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73" r:id="rId2"/>
    <p:sldMasterId id="2147483660" r:id="rId3"/>
  </p:sldMasterIdLst>
  <p:notesMasterIdLst>
    <p:notesMasterId r:id="rId82"/>
  </p:notesMasterIdLst>
  <p:handoutMasterIdLst>
    <p:handoutMasterId r:id="rId83"/>
  </p:handoutMasterIdLst>
  <p:sldIdLst>
    <p:sldId id="394" r:id="rId4"/>
    <p:sldId id="387" r:id="rId5"/>
    <p:sldId id="386" r:id="rId6"/>
    <p:sldId id="305" r:id="rId7"/>
    <p:sldId id="306" r:id="rId8"/>
    <p:sldId id="396" r:id="rId9"/>
    <p:sldId id="307" r:id="rId10"/>
    <p:sldId id="308" r:id="rId11"/>
    <p:sldId id="373" r:id="rId12"/>
    <p:sldId id="393" r:id="rId13"/>
    <p:sldId id="374" r:id="rId14"/>
    <p:sldId id="375" r:id="rId15"/>
    <p:sldId id="405" r:id="rId16"/>
    <p:sldId id="376" r:id="rId17"/>
    <p:sldId id="377" r:id="rId18"/>
    <p:sldId id="406" r:id="rId19"/>
    <p:sldId id="407" r:id="rId20"/>
    <p:sldId id="408" r:id="rId21"/>
    <p:sldId id="317" r:id="rId22"/>
    <p:sldId id="316" r:id="rId23"/>
    <p:sldId id="390" r:id="rId24"/>
    <p:sldId id="318" r:id="rId25"/>
    <p:sldId id="378" r:id="rId26"/>
    <p:sldId id="320" r:id="rId27"/>
    <p:sldId id="321" r:id="rId28"/>
    <p:sldId id="322" r:id="rId29"/>
    <p:sldId id="323" r:id="rId30"/>
    <p:sldId id="324" r:id="rId31"/>
    <p:sldId id="379" r:id="rId32"/>
    <p:sldId id="325" r:id="rId33"/>
    <p:sldId id="326" r:id="rId34"/>
    <p:sldId id="380" r:id="rId35"/>
    <p:sldId id="328" r:id="rId36"/>
    <p:sldId id="329" r:id="rId37"/>
    <p:sldId id="330" r:id="rId38"/>
    <p:sldId id="331" r:id="rId39"/>
    <p:sldId id="383" r:id="rId40"/>
    <p:sldId id="333" r:id="rId41"/>
    <p:sldId id="335" r:id="rId42"/>
    <p:sldId id="336" r:id="rId43"/>
    <p:sldId id="337" r:id="rId44"/>
    <p:sldId id="338" r:id="rId45"/>
    <p:sldId id="395" r:id="rId46"/>
    <p:sldId id="392" r:id="rId47"/>
    <p:sldId id="339" r:id="rId48"/>
    <p:sldId id="381" r:id="rId49"/>
    <p:sldId id="341" r:id="rId50"/>
    <p:sldId id="342" r:id="rId51"/>
    <p:sldId id="343" r:id="rId52"/>
    <p:sldId id="344" r:id="rId53"/>
    <p:sldId id="345" r:id="rId54"/>
    <p:sldId id="346" r:id="rId55"/>
    <p:sldId id="347" r:id="rId56"/>
    <p:sldId id="348" r:id="rId57"/>
    <p:sldId id="400" r:id="rId58"/>
    <p:sldId id="399" r:id="rId59"/>
    <p:sldId id="349" r:id="rId60"/>
    <p:sldId id="353" r:id="rId61"/>
    <p:sldId id="350" r:id="rId62"/>
    <p:sldId id="351" r:id="rId63"/>
    <p:sldId id="352" r:id="rId64"/>
    <p:sldId id="355" r:id="rId65"/>
    <p:sldId id="356" r:id="rId66"/>
    <p:sldId id="357" r:id="rId67"/>
    <p:sldId id="358" r:id="rId68"/>
    <p:sldId id="359" r:id="rId69"/>
    <p:sldId id="388" r:id="rId70"/>
    <p:sldId id="362" r:id="rId71"/>
    <p:sldId id="401" r:id="rId72"/>
    <p:sldId id="402" r:id="rId73"/>
    <p:sldId id="404" r:id="rId74"/>
    <p:sldId id="361" r:id="rId75"/>
    <p:sldId id="403" r:id="rId76"/>
    <p:sldId id="363" r:id="rId77"/>
    <p:sldId id="364" r:id="rId78"/>
    <p:sldId id="384" r:id="rId79"/>
    <p:sldId id="385" r:id="rId80"/>
    <p:sldId id="382"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15" clrIdx="0">
    <p:extLst>
      <p:ext uri="{19B8F6BF-5375-455C-9EA6-DF929625EA0E}">
        <p15:presenceInfo xmlns:p15="http://schemas.microsoft.com/office/powerpoint/2012/main" userId="S-1-5-21-4095628063-3556742122-3606576086-120535" providerId="AD"/>
      </p:ext>
    </p:extLst>
  </p:cmAuthor>
  <p:cmAuthor id="2" name="Amy Miner" initials="AM" lastIdx="30" clrIdx="1">
    <p:extLst>
      <p:ext uri="{19B8F6BF-5375-455C-9EA6-DF929625EA0E}">
        <p15:presenceInfo xmlns:p15="http://schemas.microsoft.com/office/powerpoint/2012/main" userId="S-1-5-21-4095628063-3556742122-3606576086-8437" providerId="AD"/>
      </p:ext>
    </p:extLst>
  </p:cmAuthor>
  <p:cmAuthor id="3" name="Erin Gordon" initials="EG" lastIdx="71" clrIdx="2">
    <p:extLst>
      <p:ext uri="{19B8F6BF-5375-455C-9EA6-DF929625EA0E}">
        <p15:presenceInfo xmlns:p15="http://schemas.microsoft.com/office/powerpoint/2012/main" userId="S-1-5-21-4095628063-3556742122-3606576086-10842" providerId="AD"/>
      </p:ext>
    </p:extLst>
  </p:cmAuthor>
  <p:cmAuthor id="4" name="Susan Razik" initials="SR" lastIdx="8" clrIdx="3">
    <p:extLst>
      <p:ext uri="{19B8F6BF-5375-455C-9EA6-DF929625EA0E}">
        <p15:presenceInfo xmlns:p15="http://schemas.microsoft.com/office/powerpoint/2012/main" userId="S-1-5-21-4095628063-3556742122-3606576086-10170" providerId="AD"/>
      </p:ext>
    </p:extLst>
  </p:cmAuthor>
  <p:cmAuthor id="5" name="Marc Wernick" initials="MW" lastIdx="0" clrIdx="4">
    <p:extLst>
      <p:ext uri="{19B8F6BF-5375-455C-9EA6-DF929625EA0E}">
        <p15:presenceInfo xmlns:p15="http://schemas.microsoft.com/office/powerpoint/2012/main" userId="S-1-5-21-4095628063-3556742122-3606576086-161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6A8ED0"/>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86941" autoAdjust="0"/>
  </p:normalViewPr>
  <p:slideViewPr>
    <p:cSldViewPr snapToGrid="0">
      <p:cViewPr varScale="1">
        <p:scale>
          <a:sx n="59" d="100"/>
          <a:sy n="59" d="100"/>
        </p:scale>
        <p:origin x="1109" y="67"/>
      </p:cViewPr>
      <p:guideLst/>
    </p:cSldViewPr>
  </p:slideViewPr>
  <p:notesTextViewPr>
    <p:cViewPr>
      <p:scale>
        <a:sx n="1" d="1"/>
        <a:sy n="1" d="1"/>
      </p:scale>
      <p:origin x="0" y="0"/>
    </p:cViewPr>
  </p:notesTextViewPr>
  <p:sorterViewPr>
    <p:cViewPr>
      <p:scale>
        <a:sx n="90" d="100"/>
        <a:sy n="90" d="100"/>
      </p:scale>
      <p:origin x="0" y="-3874"/>
    </p:cViewPr>
  </p:sorterViewPr>
  <p:notesViewPr>
    <p:cSldViewPr snapToGrid="0">
      <p:cViewPr>
        <p:scale>
          <a:sx n="80" d="100"/>
          <a:sy n="80" d="100"/>
        </p:scale>
        <p:origin x="2717"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ommentAuthors" Target="commen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920F29A2-7517-464F-90ED-8FCF5914CF64}">
      <dgm:prSet phldrT="[Text]"/>
      <dgm:spPr>
        <a:solidFill>
          <a:srgbClr val="0070C0"/>
        </a:solidFill>
      </dgm:spPr>
      <dgm:t>
        <a:bodyPr/>
        <a:lstStyle/>
        <a:p>
          <a:pPr algn="ctr"/>
          <a:r>
            <a:rPr lang="en-US" dirty="0" smtClean="0"/>
            <a:t>Continues</a:t>
          </a:r>
        </a:p>
        <a:p>
          <a:pPr algn="ctr"/>
          <a:r>
            <a:rPr lang="en-US" dirty="0" smtClean="0"/>
            <a:t>Nov </a:t>
          </a:r>
          <a:endParaRPr lang="en-US" dirty="0"/>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lang="en-US" dirty="0">
              <a:solidFill>
                <a:srgbClr val="0070C0"/>
              </a:solidFill>
            </a:rPr>
            <a:t>Ends</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lang="en-US" dirty="0" smtClean="0"/>
            <a:t>Ends</a:t>
          </a:r>
          <a:endParaRPr lang="en-US" dirty="0"/>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lang="en-US" dirty="0" smtClean="0"/>
            <a:t>Starts </a:t>
          </a:r>
        </a:p>
        <a:p>
          <a:pPr algn="ctr"/>
          <a:r>
            <a:rPr lang="en-US" dirty="0" smtClean="0"/>
            <a:t>Oct </a:t>
          </a:r>
          <a:r>
            <a:rPr lang="en-US" dirty="0"/>
            <a:t>15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lang="en-US" dirty="0">
              <a:solidFill>
                <a:srgbClr val="0070C0"/>
              </a:solidFill>
            </a:rPr>
            <a:t>Continues</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CE7446B5-3306-431B-9C17-DCED9B348B7F}">
      <dgm:prSet phldrT="[Text]"/>
      <dgm:spPr>
        <a:solidFill>
          <a:srgbClr val="0070C0"/>
        </a:solidFill>
      </dgm:spPr>
      <dgm:t>
        <a:bodyPr/>
        <a:lstStyle/>
        <a:p>
          <a:r>
            <a:rPr lang="en-US" dirty="0">
              <a:solidFill>
                <a:srgbClr val="0070C0"/>
              </a:solidFill>
            </a:rPr>
            <a:t>Starts</a:t>
          </a:r>
        </a:p>
      </dgm:t>
    </dgm:pt>
    <dgm:pt modelId="{D7E731B6-7AD3-4219-B342-8D941DEB2A06}" type="sibTrans" cxnId="{41C0FD01-D70F-4E22-B63F-514C3E38E7BE}">
      <dgm:prSet/>
      <dgm:spPr/>
      <dgm:t>
        <a:bodyPr/>
        <a:lstStyle/>
        <a:p>
          <a:endParaRPr lang="en-US"/>
        </a:p>
      </dgm:t>
    </dgm:pt>
    <dgm:pt modelId="{7DCFFC9B-584E-44B7-9D68-69C03EC7E126}" type="parTrans" cxnId="{41C0FD01-D70F-4E22-B63F-514C3E38E7BE}">
      <dgm:prSet/>
      <dgm:spPr/>
      <dgm:t>
        <a:bodyPr/>
        <a:lstStyle/>
        <a:p>
          <a:endParaRPr lang="en-US"/>
        </a:p>
      </dgm:t>
    </dgm:pt>
    <dgm:pt modelId="{DAC1BA00-D56B-4A5E-ABD1-C3186144630D}">
      <dgm:prSet phldrT="[Text]"/>
      <dgm:spPr>
        <a:solidFill>
          <a:srgbClr val="0070C0"/>
        </a:solidFill>
      </dgm:spPr>
      <dgm:t>
        <a:bodyPr/>
        <a:lstStyle/>
        <a:p>
          <a:pPr algn="ctr">
            <a:lnSpc>
              <a:spcPct val="100000"/>
            </a:lnSpc>
            <a:spcAft>
              <a:spcPts val="0"/>
            </a:spcAft>
          </a:pPr>
          <a:r>
            <a:rPr lang="en-US" dirty="0" smtClean="0"/>
            <a:t>Dec 7</a:t>
          </a:r>
          <a:endParaRPr lang="en-US" dirty="0"/>
        </a:p>
      </dgm:t>
    </dgm:pt>
    <dgm:pt modelId="{2EC8C181-7D97-454D-AEAD-D9DBA1F8900D}" type="parTrans" cxnId="{0EDECCE7-8A33-4848-B787-81DD49A07E5C}">
      <dgm:prSet/>
      <dgm:spPr/>
      <dgm:t>
        <a:bodyPr/>
        <a:lstStyle/>
        <a:p>
          <a:endParaRPr lang="en-US"/>
        </a:p>
      </dgm:t>
    </dgm:pt>
    <dgm:pt modelId="{246DBE3F-D54E-43F8-B452-C6AF113A8899}" type="sibTrans" cxnId="{0EDECCE7-8A33-4848-B787-81DD49A07E5C}">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950"/>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custScaleX="95758"/>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791B750B-0D05-4AA9-A161-D512229FA547}" srcId="{D0A732FD-4E74-460C-8676-67B28356C318}" destId="{2A077B0D-5DA4-4EF4-AB5F-BC5E36084FBA}" srcOrd="2" destOrd="0" parTransId="{E036BCF9-AF9F-4DE2-81A4-D8DC829CC5ED}" sibTransId="{C4D96571-8F50-4B39-89F6-27962B6C2477}"/>
    <dgm:cxn modelId="{9E92C712-9802-42F2-BDA2-2A5C865579FA}" type="presOf" srcId="{CE7446B5-3306-431B-9C17-DCED9B348B7F}" destId="{44198CE7-DC3D-4BB1-8365-DF2D6974C8F7}" srcOrd="0" destOrd="0" presId="urn:microsoft.com/office/officeart/2005/8/layout/hProcess7"/>
    <dgm:cxn modelId="{6DCC4148-087C-4D6D-B648-3C96AB4CAD12}" type="presOf" srcId="{D0A732FD-4E74-460C-8676-67B28356C318}" destId="{6988D722-701C-499E-9BD8-8851E1A0A0CC}" srcOrd="0" destOrd="0" presId="urn:microsoft.com/office/officeart/2005/8/layout/hProcess7"/>
    <dgm:cxn modelId="{C61EFE12-8A1E-49A8-B40C-E43B4853BFA4}" type="presOf" srcId="{2A077B0D-5DA4-4EF4-AB5F-BC5E36084FBA}" destId="{BD547890-99AB-49C6-8C07-F1F276FE002C}" srcOrd="1" destOrd="0" presId="urn:microsoft.com/office/officeart/2005/8/layout/hProcess7"/>
    <dgm:cxn modelId="{5907F15C-AB73-4837-9753-5B6A3EE976AC}"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3022DF74-DE71-49F7-996C-FFDF0172D46A}" type="presOf" srcId="{D4F83DD4-C97A-4075-B34B-2C3292F9CAC7}" destId="{D996FEBF-6D3D-4E96-A123-C3008B460487}" srcOrd="0" destOrd="0" presId="urn:microsoft.com/office/officeart/2005/8/layout/hProcess7"/>
    <dgm:cxn modelId="{632EB732-B84E-4F7B-8339-5852E28EC89A}" type="presOf" srcId="{DAC1BA00-D56B-4A5E-ABD1-C3186144630D}" destId="{D996FEBF-6D3D-4E96-A123-C3008B460487}" srcOrd="0" destOrd="1"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41C0FD01-D70F-4E22-B63F-514C3E38E7BE}" srcId="{D0A732FD-4E74-460C-8676-67B28356C318}" destId="{CE7446B5-3306-431B-9C17-DCED9B348B7F}" srcOrd="0" destOrd="0" parTransId="{7DCFFC9B-584E-44B7-9D68-69C03EC7E126}" sibTransId="{D7E731B6-7AD3-4219-B342-8D941DEB2A06}"/>
    <dgm:cxn modelId="{CB8EFCD6-C3F1-464A-8CC3-FCECDE9A9AEE}" type="presOf" srcId="{AEF18998-71F0-4703-A2AB-E7BE86E1C170}" destId="{DF6BABB6-FCC3-49F8-BA63-9E4B73F116CA}" srcOrd="0" destOrd="0" presId="urn:microsoft.com/office/officeart/2005/8/layout/hProcess7"/>
    <dgm:cxn modelId="{7AC7F3EA-84A5-43B1-9E49-5BE667CF8888}" type="presOf" srcId="{CE7446B5-3306-431B-9C17-DCED9B348B7F}" destId="{B0B6A3FB-ED1F-47CE-85F8-2EBD2C36CBD3}" srcOrd="1" destOrd="0" presId="urn:microsoft.com/office/officeart/2005/8/layout/hProcess7"/>
    <dgm:cxn modelId="{0EDECCE7-8A33-4848-B787-81DD49A07E5C}" srcId="{2A077B0D-5DA4-4EF4-AB5F-BC5E36084FBA}" destId="{DAC1BA00-D56B-4A5E-ABD1-C3186144630D}" srcOrd="1" destOrd="0" parTransId="{2EC8C181-7D97-454D-AEAD-D9DBA1F8900D}" sibTransId="{246DBE3F-D54E-43F8-B452-C6AF113A8899}"/>
    <dgm:cxn modelId="{D3827546-8A23-43E7-8D91-B342495AF6A1}" srcId="{D0A732FD-4E74-460C-8676-67B28356C318}" destId="{AEF18998-71F0-4703-A2AB-E7BE86E1C170}" srcOrd="1" destOrd="0" parTransId="{0AEB60E1-E4E8-4A35-8567-BF0A1F21F094}" sibTransId="{40B83393-F054-4627-954F-75F55AD4B3FA}"/>
    <dgm:cxn modelId="{E0DD511A-EA43-49F0-B8D1-0331FB4E9C2C}" type="presOf" srcId="{920F29A2-7517-464F-90ED-8FCF5914CF64}" destId="{B4D72B62-4A7E-40AC-9FFD-41F32E631DAA}" srcOrd="0" destOrd="0" presId="urn:microsoft.com/office/officeart/2005/8/layout/hProcess7"/>
    <dgm:cxn modelId="{89D8BDEE-C802-4B5A-9B16-D5B777F04005}" type="presOf" srcId="{83BECA8D-01FF-4796-AB34-3E7FB1A365E6}" destId="{4FB17124-6943-4A5C-84AB-2DB05267FC22}" srcOrd="0" destOrd="0" presId="urn:microsoft.com/office/officeart/2005/8/layout/hProcess7"/>
    <dgm:cxn modelId="{48A44064-E2BA-4F3F-9DFC-A6D51AD0E655}" type="presOf" srcId="{AEF18998-71F0-4703-A2AB-E7BE86E1C170}" destId="{4B6946BE-C9AB-4F4D-8E46-7CD948D87237}" srcOrd="1" destOrd="0" presId="urn:microsoft.com/office/officeart/2005/8/layout/hProcess7"/>
    <dgm:cxn modelId="{473E5524-E855-43D3-993E-9E3542137DC1}" type="presParOf" srcId="{6988D722-701C-499E-9BD8-8851E1A0A0CC}" destId="{191AA64B-DC05-439B-ADA1-0B7F017E8920}" srcOrd="0" destOrd="0" presId="urn:microsoft.com/office/officeart/2005/8/layout/hProcess7"/>
    <dgm:cxn modelId="{0AED4BB6-7B5B-4B9C-93B3-10F03FB592CD}" type="presParOf" srcId="{191AA64B-DC05-439B-ADA1-0B7F017E8920}" destId="{44198CE7-DC3D-4BB1-8365-DF2D6974C8F7}" srcOrd="0" destOrd="0" presId="urn:microsoft.com/office/officeart/2005/8/layout/hProcess7"/>
    <dgm:cxn modelId="{ECCFDD0A-63CB-4928-BD26-E930A3945DB5}" type="presParOf" srcId="{191AA64B-DC05-439B-ADA1-0B7F017E8920}" destId="{B0B6A3FB-ED1F-47CE-85F8-2EBD2C36CBD3}" srcOrd="1" destOrd="0" presId="urn:microsoft.com/office/officeart/2005/8/layout/hProcess7"/>
    <dgm:cxn modelId="{F45ECB57-3FEE-4EB1-BBE1-076CBE013BFF}" type="presParOf" srcId="{191AA64B-DC05-439B-ADA1-0B7F017E8920}" destId="{4FB17124-6943-4A5C-84AB-2DB05267FC22}" srcOrd="2" destOrd="0" presId="urn:microsoft.com/office/officeart/2005/8/layout/hProcess7"/>
    <dgm:cxn modelId="{AA95DB89-1C9F-4E35-8AB2-596F0CE45D3C}" type="presParOf" srcId="{6988D722-701C-499E-9BD8-8851E1A0A0CC}" destId="{5072A9B0-9981-406C-B19F-50A06510F98C}" srcOrd="1" destOrd="0" presId="urn:microsoft.com/office/officeart/2005/8/layout/hProcess7"/>
    <dgm:cxn modelId="{1431DE4B-0F57-40DC-8129-5114704AB0DC}" type="presParOf" srcId="{6988D722-701C-499E-9BD8-8851E1A0A0CC}" destId="{05BF3E3E-DB1D-4559-8024-FB1239B6A48A}" srcOrd="2" destOrd="0" presId="urn:microsoft.com/office/officeart/2005/8/layout/hProcess7"/>
    <dgm:cxn modelId="{FAB123D1-B0F8-4F54-8EA0-F3018BBC17B7}" type="presParOf" srcId="{05BF3E3E-DB1D-4559-8024-FB1239B6A48A}" destId="{1659C2A5-4200-46E1-9898-A3D3EA27902F}" srcOrd="0" destOrd="0" presId="urn:microsoft.com/office/officeart/2005/8/layout/hProcess7"/>
    <dgm:cxn modelId="{1DE542BE-693D-4F7A-8454-D6943763B4E6}" type="presParOf" srcId="{05BF3E3E-DB1D-4559-8024-FB1239B6A48A}" destId="{C3697F08-8247-49E8-8409-B2EDCA8A6D8A}" srcOrd="1" destOrd="0" presId="urn:microsoft.com/office/officeart/2005/8/layout/hProcess7"/>
    <dgm:cxn modelId="{422F84B8-FD90-4BE8-8ED7-4C7AB7FCB7CB}" type="presParOf" srcId="{05BF3E3E-DB1D-4559-8024-FB1239B6A48A}" destId="{7130D272-90C7-4B83-9173-2BD07F9DA418}" srcOrd="2" destOrd="0" presId="urn:microsoft.com/office/officeart/2005/8/layout/hProcess7"/>
    <dgm:cxn modelId="{11ADE202-DFB0-44DC-8E92-0381D772BF61}" type="presParOf" srcId="{6988D722-701C-499E-9BD8-8851E1A0A0CC}" destId="{BC035B2F-6DC9-42D6-AC66-63761C4447C8}" srcOrd="3" destOrd="0" presId="urn:microsoft.com/office/officeart/2005/8/layout/hProcess7"/>
    <dgm:cxn modelId="{BFF1239A-D535-470D-BEDD-F03BAD5C143B}" type="presParOf" srcId="{6988D722-701C-499E-9BD8-8851E1A0A0CC}" destId="{0A7A16DF-739E-4429-B844-23B06A2364F4}" srcOrd="4" destOrd="0" presId="urn:microsoft.com/office/officeart/2005/8/layout/hProcess7"/>
    <dgm:cxn modelId="{296A0FC1-554D-44E7-9434-23BE5D6C4F69}" type="presParOf" srcId="{0A7A16DF-739E-4429-B844-23B06A2364F4}" destId="{DF6BABB6-FCC3-49F8-BA63-9E4B73F116CA}" srcOrd="0" destOrd="0" presId="urn:microsoft.com/office/officeart/2005/8/layout/hProcess7"/>
    <dgm:cxn modelId="{ADA9E0DD-C99C-49B7-B0E6-EF09ECEBE38B}" type="presParOf" srcId="{0A7A16DF-739E-4429-B844-23B06A2364F4}" destId="{4B6946BE-C9AB-4F4D-8E46-7CD948D87237}" srcOrd="1" destOrd="0" presId="urn:microsoft.com/office/officeart/2005/8/layout/hProcess7"/>
    <dgm:cxn modelId="{ED212CD4-5BFE-43F1-89B3-A6B810112349}" type="presParOf" srcId="{0A7A16DF-739E-4429-B844-23B06A2364F4}" destId="{B4D72B62-4A7E-40AC-9FFD-41F32E631DAA}" srcOrd="2" destOrd="0" presId="urn:microsoft.com/office/officeart/2005/8/layout/hProcess7"/>
    <dgm:cxn modelId="{AECC17C8-97B1-4B5E-BA95-745AAB296370}" type="presParOf" srcId="{6988D722-701C-499E-9BD8-8851E1A0A0CC}" destId="{BE4C1E3A-BBDE-4C1D-A8A0-AF3C3BA7704C}" srcOrd="5" destOrd="0" presId="urn:microsoft.com/office/officeart/2005/8/layout/hProcess7"/>
    <dgm:cxn modelId="{6F0E3574-C2D4-4F78-B911-31EC129842F7}" type="presParOf" srcId="{6988D722-701C-499E-9BD8-8851E1A0A0CC}" destId="{6D9FE7D1-DE7C-4404-B41F-1496757EBD25}" srcOrd="6" destOrd="0" presId="urn:microsoft.com/office/officeart/2005/8/layout/hProcess7"/>
    <dgm:cxn modelId="{B129A224-B345-45B8-A989-544810CFEC36}" type="presParOf" srcId="{6D9FE7D1-DE7C-4404-B41F-1496757EBD25}" destId="{25B8A66D-2F28-4B5C-9FDF-43B80D0FD855}" srcOrd="0" destOrd="0" presId="urn:microsoft.com/office/officeart/2005/8/layout/hProcess7"/>
    <dgm:cxn modelId="{D2D883BB-5036-465A-B46A-D626BEB68CF2}" type="presParOf" srcId="{6D9FE7D1-DE7C-4404-B41F-1496757EBD25}" destId="{4840E816-AD25-499D-BB79-1BAAB2921A58}" srcOrd="1" destOrd="0" presId="urn:microsoft.com/office/officeart/2005/8/layout/hProcess7"/>
    <dgm:cxn modelId="{B8A350B0-D1B6-49E1-91C6-3B2412D532A0}" type="presParOf" srcId="{6D9FE7D1-DE7C-4404-B41F-1496757EBD25}" destId="{02F69D5A-7A0F-4513-88B1-3ED32B19A24D}" srcOrd="2" destOrd="0" presId="urn:microsoft.com/office/officeart/2005/8/layout/hProcess7"/>
    <dgm:cxn modelId="{CF405248-AC0F-4056-8E9D-C670E2EEE951}" type="presParOf" srcId="{6988D722-701C-499E-9BD8-8851E1A0A0CC}" destId="{FDA74CF7-71CA-4039-937C-7190D7FC0A48}" srcOrd="7" destOrd="0" presId="urn:microsoft.com/office/officeart/2005/8/layout/hProcess7"/>
    <dgm:cxn modelId="{64438318-34F3-474C-BA3A-A6859AA5FE46}" type="presParOf" srcId="{6988D722-701C-499E-9BD8-8851E1A0A0CC}" destId="{203B6D1D-1540-440E-8B90-57C2D6E105F6}" srcOrd="8" destOrd="0" presId="urn:microsoft.com/office/officeart/2005/8/layout/hProcess7"/>
    <dgm:cxn modelId="{07F1127A-6B8F-4798-AFEE-DE01C23B53C5}" type="presParOf" srcId="{203B6D1D-1540-440E-8B90-57C2D6E105F6}" destId="{5DAF2A97-352B-436B-B285-1ACB224A0544}" srcOrd="0" destOrd="0" presId="urn:microsoft.com/office/officeart/2005/8/layout/hProcess7"/>
    <dgm:cxn modelId="{9AEC1B8A-9A34-4911-84EF-37111BECA3D5}" type="presParOf" srcId="{203B6D1D-1540-440E-8B90-57C2D6E105F6}" destId="{BD547890-99AB-49C6-8C07-F1F276FE002C}" srcOrd="1" destOrd="0" presId="urn:microsoft.com/office/officeart/2005/8/layout/hProcess7"/>
    <dgm:cxn modelId="{F4D6B7B4-D478-4B22-9133-B9C8AFE279CC}"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C18FA4FC-1DB3-43E6-A7FE-193B0B55A5BB}">
      <dgm:prSet phldrT="[Text]"/>
      <dgm:spPr/>
      <dgm:t>
        <a:bodyPr/>
        <a:lstStyle/>
        <a:p>
          <a:r>
            <a:rPr lang="en-US" dirty="0" smtClean="0"/>
            <a:t>Coverage Begins </a:t>
          </a:r>
        </a:p>
        <a:p>
          <a:r>
            <a:rPr lang="en-US" dirty="0" smtClean="0"/>
            <a:t>Jan </a:t>
          </a:r>
          <a:r>
            <a:rPr lang="en-US" dirty="0"/>
            <a:t>1</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9A365E08-0344-4CC5-8774-63CDA16468A2}">
      <dgm:prSet phldrT="[Text]" custT="1"/>
      <dgm:spPr>
        <a:solidFill>
          <a:srgbClr val="0070C0"/>
        </a:solidFill>
      </dgm:spPr>
      <dgm:t>
        <a:bodyPr/>
        <a:lstStyle/>
        <a:p>
          <a:r>
            <a:rPr lang="en-US" sz="1600" b="1" dirty="0">
              <a:solidFill>
                <a:srgbClr val="0070C0"/>
              </a:solidFill>
            </a:rPr>
            <a:t>Coverage Begins</a:t>
          </a:r>
        </a:p>
      </dgm:t>
    </dgm:pt>
    <dgm:pt modelId="{D4C6348B-CB5E-47AF-A605-342F15DD69E6}" type="sibTrans" cxnId="{D91DA57E-D808-439F-9EFC-9E41089249D7}">
      <dgm:prSet/>
      <dgm:spPr/>
      <dgm:t>
        <a:bodyPr/>
        <a:lstStyle/>
        <a:p>
          <a:endParaRPr lang="en-US"/>
        </a:p>
      </dgm:t>
    </dgm:pt>
    <dgm:pt modelId="{2A0163F8-49B5-49B6-A598-A2631FDE8BF2}" type="parTrans" cxnId="{D91DA57E-D808-439F-9EFC-9E41089249D7}">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X="26745"/>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DE8BF48D-000C-4B7A-9ADF-0E385A024068}" type="presOf" srcId="{9A365E08-0344-4CC5-8774-63CDA16468A2}" destId="{2ECCACA7-0701-41EA-AC42-09F5621BCA70}" srcOrd="1"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619171CF-7783-4C7E-B3BE-7503637D5C08}" type="presOf" srcId="{C18FA4FC-1DB3-43E6-A7FE-193B0B55A5BB}" destId="{7DDC2B3D-A8E4-4B2E-894C-D9268877AFA7}" srcOrd="0" destOrd="0" presId="urn:microsoft.com/office/officeart/2005/8/layout/hProcess7"/>
    <dgm:cxn modelId="{95824B01-2AF4-481D-AC40-584BE421F0D9}" type="presOf" srcId="{B00D7963-AF3A-448C-AD12-645530A91311}" destId="{3B021341-F780-446C-AE18-6CA92A6D01B5}"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C0F86441-3399-4D4A-A264-E391545597CF}" type="presOf" srcId="{9A365E08-0344-4CC5-8774-63CDA16468A2}" destId="{85F8C5F2-219C-4337-B7E7-253D6F847DF4}" srcOrd="0" destOrd="0" presId="urn:microsoft.com/office/officeart/2005/8/layout/hProcess7"/>
    <dgm:cxn modelId="{CF932DD5-D504-40BF-90E1-CD41B4051B2C}" type="presParOf" srcId="{3B021341-F780-446C-AE18-6CA92A6D01B5}" destId="{D15D1962-5CE7-40A4-B700-038B145CC324}" srcOrd="0" destOrd="0" presId="urn:microsoft.com/office/officeart/2005/8/layout/hProcess7"/>
    <dgm:cxn modelId="{4F40485D-6FAB-4CF1-9FC7-FB06AF6ADA0D}" type="presParOf" srcId="{D15D1962-5CE7-40A4-B700-038B145CC324}" destId="{85F8C5F2-219C-4337-B7E7-253D6F847DF4}" srcOrd="0" destOrd="0" presId="urn:microsoft.com/office/officeart/2005/8/layout/hProcess7"/>
    <dgm:cxn modelId="{8222AD38-77BF-4961-9F9B-0D87B9F6A4B3}" type="presParOf" srcId="{D15D1962-5CE7-40A4-B700-038B145CC324}" destId="{2ECCACA7-0701-41EA-AC42-09F5621BCA70}" srcOrd="1" destOrd="0" presId="urn:microsoft.com/office/officeart/2005/8/layout/hProcess7"/>
    <dgm:cxn modelId="{FF0196AA-F3F1-4062-AF83-993B0EC1CCD3}"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CE7446B5-3306-431B-9C17-DCED9B348B7F}">
      <dgm:prSet phldrT="[Text]"/>
      <dgm:spPr>
        <a:solidFill>
          <a:srgbClr val="0070C0"/>
        </a:solidFill>
      </dgm:spPr>
      <dgm:t>
        <a:bodyPr/>
        <a:lstStyle/>
        <a:p>
          <a:r>
            <a:rPr lang="en-US" dirty="0">
              <a:solidFill>
                <a:srgbClr val="0070C0"/>
              </a:solidFill>
            </a:rPr>
            <a:t>Starts</a:t>
          </a:r>
        </a:p>
      </dgm: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solidFill>
          <a:srgbClr val="0070C0"/>
        </a:solidFill>
      </dgm:spPr>
      <dgm:t>
        <a:bodyPr/>
        <a:lstStyle/>
        <a:p>
          <a:pPr algn="ctr"/>
          <a:r>
            <a:rPr lang="en-US" dirty="0" smtClean="0"/>
            <a:t>Continues</a:t>
          </a:r>
          <a:endParaRPr lang="en-US" dirty="0"/>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lang="en-US" dirty="0">
              <a:solidFill>
                <a:srgbClr val="0070C0"/>
              </a:solidFill>
            </a:rPr>
            <a:t>Ends</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lang="en-US" dirty="0" smtClean="0"/>
            <a:t>Ends</a:t>
          </a:r>
          <a:endParaRPr lang="en-US" dirty="0"/>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lang="en-US" dirty="0" smtClean="0"/>
            <a:t>Starts</a:t>
          </a:r>
        </a:p>
        <a:p>
          <a:pPr algn="ctr"/>
          <a:r>
            <a:rPr lang="en-US" dirty="0" smtClean="0"/>
            <a:t>Jan 1 </a:t>
          </a:r>
          <a:endParaRPr lang="en-US" dirty="0"/>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lang="en-US" dirty="0">
              <a:solidFill>
                <a:srgbClr val="0070C0"/>
              </a:solidFill>
            </a:rPr>
            <a:t>Continues</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61DE5C3-4F0D-4F93-9E38-450682013922}">
      <dgm:prSet phldrT="[Text]"/>
      <dgm:spPr>
        <a:solidFill>
          <a:srgbClr val="0070C0"/>
        </a:solidFill>
      </dgm:spPr>
      <dgm:t>
        <a:bodyPr/>
        <a:lstStyle/>
        <a:p>
          <a:pPr algn="ctr"/>
          <a:r>
            <a:rPr lang="en-US" dirty="0" smtClean="0"/>
            <a:t>Feb</a:t>
          </a:r>
          <a:endParaRPr lang="en-US" dirty="0"/>
        </a:p>
      </dgm:t>
    </dgm:pt>
    <dgm:pt modelId="{CE66046B-7FD2-4837-89F2-EB5267E1B935}" type="parTrans" cxnId="{7FF3ABDE-7A66-4A72-9D75-8801072B7820}">
      <dgm:prSet/>
      <dgm:spPr/>
      <dgm:t>
        <a:bodyPr/>
        <a:lstStyle/>
        <a:p>
          <a:endParaRPr lang="en-US"/>
        </a:p>
      </dgm:t>
    </dgm:pt>
    <dgm:pt modelId="{348107A4-EC19-4C8E-9746-9FE7755DD07E}" type="sibTrans" cxnId="{7FF3ABDE-7A66-4A72-9D75-8801072B7820}">
      <dgm:prSet/>
      <dgm:spPr/>
      <dgm:t>
        <a:bodyPr/>
        <a:lstStyle/>
        <a:p>
          <a:endParaRPr lang="en-US"/>
        </a:p>
      </dgm:t>
    </dgm:pt>
    <dgm:pt modelId="{39A2FB39-7EDE-4224-9652-1CB88F38A219}">
      <dgm:prSet phldrT="[Text]"/>
      <dgm:spPr>
        <a:solidFill>
          <a:srgbClr val="0070C0"/>
        </a:solidFill>
      </dgm:spPr>
      <dgm:t>
        <a:bodyPr/>
        <a:lstStyle/>
        <a:p>
          <a:pPr algn="ctr">
            <a:lnSpc>
              <a:spcPct val="100000"/>
            </a:lnSpc>
            <a:spcAft>
              <a:spcPts val="0"/>
            </a:spcAft>
          </a:pPr>
          <a:r>
            <a:rPr lang="en-US" dirty="0" smtClean="0"/>
            <a:t>Mar 31</a:t>
          </a:r>
          <a:endParaRPr lang="en-US" dirty="0"/>
        </a:p>
      </dgm:t>
    </dgm:pt>
    <dgm:pt modelId="{96467510-3524-4377-8640-FE735654EF92}" type="parTrans" cxnId="{F623F119-986F-4C5F-BEB5-F103B1E16433}">
      <dgm:prSet/>
      <dgm:spPr/>
      <dgm:t>
        <a:bodyPr/>
        <a:lstStyle/>
        <a:p>
          <a:endParaRPr lang="en-US"/>
        </a:p>
      </dgm:t>
    </dgm:pt>
    <dgm:pt modelId="{FB187A01-8D18-458C-B20D-FE96BD14E5DD}" type="sibTrans" cxnId="{F623F119-986F-4C5F-BEB5-F103B1E16433}">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4393"/>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791B750B-0D05-4AA9-A161-D512229FA547}" srcId="{D0A732FD-4E74-460C-8676-67B28356C318}" destId="{2A077B0D-5DA4-4EF4-AB5F-BC5E36084FBA}" srcOrd="2" destOrd="0" parTransId="{E036BCF9-AF9F-4DE2-81A4-D8DC829CC5ED}" sibTransId="{C4D96571-8F50-4B39-89F6-27962B6C2477}"/>
    <dgm:cxn modelId="{1F4A0C6A-7874-4BCA-81B8-915A628FF45A}" type="presOf" srcId="{2A077B0D-5DA4-4EF4-AB5F-BC5E36084FBA}" destId="{BD547890-99AB-49C6-8C07-F1F276FE002C}" srcOrd="1" destOrd="0" presId="urn:microsoft.com/office/officeart/2005/8/layout/hProcess7"/>
    <dgm:cxn modelId="{AD83F6A9-F66C-4B0D-B05F-91E57FE9AD62}" type="presOf" srcId="{D0A732FD-4E74-460C-8676-67B28356C318}" destId="{6988D722-701C-499E-9BD8-8851E1A0A0CC}"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8AEA146F-8E30-4DFB-9F7C-A1531F5403DE}" type="presOf" srcId="{AEF18998-71F0-4703-A2AB-E7BE86E1C170}" destId="{DF6BABB6-FCC3-49F8-BA63-9E4B73F116CA}" srcOrd="0" destOrd="0" presId="urn:microsoft.com/office/officeart/2005/8/layout/hProcess7"/>
    <dgm:cxn modelId="{16172FD2-8EE4-4AE8-B55A-D53484C45DDE}" type="presOf" srcId="{CE7446B5-3306-431B-9C17-DCED9B348B7F}" destId="{B0B6A3FB-ED1F-47CE-85F8-2EBD2C36CBD3}" srcOrd="1" destOrd="0" presId="urn:microsoft.com/office/officeart/2005/8/layout/hProcess7"/>
    <dgm:cxn modelId="{AAA60CE5-197C-46C5-8E68-538142B8B106}" type="presOf" srcId="{920F29A2-7517-464F-90ED-8FCF5914CF64}" destId="{B4D72B62-4A7E-40AC-9FFD-41F32E631DAA}"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41C0FD01-D70F-4E22-B63F-514C3E38E7BE}" srcId="{D0A732FD-4E74-460C-8676-67B28356C318}" destId="{CE7446B5-3306-431B-9C17-DCED9B348B7F}" srcOrd="0" destOrd="0" parTransId="{7DCFFC9B-584E-44B7-9D68-69C03EC7E126}" sibTransId="{D7E731B6-7AD3-4219-B342-8D941DEB2A06}"/>
    <dgm:cxn modelId="{2A9D8CC6-A094-40FA-A8A9-D39E5E0D36D1}" type="presOf" srcId="{D4F83DD4-C97A-4075-B34B-2C3292F9CAC7}" destId="{D996FEBF-6D3D-4E96-A123-C3008B460487}" srcOrd="0" destOrd="0" presId="urn:microsoft.com/office/officeart/2005/8/layout/hProcess7"/>
    <dgm:cxn modelId="{0CF329BE-66D6-4B5E-8D2C-B2D01B11FB74}" type="presOf" srcId="{83BECA8D-01FF-4796-AB34-3E7FB1A365E6}" destId="{4FB17124-6943-4A5C-84AB-2DB05267FC22}" srcOrd="0" destOrd="0" presId="urn:microsoft.com/office/officeart/2005/8/layout/hProcess7"/>
    <dgm:cxn modelId="{9BC3E858-3F11-4DD8-8CE2-F796FAD4D1EA}" type="presOf" srcId="{2A077B0D-5DA4-4EF4-AB5F-BC5E36084FBA}" destId="{5DAF2A97-352B-436B-B285-1ACB224A0544}" srcOrd="0" destOrd="0" presId="urn:microsoft.com/office/officeart/2005/8/layout/hProcess7"/>
    <dgm:cxn modelId="{B25D44DE-FAD2-4FEF-8FA1-0536B5F4BAC8}" type="presOf" srcId="{AEF18998-71F0-4703-A2AB-E7BE86E1C170}" destId="{4B6946BE-C9AB-4F4D-8E46-7CD948D87237}" srcOrd="1" destOrd="0"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7FF3ABDE-7A66-4A72-9D75-8801072B7820}" srcId="{AEF18998-71F0-4703-A2AB-E7BE86E1C170}" destId="{661DE5C3-4F0D-4F93-9E38-450682013922}" srcOrd="1" destOrd="0" parTransId="{CE66046B-7FD2-4837-89F2-EB5267E1B935}" sibTransId="{348107A4-EC19-4C8E-9746-9FE7755DD07E}"/>
    <dgm:cxn modelId="{EE1A9B19-EDB3-486D-B9DA-06DC856E6500}" type="presOf" srcId="{39A2FB39-7EDE-4224-9652-1CB88F38A219}" destId="{D996FEBF-6D3D-4E96-A123-C3008B460487}" srcOrd="0" destOrd="1" presId="urn:microsoft.com/office/officeart/2005/8/layout/hProcess7"/>
    <dgm:cxn modelId="{F623F119-986F-4C5F-BEB5-F103B1E16433}" srcId="{2A077B0D-5DA4-4EF4-AB5F-BC5E36084FBA}" destId="{39A2FB39-7EDE-4224-9652-1CB88F38A219}" srcOrd="1" destOrd="0" parTransId="{96467510-3524-4377-8640-FE735654EF92}" sibTransId="{FB187A01-8D18-458C-B20D-FE96BD14E5DD}"/>
    <dgm:cxn modelId="{68E9D73E-F074-4B93-AECE-97D98D2A9475}" type="presOf" srcId="{661DE5C3-4F0D-4F93-9E38-450682013922}" destId="{B4D72B62-4A7E-40AC-9FFD-41F32E631DAA}" srcOrd="0" destOrd="1" presId="urn:microsoft.com/office/officeart/2005/8/layout/hProcess7"/>
    <dgm:cxn modelId="{A3C77713-1C41-4253-9456-FEEB20EB752C}" type="presOf" srcId="{CE7446B5-3306-431B-9C17-DCED9B348B7F}" destId="{44198CE7-DC3D-4BB1-8365-DF2D6974C8F7}" srcOrd="0" destOrd="0" presId="urn:microsoft.com/office/officeart/2005/8/layout/hProcess7"/>
    <dgm:cxn modelId="{0EC706B5-DE65-45D7-BF29-EABD374C94D1}" type="presParOf" srcId="{6988D722-701C-499E-9BD8-8851E1A0A0CC}" destId="{191AA64B-DC05-439B-ADA1-0B7F017E8920}" srcOrd="0" destOrd="0" presId="urn:microsoft.com/office/officeart/2005/8/layout/hProcess7"/>
    <dgm:cxn modelId="{0E5C390B-5048-4EA6-B7CC-A3FBD8F4D8BD}" type="presParOf" srcId="{191AA64B-DC05-439B-ADA1-0B7F017E8920}" destId="{44198CE7-DC3D-4BB1-8365-DF2D6974C8F7}" srcOrd="0" destOrd="0" presId="urn:microsoft.com/office/officeart/2005/8/layout/hProcess7"/>
    <dgm:cxn modelId="{187EF29A-6F8F-40AA-9F26-EFE16692353D}" type="presParOf" srcId="{191AA64B-DC05-439B-ADA1-0B7F017E8920}" destId="{B0B6A3FB-ED1F-47CE-85F8-2EBD2C36CBD3}" srcOrd="1" destOrd="0" presId="urn:microsoft.com/office/officeart/2005/8/layout/hProcess7"/>
    <dgm:cxn modelId="{A9F02D21-DC34-4F2B-BCFE-2EF000EF8B11}" type="presParOf" srcId="{191AA64B-DC05-439B-ADA1-0B7F017E8920}" destId="{4FB17124-6943-4A5C-84AB-2DB05267FC22}" srcOrd="2" destOrd="0" presId="urn:microsoft.com/office/officeart/2005/8/layout/hProcess7"/>
    <dgm:cxn modelId="{53F534FB-20D7-4D5B-A2AB-4E58C9081E53}" type="presParOf" srcId="{6988D722-701C-499E-9BD8-8851E1A0A0CC}" destId="{5072A9B0-9981-406C-B19F-50A06510F98C}" srcOrd="1" destOrd="0" presId="urn:microsoft.com/office/officeart/2005/8/layout/hProcess7"/>
    <dgm:cxn modelId="{945824EF-AF54-4D27-9534-0AACE9B00092}" type="presParOf" srcId="{6988D722-701C-499E-9BD8-8851E1A0A0CC}" destId="{05BF3E3E-DB1D-4559-8024-FB1239B6A48A}" srcOrd="2" destOrd="0" presId="urn:microsoft.com/office/officeart/2005/8/layout/hProcess7"/>
    <dgm:cxn modelId="{F75A1C69-5978-4042-BA61-E866E96EFB1E}" type="presParOf" srcId="{05BF3E3E-DB1D-4559-8024-FB1239B6A48A}" destId="{1659C2A5-4200-46E1-9898-A3D3EA27902F}" srcOrd="0" destOrd="0" presId="urn:microsoft.com/office/officeart/2005/8/layout/hProcess7"/>
    <dgm:cxn modelId="{81C360E4-9BBF-4B04-B7DD-FC1DFCB3A977}" type="presParOf" srcId="{05BF3E3E-DB1D-4559-8024-FB1239B6A48A}" destId="{C3697F08-8247-49E8-8409-B2EDCA8A6D8A}" srcOrd="1" destOrd="0" presId="urn:microsoft.com/office/officeart/2005/8/layout/hProcess7"/>
    <dgm:cxn modelId="{0FF257E2-E48B-4E86-96A7-93CFB022919B}" type="presParOf" srcId="{05BF3E3E-DB1D-4559-8024-FB1239B6A48A}" destId="{7130D272-90C7-4B83-9173-2BD07F9DA418}" srcOrd="2" destOrd="0" presId="urn:microsoft.com/office/officeart/2005/8/layout/hProcess7"/>
    <dgm:cxn modelId="{88F78325-62FF-4F0C-A7E3-C90B45B7C678}" type="presParOf" srcId="{6988D722-701C-499E-9BD8-8851E1A0A0CC}" destId="{BC035B2F-6DC9-42D6-AC66-63761C4447C8}" srcOrd="3" destOrd="0" presId="urn:microsoft.com/office/officeart/2005/8/layout/hProcess7"/>
    <dgm:cxn modelId="{27E6C5B8-7C27-41D5-9EAE-D8682F32361D}" type="presParOf" srcId="{6988D722-701C-499E-9BD8-8851E1A0A0CC}" destId="{0A7A16DF-739E-4429-B844-23B06A2364F4}" srcOrd="4" destOrd="0" presId="urn:microsoft.com/office/officeart/2005/8/layout/hProcess7"/>
    <dgm:cxn modelId="{193AF9E4-180A-4165-BAE8-790E8FF20D7C}" type="presParOf" srcId="{0A7A16DF-739E-4429-B844-23B06A2364F4}" destId="{DF6BABB6-FCC3-49F8-BA63-9E4B73F116CA}" srcOrd="0" destOrd="0" presId="urn:microsoft.com/office/officeart/2005/8/layout/hProcess7"/>
    <dgm:cxn modelId="{4F646911-B628-45F8-AC69-0732C417D5E9}" type="presParOf" srcId="{0A7A16DF-739E-4429-B844-23B06A2364F4}" destId="{4B6946BE-C9AB-4F4D-8E46-7CD948D87237}" srcOrd="1" destOrd="0" presId="urn:microsoft.com/office/officeart/2005/8/layout/hProcess7"/>
    <dgm:cxn modelId="{1A53C0D2-F97F-4FD1-9EAA-522EF24EDEA5}" type="presParOf" srcId="{0A7A16DF-739E-4429-B844-23B06A2364F4}" destId="{B4D72B62-4A7E-40AC-9FFD-41F32E631DAA}" srcOrd="2" destOrd="0" presId="urn:microsoft.com/office/officeart/2005/8/layout/hProcess7"/>
    <dgm:cxn modelId="{E8164A32-17E4-4487-B220-58105C267006}" type="presParOf" srcId="{6988D722-701C-499E-9BD8-8851E1A0A0CC}" destId="{BE4C1E3A-BBDE-4C1D-A8A0-AF3C3BA7704C}" srcOrd="5" destOrd="0" presId="urn:microsoft.com/office/officeart/2005/8/layout/hProcess7"/>
    <dgm:cxn modelId="{3169686E-3C1E-4C65-8DCF-714A9F709D4B}" type="presParOf" srcId="{6988D722-701C-499E-9BD8-8851E1A0A0CC}" destId="{6D9FE7D1-DE7C-4404-B41F-1496757EBD25}" srcOrd="6" destOrd="0" presId="urn:microsoft.com/office/officeart/2005/8/layout/hProcess7"/>
    <dgm:cxn modelId="{D9356F74-9061-4B94-A8EA-0D091BF7591E}" type="presParOf" srcId="{6D9FE7D1-DE7C-4404-B41F-1496757EBD25}" destId="{25B8A66D-2F28-4B5C-9FDF-43B80D0FD855}" srcOrd="0" destOrd="0" presId="urn:microsoft.com/office/officeart/2005/8/layout/hProcess7"/>
    <dgm:cxn modelId="{CA3308AA-E803-40EF-B44D-F8A916301F86}" type="presParOf" srcId="{6D9FE7D1-DE7C-4404-B41F-1496757EBD25}" destId="{4840E816-AD25-499D-BB79-1BAAB2921A58}" srcOrd="1" destOrd="0" presId="urn:microsoft.com/office/officeart/2005/8/layout/hProcess7"/>
    <dgm:cxn modelId="{D2361373-A52E-4B2B-8D9E-6881634D56CF}" type="presParOf" srcId="{6D9FE7D1-DE7C-4404-B41F-1496757EBD25}" destId="{02F69D5A-7A0F-4513-88B1-3ED32B19A24D}" srcOrd="2" destOrd="0" presId="urn:microsoft.com/office/officeart/2005/8/layout/hProcess7"/>
    <dgm:cxn modelId="{17EA8D6A-D02F-41B8-9CE2-C2E17F0CA733}" type="presParOf" srcId="{6988D722-701C-499E-9BD8-8851E1A0A0CC}" destId="{FDA74CF7-71CA-4039-937C-7190D7FC0A48}" srcOrd="7" destOrd="0" presId="urn:microsoft.com/office/officeart/2005/8/layout/hProcess7"/>
    <dgm:cxn modelId="{DB540EDE-05C6-41C8-B372-8EFCFE96E9CE}" type="presParOf" srcId="{6988D722-701C-499E-9BD8-8851E1A0A0CC}" destId="{203B6D1D-1540-440E-8B90-57C2D6E105F6}" srcOrd="8" destOrd="0" presId="urn:microsoft.com/office/officeart/2005/8/layout/hProcess7"/>
    <dgm:cxn modelId="{3C9115B9-4F90-4A94-B382-F75A6E5080B0}" type="presParOf" srcId="{203B6D1D-1540-440E-8B90-57C2D6E105F6}" destId="{5DAF2A97-352B-436B-B285-1ACB224A0544}" srcOrd="0" destOrd="0" presId="urn:microsoft.com/office/officeart/2005/8/layout/hProcess7"/>
    <dgm:cxn modelId="{0B55BD48-849C-476C-A927-3FBC1143152C}" type="presParOf" srcId="{203B6D1D-1540-440E-8B90-57C2D6E105F6}" destId="{BD547890-99AB-49C6-8C07-F1F276FE002C}" srcOrd="1" destOrd="0" presId="urn:microsoft.com/office/officeart/2005/8/layout/hProcess7"/>
    <dgm:cxn modelId="{2B40A505-E6BE-4CCA-B083-954B0BD31471}"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custT="1"/>
      <dgm:spPr>
        <a:solidFill>
          <a:srgbClr val="0070C0"/>
        </a:solidFill>
      </dgm:spPr>
      <dgm:t>
        <a:bodyPr/>
        <a:lstStyle/>
        <a:p>
          <a:r>
            <a:rPr lang="en-US" sz="1400" b="1" dirty="0">
              <a:solidFill>
                <a:srgbClr val="0070C0"/>
              </a:solidFill>
            </a:rPr>
            <a:t>Coverage Begins</a:t>
          </a:r>
        </a:p>
      </dgm: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dgm:t>
        <a:bodyPr/>
        <a:lstStyle/>
        <a:p>
          <a:r>
            <a:rPr lang="en-US" sz="2800" dirty="0" smtClean="0">
              <a:solidFill>
                <a:schemeClr val="bg1"/>
              </a:solidFill>
            </a:rPr>
            <a:t>Coverage Begins</a:t>
          </a:r>
        </a:p>
        <a:p>
          <a:r>
            <a:rPr lang="en-US" sz="3600" dirty="0" smtClean="0"/>
            <a:t>Jul </a:t>
          </a:r>
          <a:r>
            <a:rPr lang="en-US" sz="3600" dirty="0"/>
            <a:t>1</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Y="-766"/>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5B13A025-B923-4DA7-BF2F-A2758384955E}" srcId="{9A365E08-0344-4CC5-8774-63CDA16468A2}" destId="{C18FA4FC-1DB3-43E6-A7FE-193B0B55A5BB}" srcOrd="0" destOrd="0" parTransId="{CE47235C-F205-4B1A-970B-6E16EF69F53F}" sibTransId="{68239A12-C78F-482B-A5C2-AD62C8E03388}"/>
    <dgm:cxn modelId="{A53D7A0B-81CA-4B4E-A655-74BC9617313E}" type="presOf" srcId="{9A365E08-0344-4CC5-8774-63CDA16468A2}" destId="{2ECCACA7-0701-41EA-AC42-09F5621BCA70}" srcOrd="1" destOrd="0" presId="urn:microsoft.com/office/officeart/2005/8/layout/hProcess7"/>
    <dgm:cxn modelId="{DF831620-5CB5-499E-A996-DAC919066855}" type="presOf" srcId="{B00D7963-AF3A-448C-AD12-645530A91311}" destId="{3B021341-F780-446C-AE18-6CA92A6D01B5}" srcOrd="0" destOrd="0" presId="urn:microsoft.com/office/officeart/2005/8/layout/hProcess7"/>
    <dgm:cxn modelId="{155D6539-4D33-4BE0-BE54-AA1FE191D2D4}" type="presOf" srcId="{C18FA4FC-1DB3-43E6-A7FE-193B0B55A5BB}" destId="{7DDC2B3D-A8E4-4B2E-894C-D9268877AFA7}"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EC261172-F51D-415A-A5DB-D9808F832F5A}" type="presOf" srcId="{9A365E08-0344-4CC5-8774-63CDA16468A2}" destId="{85F8C5F2-219C-4337-B7E7-253D6F847DF4}" srcOrd="0" destOrd="0" presId="urn:microsoft.com/office/officeart/2005/8/layout/hProcess7"/>
    <dgm:cxn modelId="{FAABA71A-41BA-4DF9-9DFC-E411DDCEBA22}" type="presParOf" srcId="{3B021341-F780-446C-AE18-6CA92A6D01B5}" destId="{D15D1962-5CE7-40A4-B700-038B145CC324}" srcOrd="0" destOrd="0" presId="urn:microsoft.com/office/officeart/2005/8/layout/hProcess7"/>
    <dgm:cxn modelId="{F1CB9A7D-E2F4-4D72-95F5-F56478E59EAF}" type="presParOf" srcId="{D15D1962-5CE7-40A4-B700-038B145CC324}" destId="{85F8C5F2-219C-4337-B7E7-253D6F847DF4}" srcOrd="0" destOrd="0" presId="urn:microsoft.com/office/officeart/2005/8/layout/hProcess7"/>
    <dgm:cxn modelId="{7630DB49-46D1-4BB6-BDB7-97AA139B15E4}" type="presParOf" srcId="{D15D1962-5CE7-40A4-B700-038B145CC324}" destId="{2ECCACA7-0701-41EA-AC42-09F5621BCA70}" srcOrd="1" destOrd="0" presId="urn:microsoft.com/office/officeart/2005/8/layout/hProcess7"/>
    <dgm:cxn modelId="{48056C15-1972-42A1-8A39-00A2311B7C5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CE7446B5-3306-431B-9C17-DCED9B348B7F}">
      <dgm:prSet phldrT="[Text]"/>
      <dgm:spPr>
        <a:solidFill>
          <a:srgbClr val="0070C0"/>
        </a:solidFill>
      </dgm:spPr>
      <dgm:t>
        <a:bodyPr/>
        <a:lstStyle/>
        <a:p>
          <a:r>
            <a:rPr lang="en-US" dirty="0">
              <a:solidFill>
                <a:srgbClr val="0070C0"/>
              </a:solidFill>
            </a:rPr>
            <a:t>Starts</a:t>
          </a:r>
        </a:p>
      </dgm: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solidFill>
          <a:srgbClr val="0070C0"/>
        </a:solidFill>
      </dgm:spPr>
      <dgm:t>
        <a:bodyPr/>
        <a:lstStyle/>
        <a:p>
          <a:pPr algn="ctr"/>
          <a:r>
            <a:rPr lang="en-US" dirty="0" smtClean="0"/>
            <a:t>Continues</a:t>
          </a:r>
          <a:endParaRPr lang="en-US" dirty="0"/>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lang="en-US" dirty="0">
              <a:solidFill>
                <a:srgbClr val="0070C0"/>
              </a:solidFill>
            </a:rPr>
            <a:t>Ends</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lang="en-US" dirty="0" smtClean="0"/>
            <a:t>Ends</a:t>
          </a:r>
          <a:endParaRPr lang="en-US" dirty="0"/>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lang="en-US" dirty="0" smtClean="0"/>
            <a:t>Starts</a:t>
          </a:r>
          <a:endParaRPr lang="en-US" dirty="0"/>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lang="en-US" dirty="0">
              <a:solidFill>
                <a:srgbClr val="0070C0"/>
              </a:solidFill>
            </a:rPr>
            <a:t>Continues</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25ADE454-BCC5-4502-A460-6EE8D9ED38F8}">
      <dgm:prSet phldrT="[Text]"/>
      <dgm:spPr>
        <a:solidFill>
          <a:schemeClr val="tx2">
            <a:lumMod val="40000"/>
            <a:lumOff val="60000"/>
          </a:schemeClr>
        </a:solidFill>
      </dgm:spPr>
      <dgm:t>
        <a:bodyPr/>
        <a:lstStyle/>
        <a:p>
          <a:pPr algn="ctr"/>
          <a:r>
            <a:rPr lang="en-US" dirty="0" smtClean="0"/>
            <a:t>Jan 1 </a:t>
          </a:r>
          <a:endParaRPr lang="en-US" dirty="0"/>
        </a:p>
      </dgm:t>
    </dgm:pt>
    <dgm:pt modelId="{2DDA50D1-E2F3-4A81-90C7-DDF917B0A9CD}" type="parTrans" cxnId="{53E8DA78-144E-465E-9763-A6E962F64BAF}">
      <dgm:prSet/>
      <dgm:spPr/>
      <dgm:t>
        <a:bodyPr/>
        <a:lstStyle/>
        <a:p>
          <a:endParaRPr lang="en-US"/>
        </a:p>
      </dgm:t>
    </dgm:pt>
    <dgm:pt modelId="{61068F93-A42C-44F8-9D3F-7FAE0FEFFED2}" type="sibTrans" cxnId="{53E8DA78-144E-465E-9763-A6E962F64BAF}">
      <dgm:prSet/>
      <dgm:spPr/>
      <dgm:t>
        <a:bodyPr/>
        <a:lstStyle/>
        <a:p>
          <a:endParaRPr lang="en-US"/>
        </a:p>
      </dgm:t>
    </dgm:pt>
    <dgm:pt modelId="{D01F6F49-A2BB-4EFD-A1D3-B703EAB0BD1F}">
      <dgm:prSet phldrT="[Text]"/>
      <dgm:spPr>
        <a:solidFill>
          <a:srgbClr val="0070C0"/>
        </a:solidFill>
      </dgm:spPr>
      <dgm:t>
        <a:bodyPr/>
        <a:lstStyle/>
        <a:p>
          <a:pPr algn="ctr"/>
          <a:r>
            <a:rPr lang="en-US" dirty="0" smtClean="0"/>
            <a:t>Feb </a:t>
          </a:r>
          <a:endParaRPr lang="en-US" dirty="0"/>
        </a:p>
      </dgm:t>
    </dgm:pt>
    <dgm:pt modelId="{FC85EBD2-963C-4C13-B35B-6229AD360D9B}" type="parTrans" cxnId="{4F93FA3D-0868-497B-800A-EEE32A486BE2}">
      <dgm:prSet/>
      <dgm:spPr/>
      <dgm:t>
        <a:bodyPr/>
        <a:lstStyle/>
        <a:p>
          <a:endParaRPr lang="en-US"/>
        </a:p>
      </dgm:t>
    </dgm:pt>
    <dgm:pt modelId="{7D21E44D-E2EA-4B3A-A7B6-8AB928AEB12A}" type="sibTrans" cxnId="{4F93FA3D-0868-497B-800A-EEE32A486BE2}">
      <dgm:prSet/>
      <dgm:spPr/>
      <dgm:t>
        <a:bodyPr/>
        <a:lstStyle/>
        <a:p>
          <a:endParaRPr lang="en-US"/>
        </a:p>
      </dgm:t>
    </dgm:pt>
    <dgm:pt modelId="{35CA369F-4BBC-493C-819E-C9F93C957F8A}">
      <dgm:prSet phldrT="[Text]"/>
      <dgm:spPr>
        <a:solidFill>
          <a:srgbClr val="0070C0"/>
        </a:solidFill>
      </dgm:spPr>
      <dgm:t>
        <a:bodyPr/>
        <a:lstStyle/>
        <a:p>
          <a:pPr algn="ctr">
            <a:lnSpc>
              <a:spcPct val="100000"/>
            </a:lnSpc>
            <a:spcAft>
              <a:spcPts val="0"/>
            </a:spcAft>
          </a:pPr>
          <a:r>
            <a:rPr lang="en-US" dirty="0" smtClean="0"/>
            <a:t>Mar 31</a:t>
          </a:r>
          <a:endParaRPr lang="en-US" dirty="0"/>
        </a:p>
      </dgm:t>
    </dgm:pt>
    <dgm:pt modelId="{37795360-7ED4-486F-8F0C-85DD83A5A1EA}" type="parTrans" cxnId="{BF14FBBB-FEEF-4F76-995C-2AB0FFF53A56}">
      <dgm:prSet/>
      <dgm:spPr/>
      <dgm:t>
        <a:bodyPr/>
        <a:lstStyle/>
        <a:p>
          <a:endParaRPr lang="en-US"/>
        </a:p>
      </dgm:t>
    </dgm:pt>
    <dgm:pt modelId="{C2F83FC6-7A73-4DAA-B863-A95DF0183F15}" type="sibTrans" cxnId="{BF14FBBB-FEEF-4F76-995C-2AB0FFF53A56}">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710"/>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8271EF64-DB6B-4C0A-A986-FF22602A78B5}" type="presOf" srcId="{25ADE454-BCC5-4502-A460-6EE8D9ED38F8}" destId="{4FB17124-6943-4A5C-84AB-2DB05267FC22}" srcOrd="0" destOrd="1" presId="urn:microsoft.com/office/officeart/2005/8/layout/hProcess7"/>
    <dgm:cxn modelId="{99EBB634-192F-4714-B8D5-148F4BFCE704}" type="presOf" srcId="{83BECA8D-01FF-4796-AB34-3E7FB1A365E6}" destId="{4FB17124-6943-4A5C-84AB-2DB05267FC22}" srcOrd="0" destOrd="0" presId="urn:microsoft.com/office/officeart/2005/8/layout/hProcess7"/>
    <dgm:cxn modelId="{9FFC4D68-8A5D-451A-9F44-DACE63B017C8}" type="presOf" srcId="{CE7446B5-3306-431B-9C17-DCED9B348B7F}" destId="{B0B6A3FB-ED1F-47CE-85F8-2EBD2C36CBD3}" srcOrd="1" destOrd="0" presId="urn:microsoft.com/office/officeart/2005/8/layout/hProcess7"/>
    <dgm:cxn modelId="{791B750B-0D05-4AA9-A161-D512229FA547}" srcId="{D0A732FD-4E74-460C-8676-67B28356C318}" destId="{2A077B0D-5DA4-4EF4-AB5F-BC5E36084FBA}" srcOrd="2" destOrd="0" parTransId="{E036BCF9-AF9F-4DE2-81A4-D8DC829CC5ED}" sibTransId="{C4D96571-8F50-4B39-89F6-27962B6C2477}"/>
    <dgm:cxn modelId="{BF14FBBB-FEEF-4F76-995C-2AB0FFF53A56}" srcId="{2A077B0D-5DA4-4EF4-AB5F-BC5E36084FBA}" destId="{35CA369F-4BBC-493C-819E-C9F93C957F8A}" srcOrd="1" destOrd="0" parTransId="{37795360-7ED4-486F-8F0C-85DD83A5A1EA}" sibTransId="{C2F83FC6-7A73-4DAA-B863-A95DF0183F15}"/>
    <dgm:cxn modelId="{3EC87C31-A06E-4E55-9451-5AC8D9DC2E40}" type="presOf" srcId="{AEF18998-71F0-4703-A2AB-E7BE86E1C170}" destId="{DF6BABB6-FCC3-49F8-BA63-9E4B73F116CA}" srcOrd="0" destOrd="0" presId="urn:microsoft.com/office/officeart/2005/8/layout/hProcess7"/>
    <dgm:cxn modelId="{53E8DA78-144E-465E-9763-A6E962F64BAF}" srcId="{CE7446B5-3306-431B-9C17-DCED9B348B7F}" destId="{25ADE454-BCC5-4502-A460-6EE8D9ED38F8}" srcOrd="1" destOrd="0" parTransId="{2DDA50D1-E2F3-4A81-90C7-DDF917B0A9CD}" sibTransId="{61068F93-A42C-44F8-9D3F-7FAE0FEFFED2}"/>
    <dgm:cxn modelId="{9B632441-45BC-4FEE-954B-DDF483CA2E82}" type="presOf" srcId="{2A077B0D-5DA4-4EF4-AB5F-BC5E36084FBA}" destId="{BD547890-99AB-49C6-8C07-F1F276FE002C}" srcOrd="1" destOrd="0" presId="urn:microsoft.com/office/officeart/2005/8/layout/hProcess7"/>
    <dgm:cxn modelId="{1B869957-474C-46D5-9B9E-E4EBD44DA9FC}" type="presOf" srcId="{D0A732FD-4E74-460C-8676-67B28356C318}" destId="{6988D722-701C-499E-9BD8-8851E1A0A0CC}" srcOrd="0" destOrd="0" presId="urn:microsoft.com/office/officeart/2005/8/layout/hProcess7"/>
    <dgm:cxn modelId="{CFF42A59-2C31-4F52-9AA9-A9496D66FC44}" type="presOf" srcId="{CE7446B5-3306-431B-9C17-DCED9B348B7F}" destId="{44198CE7-DC3D-4BB1-8365-DF2D6974C8F7}" srcOrd="0" destOrd="0" presId="urn:microsoft.com/office/officeart/2005/8/layout/hProcess7"/>
    <dgm:cxn modelId="{7533470F-A485-431E-9099-D602A9865BCF}" type="presOf" srcId="{D4F83DD4-C97A-4075-B34B-2C3292F9CAC7}" destId="{D996FEBF-6D3D-4E96-A123-C3008B460487}" srcOrd="0" destOrd="0" presId="urn:microsoft.com/office/officeart/2005/8/layout/hProcess7"/>
    <dgm:cxn modelId="{4F93FA3D-0868-497B-800A-EEE32A486BE2}" srcId="{AEF18998-71F0-4703-A2AB-E7BE86E1C170}" destId="{D01F6F49-A2BB-4EFD-A1D3-B703EAB0BD1F}" srcOrd="1" destOrd="0" parTransId="{FC85EBD2-963C-4C13-B35B-6229AD360D9B}" sibTransId="{7D21E44D-E2EA-4B3A-A7B6-8AB928AEB12A}"/>
    <dgm:cxn modelId="{D3827546-8A23-43E7-8D91-B342495AF6A1}" srcId="{D0A732FD-4E74-460C-8676-67B28356C318}" destId="{AEF18998-71F0-4703-A2AB-E7BE86E1C170}" srcOrd="1" destOrd="0" parTransId="{0AEB60E1-E4E8-4A35-8567-BF0A1F21F094}" sibTransId="{40B83393-F054-4627-954F-75F55AD4B3FA}"/>
    <dgm:cxn modelId="{41C0FD01-D70F-4E22-B63F-514C3E38E7BE}" srcId="{D0A732FD-4E74-460C-8676-67B28356C318}" destId="{CE7446B5-3306-431B-9C17-DCED9B348B7F}" srcOrd="0" destOrd="0" parTransId="{7DCFFC9B-584E-44B7-9D68-69C03EC7E126}" sibTransId="{D7E731B6-7AD3-4219-B342-8D941DEB2A06}"/>
    <dgm:cxn modelId="{3609FB42-CF6E-412C-9B0E-9FEA422E9C50}" srcId="{2A077B0D-5DA4-4EF4-AB5F-BC5E36084FBA}" destId="{D4F83DD4-C97A-4075-B34B-2C3292F9CAC7}" srcOrd="0" destOrd="0" parTransId="{CD80CCF5-F024-4122-8E65-7C37A6004BA6}" sibTransId="{62B31814-6B55-4E5D-8F27-83B22C87DD54}"/>
    <dgm:cxn modelId="{4A4CDE11-C611-40DD-8FCC-3F0FFADD8074}" type="presOf" srcId="{2A077B0D-5DA4-4EF4-AB5F-BC5E36084FBA}" destId="{5DAF2A97-352B-436B-B285-1ACB224A0544}" srcOrd="0" destOrd="0" presId="urn:microsoft.com/office/officeart/2005/8/layout/hProcess7"/>
    <dgm:cxn modelId="{F478BA9F-0E13-406A-A9CF-D9A8515326E5}" srcId="{AEF18998-71F0-4703-A2AB-E7BE86E1C170}" destId="{920F29A2-7517-464F-90ED-8FCF5914CF64}" srcOrd="0" destOrd="0" parTransId="{00A3E05D-D443-4C8E-A4C4-64615A2BD080}" sibTransId="{DC8D8BE1-8274-49A4-91A4-6080D971476F}"/>
    <dgm:cxn modelId="{AB7EDB89-6AFE-4C9D-9E46-1DEBAA923214}" type="presOf" srcId="{920F29A2-7517-464F-90ED-8FCF5914CF64}" destId="{B4D72B62-4A7E-40AC-9FFD-41F32E631DAA}"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45AB5B97-046B-438C-B171-48A8856C45E3}" type="presOf" srcId="{AEF18998-71F0-4703-A2AB-E7BE86E1C170}" destId="{4B6946BE-C9AB-4F4D-8E46-7CD948D87237}" srcOrd="1" destOrd="0" presId="urn:microsoft.com/office/officeart/2005/8/layout/hProcess7"/>
    <dgm:cxn modelId="{E216AB6D-97F7-4233-AE16-AE07079A5E64}" type="presOf" srcId="{35CA369F-4BBC-493C-819E-C9F93C957F8A}" destId="{D996FEBF-6D3D-4E96-A123-C3008B460487}" srcOrd="0" destOrd="1" presId="urn:microsoft.com/office/officeart/2005/8/layout/hProcess7"/>
    <dgm:cxn modelId="{8D4D18B9-ED16-4AE6-9133-C9472894D9BA}" type="presOf" srcId="{D01F6F49-A2BB-4EFD-A1D3-B703EAB0BD1F}" destId="{B4D72B62-4A7E-40AC-9FFD-41F32E631DAA}" srcOrd="0" destOrd="1" presId="urn:microsoft.com/office/officeart/2005/8/layout/hProcess7"/>
    <dgm:cxn modelId="{925FF90C-C0B5-4C7F-BDD4-3773B2F1C932}" type="presParOf" srcId="{6988D722-701C-499E-9BD8-8851E1A0A0CC}" destId="{191AA64B-DC05-439B-ADA1-0B7F017E8920}" srcOrd="0" destOrd="0" presId="urn:microsoft.com/office/officeart/2005/8/layout/hProcess7"/>
    <dgm:cxn modelId="{EA2ED4DE-F383-4378-A8A3-64B24E93B360}" type="presParOf" srcId="{191AA64B-DC05-439B-ADA1-0B7F017E8920}" destId="{44198CE7-DC3D-4BB1-8365-DF2D6974C8F7}" srcOrd="0" destOrd="0" presId="urn:microsoft.com/office/officeart/2005/8/layout/hProcess7"/>
    <dgm:cxn modelId="{C5CE5425-A774-4D0F-9DD1-A1412AB79AB7}" type="presParOf" srcId="{191AA64B-DC05-439B-ADA1-0B7F017E8920}" destId="{B0B6A3FB-ED1F-47CE-85F8-2EBD2C36CBD3}" srcOrd="1" destOrd="0" presId="urn:microsoft.com/office/officeart/2005/8/layout/hProcess7"/>
    <dgm:cxn modelId="{BB0F8D08-084F-4733-BCD6-FF0468AF6088}" type="presParOf" srcId="{191AA64B-DC05-439B-ADA1-0B7F017E8920}" destId="{4FB17124-6943-4A5C-84AB-2DB05267FC22}" srcOrd="2" destOrd="0" presId="urn:microsoft.com/office/officeart/2005/8/layout/hProcess7"/>
    <dgm:cxn modelId="{19525AA9-DF16-4FAA-955B-28217E9AFFAA}" type="presParOf" srcId="{6988D722-701C-499E-9BD8-8851E1A0A0CC}" destId="{5072A9B0-9981-406C-B19F-50A06510F98C}" srcOrd="1" destOrd="0" presId="urn:microsoft.com/office/officeart/2005/8/layout/hProcess7"/>
    <dgm:cxn modelId="{6C1A83DB-FBE1-4D1C-9B83-C4419E287B95}" type="presParOf" srcId="{6988D722-701C-499E-9BD8-8851E1A0A0CC}" destId="{05BF3E3E-DB1D-4559-8024-FB1239B6A48A}" srcOrd="2" destOrd="0" presId="urn:microsoft.com/office/officeart/2005/8/layout/hProcess7"/>
    <dgm:cxn modelId="{5979C42D-D9A5-4344-BF3C-78A819C46170}" type="presParOf" srcId="{05BF3E3E-DB1D-4559-8024-FB1239B6A48A}" destId="{1659C2A5-4200-46E1-9898-A3D3EA27902F}" srcOrd="0" destOrd="0" presId="urn:microsoft.com/office/officeart/2005/8/layout/hProcess7"/>
    <dgm:cxn modelId="{45DB298A-1B05-4360-9BD1-FD20CD76477A}" type="presParOf" srcId="{05BF3E3E-DB1D-4559-8024-FB1239B6A48A}" destId="{C3697F08-8247-49E8-8409-B2EDCA8A6D8A}" srcOrd="1" destOrd="0" presId="urn:microsoft.com/office/officeart/2005/8/layout/hProcess7"/>
    <dgm:cxn modelId="{5B71B26E-0323-4685-B57E-61988E9D505B}" type="presParOf" srcId="{05BF3E3E-DB1D-4559-8024-FB1239B6A48A}" destId="{7130D272-90C7-4B83-9173-2BD07F9DA418}" srcOrd="2" destOrd="0" presId="urn:microsoft.com/office/officeart/2005/8/layout/hProcess7"/>
    <dgm:cxn modelId="{36A87AF8-7CEB-40D7-904D-8C38B0350A3A}" type="presParOf" srcId="{6988D722-701C-499E-9BD8-8851E1A0A0CC}" destId="{BC035B2F-6DC9-42D6-AC66-63761C4447C8}" srcOrd="3" destOrd="0" presId="urn:microsoft.com/office/officeart/2005/8/layout/hProcess7"/>
    <dgm:cxn modelId="{F9A4E658-C415-4DF0-A931-A4105E0D5EDB}" type="presParOf" srcId="{6988D722-701C-499E-9BD8-8851E1A0A0CC}" destId="{0A7A16DF-739E-4429-B844-23B06A2364F4}" srcOrd="4" destOrd="0" presId="urn:microsoft.com/office/officeart/2005/8/layout/hProcess7"/>
    <dgm:cxn modelId="{E3B0EB03-6816-46AA-B484-6432A28D49A3}" type="presParOf" srcId="{0A7A16DF-739E-4429-B844-23B06A2364F4}" destId="{DF6BABB6-FCC3-49F8-BA63-9E4B73F116CA}" srcOrd="0" destOrd="0" presId="urn:microsoft.com/office/officeart/2005/8/layout/hProcess7"/>
    <dgm:cxn modelId="{A06A78A0-65A8-46E4-80A0-0CC94A2F662D}" type="presParOf" srcId="{0A7A16DF-739E-4429-B844-23B06A2364F4}" destId="{4B6946BE-C9AB-4F4D-8E46-7CD948D87237}" srcOrd="1" destOrd="0" presId="urn:microsoft.com/office/officeart/2005/8/layout/hProcess7"/>
    <dgm:cxn modelId="{DD9400F9-E904-449B-A964-762842633D89}" type="presParOf" srcId="{0A7A16DF-739E-4429-B844-23B06A2364F4}" destId="{B4D72B62-4A7E-40AC-9FFD-41F32E631DAA}" srcOrd="2" destOrd="0" presId="urn:microsoft.com/office/officeart/2005/8/layout/hProcess7"/>
    <dgm:cxn modelId="{C25FCF25-619C-454D-88DF-5CBDC225BA35}" type="presParOf" srcId="{6988D722-701C-499E-9BD8-8851E1A0A0CC}" destId="{BE4C1E3A-BBDE-4C1D-A8A0-AF3C3BA7704C}" srcOrd="5" destOrd="0" presId="urn:microsoft.com/office/officeart/2005/8/layout/hProcess7"/>
    <dgm:cxn modelId="{4CBC0B64-B2FC-48C3-A7CD-8E91672D8148}" type="presParOf" srcId="{6988D722-701C-499E-9BD8-8851E1A0A0CC}" destId="{6D9FE7D1-DE7C-4404-B41F-1496757EBD25}" srcOrd="6" destOrd="0" presId="urn:microsoft.com/office/officeart/2005/8/layout/hProcess7"/>
    <dgm:cxn modelId="{9F5EFCCA-EAF6-4279-A889-FCCDC67D2EE8}" type="presParOf" srcId="{6D9FE7D1-DE7C-4404-B41F-1496757EBD25}" destId="{25B8A66D-2F28-4B5C-9FDF-43B80D0FD855}" srcOrd="0" destOrd="0" presId="urn:microsoft.com/office/officeart/2005/8/layout/hProcess7"/>
    <dgm:cxn modelId="{CB8A97E3-A8CF-4FFD-B879-01BD95D8E529}" type="presParOf" srcId="{6D9FE7D1-DE7C-4404-B41F-1496757EBD25}" destId="{4840E816-AD25-499D-BB79-1BAAB2921A58}" srcOrd="1" destOrd="0" presId="urn:microsoft.com/office/officeart/2005/8/layout/hProcess7"/>
    <dgm:cxn modelId="{465EE279-B629-404A-889A-9C47D769198B}" type="presParOf" srcId="{6D9FE7D1-DE7C-4404-B41F-1496757EBD25}" destId="{02F69D5A-7A0F-4513-88B1-3ED32B19A24D}" srcOrd="2" destOrd="0" presId="urn:microsoft.com/office/officeart/2005/8/layout/hProcess7"/>
    <dgm:cxn modelId="{E51D8380-812B-4DEA-A29F-900E8C0AA6B2}" type="presParOf" srcId="{6988D722-701C-499E-9BD8-8851E1A0A0CC}" destId="{FDA74CF7-71CA-4039-937C-7190D7FC0A48}" srcOrd="7" destOrd="0" presId="urn:microsoft.com/office/officeart/2005/8/layout/hProcess7"/>
    <dgm:cxn modelId="{13348A32-2671-4D62-9836-2CDA5561F835}" type="presParOf" srcId="{6988D722-701C-499E-9BD8-8851E1A0A0CC}" destId="{203B6D1D-1540-440E-8B90-57C2D6E105F6}" srcOrd="8" destOrd="0" presId="urn:microsoft.com/office/officeart/2005/8/layout/hProcess7"/>
    <dgm:cxn modelId="{94E54AEF-5A8B-4574-8E12-B6869DA6B23C}" type="presParOf" srcId="{203B6D1D-1540-440E-8B90-57C2D6E105F6}" destId="{5DAF2A97-352B-436B-B285-1ACB224A0544}" srcOrd="0" destOrd="0" presId="urn:microsoft.com/office/officeart/2005/8/layout/hProcess7"/>
    <dgm:cxn modelId="{D0EE9482-F824-4764-8259-19880E5D71F5}" type="presParOf" srcId="{203B6D1D-1540-440E-8B90-57C2D6E105F6}" destId="{BD547890-99AB-49C6-8C07-F1F276FE002C}" srcOrd="1" destOrd="0" presId="urn:microsoft.com/office/officeart/2005/8/layout/hProcess7"/>
    <dgm:cxn modelId="{76C70338-B1E8-40E8-B3A6-A82B14D437F4}"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custT="1"/>
      <dgm:spPr>
        <a:solidFill>
          <a:srgbClr val="0070C0"/>
        </a:solidFill>
      </dgm:spPr>
      <dgm:t>
        <a:bodyPr/>
        <a:lstStyle/>
        <a:p>
          <a:r>
            <a:rPr lang="en-US" sz="1400" b="1" dirty="0" smtClean="0">
              <a:solidFill>
                <a:srgbClr val="0070C0"/>
              </a:solidFill>
            </a:rPr>
            <a:t>Coverage </a:t>
          </a:r>
          <a:r>
            <a:rPr lang="en-US" sz="1400" b="1" dirty="0">
              <a:solidFill>
                <a:srgbClr val="0070C0"/>
              </a:solidFill>
            </a:rPr>
            <a:t>Begins</a:t>
          </a:r>
        </a:p>
      </dgm: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dgm:t>
        <a:bodyPr/>
        <a:lstStyle/>
        <a:p>
          <a:pPr marL="228600" indent="0"/>
          <a:r>
            <a:rPr lang="en-US" sz="1800" b="1" dirty="0" smtClean="0"/>
            <a:t>Coverage Begins</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D5F3ADA3-195E-44CB-B0CC-A05B76B97F85}">
      <dgm:prSet phldrT="[Text]" custT="1"/>
      <dgm:spPr/>
      <dgm:t>
        <a:bodyPr/>
        <a:lstStyle/>
        <a:p>
          <a:pPr marL="228600" indent="0"/>
          <a:r>
            <a:rPr lang="en-US" sz="1800" b="1" dirty="0" smtClean="0"/>
            <a:t>First of month after you enroll</a:t>
          </a:r>
        </a:p>
      </dgm:t>
    </dgm:pt>
    <dgm:pt modelId="{DC4B5E1F-F705-4E6F-A570-579339430E45}" type="parTrans" cxnId="{9A067654-FE98-423E-AB4F-D2A9AC34CFBB}">
      <dgm:prSet/>
      <dgm:spPr/>
      <dgm:t>
        <a:bodyPr/>
        <a:lstStyle/>
        <a:p>
          <a:endParaRPr lang="en-US"/>
        </a:p>
      </dgm:t>
    </dgm:pt>
    <dgm:pt modelId="{EA6BAC72-5CC4-48D3-87F2-7CD47C4C56BF}" type="sibTrans" cxnId="{9A067654-FE98-423E-AB4F-D2A9AC34CFBB}">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ScaleX="476338" custScaleY="254041" custLinFactNeighborX="248" custLinFactNeighborY="-1796"/>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01195AFE-4AD2-4F50-AA8B-CFC0A25F4D9D}" type="presOf" srcId="{C18FA4FC-1DB3-43E6-A7FE-193B0B55A5BB}" destId="{7DDC2B3D-A8E4-4B2E-894C-D9268877AFA7}" srcOrd="0" destOrd="0" presId="urn:microsoft.com/office/officeart/2005/8/layout/hProcess7"/>
    <dgm:cxn modelId="{ECC4A69D-8F26-4F5D-AA11-EB313BA4E810}" type="presOf" srcId="{9A365E08-0344-4CC5-8774-63CDA16468A2}" destId="{2ECCACA7-0701-41EA-AC42-09F5621BCA70}" srcOrd="1"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8E9AE528-85CD-4D5B-B2FF-7E1EEECC3EB1}" type="presOf" srcId="{9A365E08-0344-4CC5-8774-63CDA16468A2}" destId="{85F8C5F2-219C-4337-B7E7-253D6F847DF4}" srcOrd="0" destOrd="0" presId="urn:microsoft.com/office/officeart/2005/8/layout/hProcess7"/>
    <dgm:cxn modelId="{D3DF2D51-B4C4-4627-A4B8-F23CE32D01E9}"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9A067654-FE98-423E-AB4F-D2A9AC34CFBB}" srcId="{9A365E08-0344-4CC5-8774-63CDA16468A2}" destId="{D5F3ADA3-195E-44CB-B0CC-A05B76B97F85}" srcOrd="1" destOrd="0" parTransId="{DC4B5E1F-F705-4E6F-A570-579339430E45}" sibTransId="{EA6BAC72-5CC4-48D3-87F2-7CD47C4C56BF}"/>
    <dgm:cxn modelId="{C293E880-ADC3-47CD-9818-E4C88C893B35}" type="presOf" srcId="{D5F3ADA3-195E-44CB-B0CC-A05B76B97F85}" destId="{7DDC2B3D-A8E4-4B2E-894C-D9268877AFA7}" srcOrd="0" destOrd="1" presId="urn:microsoft.com/office/officeart/2005/8/layout/hProcess7"/>
    <dgm:cxn modelId="{F80FE7D4-A4E6-4768-80C9-2EC97BCDB451}" type="presParOf" srcId="{3B021341-F780-446C-AE18-6CA92A6D01B5}" destId="{D15D1962-5CE7-40A4-B700-038B145CC324}" srcOrd="0" destOrd="0" presId="urn:microsoft.com/office/officeart/2005/8/layout/hProcess7"/>
    <dgm:cxn modelId="{F30BF0D6-14CB-4A0D-9B53-79AE6C72F4C2}" type="presParOf" srcId="{D15D1962-5CE7-40A4-B700-038B145CC324}" destId="{85F8C5F2-219C-4337-B7E7-253D6F847DF4}" srcOrd="0" destOrd="0" presId="urn:microsoft.com/office/officeart/2005/8/layout/hProcess7"/>
    <dgm:cxn modelId="{EAED8888-E7F8-424C-9001-6DC769FE3DBC}" type="presParOf" srcId="{D15D1962-5CE7-40A4-B700-038B145CC324}" destId="{2ECCACA7-0701-41EA-AC42-09F5621BCA70}" srcOrd="1" destOrd="0" presId="urn:microsoft.com/office/officeart/2005/8/layout/hProcess7"/>
    <dgm:cxn modelId="{20B8F973-022C-4B46-A1FD-022598BD07B0}"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1A3E2C-E65E-4B82-B96C-7E27F9343C0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5EB88495-7A12-4EFB-ACF9-26A1FE0B2DBD}">
      <dgm:prSet phldrT="[Text]"/>
      <dgm:spPr>
        <a:solidFill>
          <a:schemeClr val="tx2">
            <a:lumMod val="75000"/>
          </a:schemeClr>
        </a:solidFill>
      </dgm:spPr>
      <dgm:t>
        <a:bodyPr/>
        <a:lstStyle/>
        <a:p>
          <a:r>
            <a:rPr lang="en-US" dirty="0"/>
            <a:t>Retirement or </a:t>
          </a:r>
          <a:r>
            <a:rPr lang="en-US" dirty="0" smtClean="0"/>
            <a:t>GHP </a:t>
          </a:r>
          <a:r>
            <a:rPr lang="en-US" dirty="0"/>
            <a:t>Coverage Ends</a:t>
          </a:r>
        </a:p>
      </dgm:t>
    </dgm:pt>
    <dgm:pt modelId="{651902CE-C652-48E2-B933-406148566FBD}" type="sibTrans" cxnId="{B5BA0BD1-1884-4529-B5A3-C0DEF5DF1CA2}">
      <dgm:prSet/>
      <dgm:spPr/>
      <dgm:t>
        <a:bodyPr/>
        <a:lstStyle/>
        <a:p>
          <a:endParaRPr lang="en-US"/>
        </a:p>
      </dgm:t>
    </dgm:pt>
    <dgm:pt modelId="{CF64BC1B-C84B-49E4-AF8C-0D103D47F200}" type="parTrans" cxnId="{B5BA0BD1-1884-4529-B5A3-C0DEF5DF1CA2}">
      <dgm:prSet/>
      <dgm:spPr/>
      <dgm:t>
        <a:bodyPr/>
        <a:lstStyle/>
        <a:p>
          <a:endParaRPr lang="en-US"/>
        </a:p>
      </dgm:t>
    </dgm:pt>
    <dgm:pt modelId="{CC7E2B9B-910C-4222-9705-FA6DB7BB6356}">
      <dgm:prSet phldrT="[Text]"/>
      <dgm:spPr>
        <a:solidFill>
          <a:srgbClr val="0070C0"/>
        </a:solidFill>
      </dgm:spPr>
      <dgm:t>
        <a:bodyPr/>
        <a:lstStyle/>
        <a:p>
          <a:r>
            <a:rPr lang="en-US" dirty="0"/>
            <a:t>Month</a:t>
          </a:r>
        </a:p>
      </dgm:t>
    </dgm:pt>
    <dgm:pt modelId="{160F7205-55D9-4FED-9E2B-0F073D52B7AC}" type="sibTrans" cxnId="{98621E1C-7121-4F88-A8ED-462562AD7F94}">
      <dgm:prSet/>
      <dgm:spPr/>
      <dgm:t>
        <a:bodyPr/>
        <a:lstStyle/>
        <a:p>
          <a:endParaRPr lang="en-US"/>
        </a:p>
      </dgm:t>
    </dgm:pt>
    <dgm:pt modelId="{AFA0AA4B-F2B2-4FDB-9825-B0FFE026F072}" type="parTrans" cxnId="{98621E1C-7121-4F88-A8ED-462562AD7F94}">
      <dgm:prSet/>
      <dgm:spPr/>
      <dgm:t>
        <a:bodyPr/>
        <a:lstStyle/>
        <a:p>
          <a:endParaRPr lang="en-US"/>
        </a:p>
      </dgm:t>
    </dgm:pt>
    <dgm:pt modelId="{1E71E805-DD26-4B5D-9D45-E05F983F1920}" type="pres">
      <dgm:prSet presAssocID="{731A3E2C-E65E-4B82-B96C-7E27F9343C0C}" presName="Name0" presStyleCnt="0">
        <dgm:presLayoutVars>
          <dgm:dir/>
          <dgm:animLvl val="lvl"/>
          <dgm:resizeHandles val="exact"/>
        </dgm:presLayoutVars>
      </dgm:prSet>
      <dgm:spPr/>
      <dgm:t>
        <a:bodyPr/>
        <a:lstStyle/>
        <a:p>
          <a:endParaRPr lang="en-US"/>
        </a:p>
      </dgm:t>
    </dgm:pt>
    <dgm:pt modelId="{E0DD2D2B-218A-4559-9162-84CD4A02C33F}" type="pres">
      <dgm:prSet presAssocID="{CC7E2B9B-910C-4222-9705-FA6DB7BB6356}" presName="compositeNode" presStyleCnt="0">
        <dgm:presLayoutVars>
          <dgm:bulletEnabled val="1"/>
        </dgm:presLayoutVars>
      </dgm:prSet>
      <dgm:spPr/>
    </dgm:pt>
    <dgm:pt modelId="{DE82570A-EE07-4568-A4F3-E88C3ACE658F}" type="pres">
      <dgm:prSet presAssocID="{CC7E2B9B-910C-4222-9705-FA6DB7BB6356}" presName="bgRect" presStyleLbl="node1" presStyleIdx="0" presStyleCnt="1" custLinFactNeighborY="-1305"/>
      <dgm:spPr/>
      <dgm:t>
        <a:bodyPr/>
        <a:lstStyle/>
        <a:p>
          <a:endParaRPr lang="en-US"/>
        </a:p>
      </dgm:t>
    </dgm:pt>
    <dgm:pt modelId="{E10582AC-1E7C-46CC-9C08-02108EF637A8}" type="pres">
      <dgm:prSet presAssocID="{CC7E2B9B-910C-4222-9705-FA6DB7BB6356}" presName="parentNode" presStyleLbl="node1" presStyleIdx="0" presStyleCnt="1">
        <dgm:presLayoutVars>
          <dgm:chMax val="0"/>
          <dgm:bulletEnabled val="1"/>
        </dgm:presLayoutVars>
      </dgm:prSet>
      <dgm:spPr/>
      <dgm:t>
        <a:bodyPr/>
        <a:lstStyle/>
        <a:p>
          <a:endParaRPr lang="en-US"/>
        </a:p>
      </dgm:t>
    </dgm:pt>
    <dgm:pt modelId="{64B4DB6B-1FBD-477A-AEA0-610D68DD5CD8}" type="pres">
      <dgm:prSet presAssocID="{CC7E2B9B-910C-4222-9705-FA6DB7BB6356}" presName="childNode" presStyleLbl="node1" presStyleIdx="0" presStyleCnt="1">
        <dgm:presLayoutVars>
          <dgm:bulletEnabled val="1"/>
        </dgm:presLayoutVars>
      </dgm:prSet>
      <dgm:spPr/>
      <dgm:t>
        <a:bodyPr/>
        <a:lstStyle/>
        <a:p>
          <a:endParaRPr lang="en-US"/>
        </a:p>
      </dgm:t>
    </dgm:pt>
  </dgm:ptLst>
  <dgm:cxnLst>
    <dgm:cxn modelId="{9C50D0BD-CCFA-42A2-B6DD-55CF46DE26F4}" type="presOf" srcId="{5EB88495-7A12-4EFB-ACF9-26A1FE0B2DBD}" destId="{64B4DB6B-1FBD-477A-AEA0-610D68DD5CD8}" srcOrd="0" destOrd="0" presId="urn:microsoft.com/office/officeart/2005/8/layout/hProcess7"/>
    <dgm:cxn modelId="{B5BA0BD1-1884-4529-B5A3-C0DEF5DF1CA2}" srcId="{CC7E2B9B-910C-4222-9705-FA6DB7BB6356}" destId="{5EB88495-7A12-4EFB-ACF9-26A1FE0B2DBD}" srcOrd="0" destOrd="0" parTransId="{CF64BC1B-C84B-49E4-AF8C-0D103D47F200}" sibTransId="{651902CE-C652-48E2-B933-406148566FBD}"/>
    <dgm:cxn modelId="{E8E648C7-3766-4B42-90C8-552C778FDE6F}" type="presOf" srcId="{CC7E2B9B-910C-4222-9705-FA6DB7BB6356}" destId="{E10582AC-1E7C-46CC-9C08-02108EF637A8}" srcOrd="1" destOrd="0" presId="urn:microsoft.com/office/officeart/2005/8/layout/hProcess7"/>
    <dgm:cxn modelId="{F01A1F4E-B00A-447B-B6BD-F92A00A541AC}" type="presOf" srcId="{731A3E2C-E65E-4B82-B96C-7E27F9343C0C}" destId="{1E71E805-DD26-4B5D-9D45-E05F983F1920}" srcOrd="0" destOrd="0" presId="urn:microsoft.com/office/officeart/2005/8/layout/hProcess7"/>
    <dgm:cxn modelId="{98621E1C-7121-4F88-A8ED-462562AD7F94}" srcId="{731A3E2C-E65E-4B82-B96C-7E27F9343C0C}" destId="{CC7E2B9B-910C-4222-9705-FA6DB7BB6356}" srcOrd="0" destOrd="0" parTransId="{AFA0AA4B-F2B2-4FDB-9825-B0FFE026F072}" sibTransId="{160F7205-55D9-4FED-9E2B-0F073D52B7AC}"/>
    <dgm:cxn modelId="{4D3CFF7E-4E28-4C9A-9F87-BD684B8EEC48}" type="presOf" srcId="{CC7E2B9B-910C-4222-9705-FA6DB7BB6356}" destId="{DE82570A-EE07-4568-A4F3-E88C3ACE658F}" srcOrd="0" destOrd="0" presId="urn:microsoft.com/office/officeart/2005/8/layout/hProcess7"/>
    <dgm:cxn modelId="{A2B61844-3C7F-4381-9C6A-96E32D20ECD2}" type="presParOf" srcId="{1E71E805-DD26-4B5D-9D45-E05F983F1920}" destId="{E0DD2D2B-218A-4559-9162-84CD4A02C33F}" srcOrd="0" destOrd="0" presId="urn:microsoft.com/office/officeart/2005/8/layout/hProcess7"/>
    <dgm:cxn modelId="{C166FD18-AF9F-4123-945B-35D0BB88084F}" type="presParOf" srcId="{E0DD2D2B-218A-4559-9162-84CD4A02C33F}" destId="{DE82570A-EE07-4568-A4F3-E88C3ACE658F}" srcOrd="0" destOrd="0" presId="urn:microsoft.com/office/officeart/2005/8/layout/hProcess7"/>
    <dgm:cxn modelId="{032A7E89-6E86-4D3A-A6AB-ACCFA744BAFA}" type="presParOf" srcId="{E0DD2D2B-218A-4559-9162-84CD4A02C33F}" destId="{E10582AC-1E7C-46CC-9C08-02108EF637A8}" srcOrd="1" destOrd="0" presId="urn:microsoft.com/office/officeart/2005/8/layout/hProcess7"/>
    <dgm:cxn modelId="{073943A9-9468-4BFB-9A61-0F5DFF599E03}" type="presParOf" srcId="{E0DD2D2B-218A-4559-9162-84CD4A02C33F}" destId="{64B4DB6B-1FBD-477A-AEA0-610D68DD5CD8}" srcOrd="2" destOrd="0" presId="urn:microsoft.com/office/officeart/2005/8/layout/hProcess7"/>
  </dgm:cxnLst>
  <dgm:bg>
    <a:solidFill>
      <a:schemeClr val="accent5">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125BBE-D335-4FBA-9CBB-A7A3FC1AC24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63D07367-EE83-4598-BF50-321C1F21D088}">
      <dgm:prSet phldrT="[Text]"/>
      <dgm:spPr>
        <a:solidFill>
          <a:srgbClr val="0070C0"/>
        </a:solidFill>
      </dgm:spPr>
      <dgm:t>
        <a:bodyPr/>
        <a:lstStyle/>
        <a:p>
          <a:r>
            <a:rPr lang="en-US" dirty="0"/>
            <a:t>Month</a:t>
          </a:r>
        </a:p>
      </dgm:t>
    </dgm:pt>
    <dgm:pt modelId="{64920C1D-CE04-4D50-9E5A-924523B4252A}" type="parTrans" cxnId="{80D26E2B-4A27-461C-8E0E-8CFB6F3CD2C1}">
      <dgm:prSet/>
      <dgm:spPr/>
      <dgm:t>
        <a:bodyPr/>
        <a:lstStyle/>
        <a:p>
          <a:endParaRPr lang="en-US"/>
        </a:p>
      </dgm:t>
    </dgm:pt>
    <dgm:pt modelId="{A9D0F1C4-E3A1-4DE6-AEFF-77DF0AE6284E}" type="sibTrans" cxnId="{80D26E2B-4A27-461C-8E0E-8CFB6F3CD2C1}">
      <dgm:prSet/>
      <dgm:spPr/>
      <dgm:t>
        <a:bodyPr/>
        <a:lstStyle/>
        <a:p>
          <a:endParaRPr lang="en-US"/>
        </a:p>
      </dgm:t>
    </dgm:pt>
    <dgm:pt modelId="{A1E81152-BF0D-4AD9-B7DD-1A7C71FD577E}">
      <dgm:prSet phldrT="[Text]"/>
      <dgm:spPr/>
      <dgm:t>
        <a:bodyPr/>
        <a:lstStyle/>
        <a:p>
          <a:pPr algn="ctr"/>
          <a:r>
            <a:rPr lang="en-US" dirty="0"/>
            <a:t>1</a:t>
          </a:r>
        </a:p>
      </dgm:t>
    </dgm:pt>
    <dgm:pt modelId="{FED36C56-A6F6-42BD-857B-05D755C989AF}" type="parTrans" cxnId="{563A7B14-BEA6-4EDB-AFFF-2DFD6BC62915}">
      <dgm:prSet/>
      <dgm:spPr/>
      <dgm:t>
        <a:bodyPr/>
        <a:lstStyle/>
        <a:p>
          <a:endParaRPr lang="en-US"/>
        </a:p>
      </dgm:t>
    </dgm:pt>
    <dgm:pt modelId="{1791106C-BB60-4000-8262-65913B662C79}" type="sibTrans" cxnId="{563A7B14-BEA6-4EDB-AFFF-2DFD6BC62915}">
      <dgm:prSet/>
      <dgm:spPr/>
      <dgm:t>
        <a:bodyPr/>
        <a:lstStyle/>
        <a:p>
          <a:endParaRPr lang="en-US"/>
        </a:p>
      </dgm:t>
    </dgm:pt>
    <dgm:pt modelId="{FAD6CCE1-7933-43B5-8ED7-A9DE1433501D}">
      <dgm:prSet phldrT="[Text]"/>
      <dgm:spPr>
        <a:solidFill>
          <a:srgbClr val="0070C0"/>
        </a:solidFill>
        <a:ln>
          <a:noFill/>
        </a:ln>
      </dgm:spPr>
      <dgm:t>
        <a:bodyPr/>
        <a:lstStyle/>
        <a:p>
          <a:r>
            <a:rPr lang="en-US" dirty="0"/>
            <a:t>Month</a:t>
          </a:r>
        </a:p>
      </dgm:t>
    </dgm:pt>
    <dgm:pt modelId="{4D68AEE6-C376-4E0C-A662-84034AD37C7E}" type="parTrans" cxnId="{C417D9B9-498F-46CE-ADD3-A032FC052A45}">
      <dgm:prSet/>
      <dgm:spPr/>
      <dgm:t>
        <a:bodyPr/>
        <a:lstStyle/>
        <a:p>
          <a:endParaRPr lang="en-US"/>
        </a:p>
      </dgm:t>
    </dgm:pt>
    <dgm:pt modelId="{DE6A1467-7AF9-462B-970B-DDE127996C20}" type="sibTrans" cxnId="{C417D9B9-498F-46CE-ADD3-A032FC052A45}">
      <dgm:prSet/>
      <dgm:spPr/>
      <dgm:t>
        <a:bodyPr/>
        <a:lstStyle/>
        <a:p>
          <a:endParaRPr lang="en-US"/>
        </a:p>
      </dgm:t>
    </dgm:pt>
    <dgm:pt modelId="{77259E51-94FA-4816-BFA1-E584176F7D13}">
      <dgm:prSet phldrT="[Text]"/>
      <dgm:spPr/>
      <dgm:t>
        <a:bodyPr/>
        <a:lstStyle/>
        <a:p>
          <a:pPr algn="ctr"/>
          <a:r>
            <a:rPr lang="en-US" dirty="0"/>
            <a:t>2</a:t>
          </a:r>
        </a:p>
      </dgm:t>
    </dgm:pt>
    <dgm:pt modelId="{07CD974C-0828-4A47-AF03-BC97603A172F}" type="parTrans" cxnId="{624FFBDD-72CC-42C6-BD9E-F4E2742337EE}">
      <dgm:prSet/>
      <dgm:spPr/>
      <dgm:t>
        <a:bodyPr/>
        <a:lstStyle/>
        <a:p>
          <a:endParaRPr lang="en-US"/>
        </a:p>
      </dgm:t>
    </dgm:pt>
    <dgm:pt modelId="{4F232007-C4AC-4BE2-A78A-87902170A6E3}" type="sibTrans" cxnId="{624FFBDD-72CC-42C6-BD9E-F4E2742337EE}">
      <dgm:prSet/>
      <dgm:spPr/>
      <dgm:t>
        <a:bodyPr/>
        <a:lstStyle/>
        <a:p>
          <a:endParaRPr lang="en-US"/>
        </a:p>
      </dgm:t>
    </dgm:pt>
    <dgm:pt modelId="{FE2ED0FA-64D8-464A-B4A8-559444897CEB}">
      <dgm:prSet phldrT="[Text]"/>
      <dgm:spPr>
        <a:solidFill>
          <a:srgbClr val="0070C0"/>
        </a:solidFill>
      </dgm:spPr>
      <dgm:t>
        <a:bodyPr/>
        <a:lstStyle/>
        <a:p>
          <a:r>
            <a:rPr lang="en-US" dirty="0"/>
            <a:t>Month</a:t>
          </a:r>
        </a:p>
      </dgm:t>
    </dgm:pt>
    <dgm:pt modelId="{0FF20F7B-8E3F-446D-A8DB-6C14FCC82153}" type="parTrans" cxnId="{AB56CACE-96EF-47B9-AEF8-53E05C626080}">
      <dgm:prSet/>
      <dgm:spPr/>
      <dgm:t>
        <a:bodyPr/>
        <a:lstStyle/>
        <a:p>
          <a:endParaRPr lang="en-US"/>
        </a:p>
      </dgm:t>
    </dgm:pt>
    <dgm:pt modelId="{8A032875-3406-4607-98A3-9A43B1A41EE8}" type="sibTrans" cxnId="{AB56CACE-96EF-47B9-AEF8-53E05C626080}">
      <dgm:prSet/>
      <dgm:spPr/>
      <dgm:t>
        <a:bodyPr/>
        <a:lstStyle/>
        <a:p>
          <a:endParaRPr lang="en-US"/>
        </a:p>
      </dgm:t>
    </dgm:pt>
    <dgm:pt modelId="{B53D65AE-A9C7-4BF7-A5B5-81F7668C9A03}">
      <dgm:prSet phldrT="[Text]"/>
      <dgm:spPr/>
      <dgm:t>
        <a:bodyPr/>
        <a:lstStyle/>
        <a:p>
          <a:pPr algn="ctr"/>
          <a:r>
            <a:rPr lang="en-US" dirty="0"/>
            <a:t>3</a:t>
          </a:r>
        </a:p>
      </dgm:t>
    </dgm:pt>
    <dgm:pt modelId="{13A76A74-D1C5-4506-9BFF-33CFCD42F1AD}" type="parTrans" cxnId="{68781613-D6A8-4B30-BAA4-65D0D6C6C31B}">
      <dgm:prSet/>
      <dgm:spPr/>
      <dgm:t>
        <a:bodyPr/>
        <a:lstStyle/>
        <a:p>
          <a:endParaRPr lang="en-US"/>
        </a:p>
      </dgm:t>
    </dgm:pt>
    <dgm:pt modelId="{91CFD2AF-3B5A-4F5E-925A-FC1AD20245FC}" type="sibTrans" cxnId="{68781613-D6A8-4B30-BAA4-65D0D6C6C31B}">
      <dgm:prSet/>
      <dgm:spPr/>
      <dgm:t>
        <a:bodyPr/>
        <a:lstStyle/>
        <a:p>
          <a:endParaRPr lang="en-US"/>
        </a:p>
      </dgm:t>
    </dgm:pt>
    <dgm:pt modelId="{B8EF2A98-C9DE-4477-AB79-37BC259BA7A2}">
      <dgm:prSet phldrT="[Text]"/>
      <dgm:spPr>
        <a:solidFill>
          <a:srgbClr val="0070C0"/>
        </a:solidFill>
      </dgm:spPr>
      <dgm:t>
        <a:bodyPr/>
        <a:lstStyle/>
        <a:p>
          <a:pPr algn="r"/>
          <a:r>
            <a:rPr lang="en-US" dirty="0"/>
            <a:t>Month</a:t>
          </a:r>
        </a:p>
      </dgm:t>
    </dgm:pt>
    <dgm:pt modelId="{155EDC0C-6C0C-4D5C-BE7E-0EF183ED259E}" type="parTrans" cxnId="{CA45C884-98B6-4D7B-987C-F4253E525ACF}">
      <dgm:prSet/>
      <dgm:spPr/>
      <dgm:t>
        <a:bodyPr/>
        <a:lstStyle/>
        <a:p>
          <a:endParaRPr lang="en-US"/>
        </a:p>
      </dgm:t>
    </dgm:pt>
    <dgm:pt modelId="{9ED8F643-0CFE-49E4-A2BF-1BE47C9867AB}" type="sibTrans" cxnId="{CA45C884-98B6-4D7B-987C-F4253E525ACF}">
      <dgm:prSet/>
      <dgm:spPr/>
      <dgm:t>
        <a:bodyPr/>
        <a:lstStyle/>
        <a:p>
          <a:endParaRPr lang="en-US"/>
        </a:p>
      </dgm:t>
    </dgm:pt>
    <dgm:pt modelId="{960956CD-8EF3-4114-8D54-355D9B953D90}">
      <dgm:prSet phldrT="[Text]"/>
      <dgm:spPr/>
      <dgm:t>
        <a:bodyPr/>
        <a:lstStyle/>
        <a:p>
          <a:pPr algn="ctr"/>
          <a:r>
            <a:rPr lang="en-US" dirty="0"/>
            <a:t>4</a:t>
          </a:r>
        </a:p>
      </dgm:t>
    </dgm:pt>
    <dgm:pt modelId="{1BC74E7F-BB17-4D8A-9F80-D0F897218C9A}" type="parTrans" cxnId="{E945CB86-1FCD-4B5B-A99B-F42AD08A3E31}">
      <dgm:prSet/>
      <dgm:spPr/>
      <dgm:t>
        <a:bodyPr/>
        <a:lstStyle/>
        <a:p>
          <a:endParaRPr lang="en-US"/>
        </a:p>
      </dgm:t>
    </dgm:pt>
    <dgm:pt modelId="{3A7A5760-A41A-424D-9903-6F1335509A57}" type="sibTrans" cxnId="{E945CB86-1FCD-4B5B-A99B-F42AD08A3E31}">
      <dgm:prSet/>
      <dgm:spPr/>
      <dgm:t>
        <a:bodyPr/>
        <a:lstStyle/>
        <a:p>
          <a:endParaRPr lang="en-US"/>
        </a:p>
      </dgm:t>
    </dgm:pt>
    <dgm:pt modelId="{259BDDFC-9350-4668-8A57-6B3906D10B76}">
      <dgm:prSet phldrT="[Text]"/>
      <dgm:spPr>
        <a:solidFill>
          <a:srgbClr val="0070C0"/>
        </a:solidFill>
      </dgm:spPr>
      <dgm:t>
        <a:bodyPr/>
        <a:lstStyle/>
        <a:p>
          <a:pPr algn="r"/>
          <a:r>
            <a:rPr lang="en-US" dirty="0"/>
            <a:t>Month</a:t>
          </a:r>
        </a:p>
      </dgm:t>
    </dgm:pt>
    <dgm:pt modelId="{E3E39FEE-72F4-4349-9478-D8478323BDB1}" type="parTrans" cxnId="{079646BD-8F69-4DBA-BB49-065F93E6EA9D}">
      <dgm:prSet/>
      <dgm:spPr/>
      <dgm:t>
        <a:bodyPr/>
        <a:lstStyle/>
        <a:p>
          <a:endParaRPr lang="en-US"/>
        </a:p>
      </dgm:t>
    </dgm:pt>
    <dgm:pt modelId="{EAD50BD4-DBC2-4A37-B441-1CB19BF6D045}" type="sibTrans" cxnId="{079646BD-8F69-4DBA-BB49-065F93E6EA9D}">
      <dgm:prSet/>
      <dgm:spPr/>
      <dgm:t>
        <a:bodyPr/>
        <a:lstStyle/>
        <a:p>
          <a:endParaRPr lang="en-US"/>
        </a:p>
      </dgm:t>
    </dgm:pt>
    <dgm:pt modelId="{A6A75F2A-DCBA-4761-885B-FE0418647564}">
      <dgm:prSet phldrT="[Text]"/>
      <dgm:spPr/>
      <dgm:t>
        <a:bodyPr/>
        <a:lstStyle/>
        <a:p>
          <a:pPr algn="ctr"/>
          <a:r>
            <a:rPr lang="en-US" dirty="0"/>
            <a:t>5</a:t>
          </a:r>
        </a:p>
      </dgm:t>
    </dgm:pt>
    <dgm:pt modelId="{B44F0C55-5770-4B9C-AED0-83E16FB7010B}" type="parTrans" cxnId="{F6933816-DB03-4C65-BD70-E525A987D38B}">
      <dgm:prSet/>
      <dgm:spPr/>
      <dgm:t>
        <a:bodyPr/>
        <a:lstStyle/>
        <a:p>
          <a:endParaRPr lang="en-US"/>
        </a:p>
      </dgm:t>
    </dgm:pt>
    <dgm:pt modelId="{88AA217A-70BD-4E44-85BF-E8F850B7B715}" type="sibTrans" cxnId="{F6933816-DB03-4C65-BD70-E525A987D38B}">
      <dgm:prSet/>
      <dgm:spPr/>
      <dgm:t>
        <a:bodyPr/>
        <a:lstStyle/>
        <a:p>
          <a:endParaRPr lang="en-US"/>
        </a:p>
      </dgm:t>
    </dgm:pt>
    <dgm:pt modelId="{02B94D32-DEEA-4C79-8E01-1201A8BDE4D1}">
      <dgm:prSet phldrT="[Text]"/>
      <dgm:spPr>
        <a:solidFill>
          <a:srgbClr val="0070C0"/>
        </a:solidFill>
      </dgm:spPr>
      <dgm:t>
        <a:bodyPr/>
        <a:lstStyle/>
        <a:p>
          <a:pPr algn="r"/>
          <a:r>
            <a:rPr lang="en-US" dirty="0"/>
            <a:t>Month</a:t>
          </a:r>
        </a:p>
      </dgm:t>
    </dgm:pt>
    <dgm:pt modelId="{E5344DF5-94C7-4BA6-BD57-B087887B0B4A}" type="parTrans" cxnId="{D93F92A5-3590-42D8-A23F-688B301A01B8}">
      <dgm:prSet/>
      <dgm:spPr/>
      <dgm:t>
        <a:bodyPr/>
        <a:lstStyle/>
        <a:p>
          <a:endParaRPr lang="en-US"/>
        </a:p>
      </dgm:t>
    </dgm:pt>
    <dgm:pt modelId="{82B299C2-368B-4BF1-BAF4-561B1C819520}" type="sibTrans" cxnId="{D93F92A5-3590-42D8-A23F-688B301A01B8}">
      <dgm:prSet/>
      <dgm:spPr/>
      <dgm:t>
        <a:bodyPr/>
        <a:lstStyle/>
        <a:p>
          <a:endParaRPr lang="en-US"/>
        </a:p>
      </dgm:t>
    </dgm:pt>
    <dgm:pt modelId="{144C7E06-03D4-45B7-BE15-EA4230564D0E}">
      <dgm:prSet phldrT="[Text]"/>
      <dgm:spPr/>
      <dgm:t>
        <a:bodyPr/>
        <a:lstStyle/>
        <a:p>
          <a:pPr algn="ctr"/>
          <a:r>
            <a:rPr lang="en-US" dirty="0"/>
            <a:t>6</a:t>
          </a:r>
        </a:p>
      </dgm:t>
    </dgm:pt>
    <dgm:pt modelId="{04F970DA-BE5C-41A9-BC33-6AC0B31B739A}" type="parTrans" cxnId="{25641448-B95D-4118-8BB8-A7712505EC03}">
      <dgm:prSet/>
      <dgm:spPr/>
      <dgm:t>
        <a:bodyPr/>
        <a:lstStyle/>
        <a:p>
          <a:endParaRPr lang="en-US"/>
        </a:p>
      </dgm:t>
    </dgm:pt>
    <dgm:pt modelId="{22995C0B-42DE-48EB-8632-9003631C9543}" type="sibTrans" cxnId="{25641448-B95D-4118-8BB8-A7712505EC03}">
      <dgm:prSet/>
      <dgm:spPr/>
      <dgm:t>
        <a:bodyPr/>
        <a:lstStyle/>
        <a:p>
          <a:endParaRPr lang="en-US"/>
        </a:p>
      </dgm:t>
    </dgm:pt>
    <dgm:pt modelId="{E71D1CA5-0EDF-4EF4-BE50-BD66C0487C0C}">
      <dgm:prSet phldrT="[Text]"/>
      <dgm:spPr>
        <a:solidFill>
          <a:srgbClr val="0070C0"/>
        </a:solidFill>
      </dgm:spPr>
      <dgm:t>
        <a:bodyPr/>
        <a:lstStyle/>
        <a:p>
          <a:pPr algn="r"/>
          <a:r>
            <a:rPr lang="en-US" dirty="0"/>
            <a:t>Month</a:t>
          </a:r>
        </a:p>
      </dgm:t>
    </dgm:pt>
    <dgm:pt modelId="{E30864CC-E2FF-4A86-B713-C84F44CC2F9A}" type="parTrans" cxnId="{72922D8C-BFF0-4C77-BF18-D3EACDAAD47F}">
      <dgm:prSet/>
      <dgm:spPr/>
      <dgm:t>
        <a:bodyPr/>
        <a:lstStyle/>
        <a:p>
          <a:endParaRPr lang="en-US"/>
        </a:p>
      </dgm:t>
    </dgm:pt>
    <dgm:pt modelId="{0151ADD1-B336-40D2-9AE6-4EC8B07725AC}" type="sibTrans" cxnId="{72922D8C-BFF0-4C77-BF18-D3EACDAAD47F}">
      <dgm:prSet/>
      <dgm:spPr/>
      <dgm:t>
        <a:bodyPr/>
        <a:lstStyle/>
        <a:p>
          <a:endParaRPr lang="en-US"/>
        </a:p>
      </dgm:t>
    </dgm:pt>
    <dgm:pt modelId="{22A66F9A-FDE0-4875-A571-9A20DCB13749}">
      <dgm:prSet phldrT="[Text]"/>
      <dgm:spPr/>
      <dgm:t>
        <a:bodyPr/>
        <a:lstStyle/>
        <a:p>
          <a:pPr algn="r"/>
          <a:r>
            <a:rPr lang="en-US" dirty="0"/>
            <a:t>7</a:t>
          </a:r>
        </a:p>
      </dgm:t>
    </dgm:pt>
    <dgm:pt modelId="{4E761D62-37B1-4F3B-9917-E5BB5083A10D}" type="parTrans" cxnId="{E0F6D806-5D84-4E43-B697-94D2561FF7A9}">
      <dgm:prSet/>
      <dgm:spPr/>
      <dgm:t>
        <a:bodyPr/>
        <a:lstStyle/>
        <a:p>
          <a:endParaRPr lang="en-US"/>
        </a:p>
      </dgm:t>
    </dgm:pt>
    <dgm:pt modelId="{CA6C68E5-83C5-4AC7-80CC-C30A2D378F5D}" type="sibTrans" cxnId="{E0F6D806-5D84-4E43-B697-94D2561FF7A9}">
      <dgm:prSet/>
      <dgm:spPr/>
      <dgm:t>
        <a:bodyPr/>
        <a:lstStyle/>
        <a:p>
          <a:endParaRPr lang="en-US"/>
        </a:p>
      </dgm:t>
    </dgm:pt>
    <dgm:pt modelId="{01AF806C-E1D7-4EE8-AD6D-02F5E33489B2}">
      <dgm:prSet phldrT="[Text]"/>
      <dgm:spPr>
        <a:solidFill>
          <a:srgbClr val="0070C0"/>
        </a:solidFill>
      </dgm:spPr>
      <dgm:t>
        <a:bodyPr/>
        <a:lstStyle/>
        <a:p>
          <a:pPr algn="r"/>
          <a:r>
            <a:rPr lang="en-US" dirty="0"/>
            <a:t>Month</a:t>
          </a:r>
        </a:p>
      </dgm:t>
    </dgm:pt>
    <dgm:pt modelId="{3DE4C1FD-8617-4B2E-9E2D-C5CFF154B017}" type="parTrans" cxnId="{6EE3E7AF-8206-4247-9218-A04E9CD94632}">
      <dgm:prSet/>
      <dgm:spPr/>
      <dgm:t>
        <a:bodyPr/>
        <a:lstStyle/>
        <a:p>
          <a:endParaRPr lang="en-US"/>
        </a:p>
      </dgm:t>
    </dgm:pt>
    <dgm:pt modelId="{C2FC97CE-DAA6-488F-87A4-0E7813C6E906}" type="sibTrans" cxnId="{6EE3E7AF-8206-4247-9218-A04E9CD94632}">
      <dgm:prSet/>
      <dgm:spPr/>
      <dgm:t>
        <a:bodyPr/>
        <a:lstStyle/>
        <a:p>
          <a:endParaRPr lang="en-US"/>
        </a:p>
      </dgm:t>
    </dgm:pt>
    <dgm:pt modelId="{ED438D6D-C5B4-46F6-877B-5273CE43DF1B}">
      <dgm:prSet phldrT="[Text]"/>
      <dgm:spPr/>
      <dgm:t>
        <a:bodyPr/>
        <a:lstStyle/>
        <a:p>
          <a:pPr algn="r"/>
          <a:r>
            <a:rPr lang="en-US" dirty="0"/>
            <a:t>8</a:t>
          </a:r>
        </a:p>
      </dgm:t>
    </dgm:pt>
    <dgm:pt modelId="{B04C3DBA-E2C8-4CA9-BB25-51C4D970147A}" type="parTrans" cxnId="{8EDF9C14-4EF8-4650-A6E9-086A0CE5B232}">
      <dgm:prSet/>
      <dgm:spPr/>
      <dgm:t>
        <a:bodyPr/>
        <a:lstStyle/>
        <a:p>
          <a:endParaRPr lang="en-US"/>
        </a:p>
      </dgm:t>
    </dgm:pt>
    <dgm:pt modelId="{A6362DD4-E922-4A83-9820-3E79ED059CB9}" type="sibTrans" cxnId="{8EDF9C14-4EF8-4650-A6E9-086A0CE5B232}">
      <dgm:prSet/>
      <dgm:spPr/>
      <dgm:t>
        <a:bodyPr/>
        <a:lstStyle/>
        <a:p>
          <a:endParaRPr lang="en-US"/>
        </a:p>
      </dgm:t>
    </dgm:pt>
    <dgm:pt modelId="{EFC3EAA7-0E20-4891-BF95-2E1F8AD5490F}" type="pres">
      <dgm:prSet presAssocID="{AD125BBE-D335-4FBA-9CBB-A7A3FC1AC242}" presName="Name0" presStyleCnt="0">
        <dgm:presLayoutVars>
          <dgm:dir/>
          <dgm:animLvl val="lvl"/>
          <dgm:resizeHandles val="exact"/>
        </dgm:presLayoutVars>
      </dgm:prSet>
      <dgm:spPr/>
      <dgm:t>
        <a:bodyPr/>
        <a:lstStyle/>
        <a:p>
          <a:endParaRPr lang="en-US"/>
        </a:p>
      </dgm:t>
    </dgm:pt>
    <dgm:pt modelId="{26B08172-5F44-448D-A099-6FBBE4116705}" type="pres">
      <dgm:prSet presAssocID="{63D07367-EE83-4598-BF50-321C1F21D088}" presName="compositeNode" presStyleCnt="0">
        <dgm:presLayoutVars>
          <dgm:bulletEnabled val="1"/>
        </dgm:presLayoutVars>
      </dgm:prSet>
      <dgm:spPr/>
    </dgm:pt>
    <dgm:pt modelId="{481ED34A-FB42-4791-832C-306D25F86B83}" type="pres">
      <dgm:prSet presAssocID="{63D07367-EE83-4598-BF50-321C1F21D088}" presName="bgRect" presStyleLbl="node1" presStyleIdx="0" presStyleCnt="8"/>
      <dgm:spPr/>
      <dgm:t>
        <a:bodyPr/>
        <a:lstStyle/>
        <a:p>
          <a:endParaRPr lang="en-US"/>
        </a:p>
      </dgm:t>
    </dgm:pt>
    <dgm:pt modelId="{3D342F14-8F87-4171-9AFD-BCF3F31C3517}" type="pres">
      <dgm:prSet presAssocID="{63D07367-EE83-4598-BF50-321C1F21D088}" presName="parentNode" presStyleLbl="node1" presStyleIdx="0" presStyleCnt="8">
        <dgm:presLayoutVars>
          <dgm:chMax val="0"/>
          <dgm:bulletEnabled val="1"/>
        </dgm:presLayoutVars>
      </dgm:prSet>
      <dgm:spPr/>
      <dgm:t>
        <a:bodyPr/>
        <a:lstStyle/>
        <a:p>
          <a:endParaRPr lang="en-US"/>
        </a:p>
      </dgm:t>
    </dgm:pt>
    <dgm:pt modelId="{CE1FF248-920D-4423-9A97-DDB50EBCAAA4}" type="pres">
      <dgm:prSet presAssocID="{63D07367-EE83-4598-BF50-321C1F21D088}" presName="childNode" presStyleLbl="node1" presStyleIdx="0" presStyleCnt="8">
        <dgm:presLayoutVars>
          <dgm:bulletEnabled val="1"/>
        </dgm:presLayoutVars>
      </dgm:prSet>
      <dgm:spPr/>
      <dgm:t>
        <a:bodyPr/>
        <a:lstStyle/>
        <a:p>
          <a:endParaRPr lang="en-US"/>
        </a:p>
      </dgm:t>
    </dgm:pt>
    <dgm:pt modelId="{F9922A21-2901-408C-9AAB-86D4903A20E1}" type="pres">
      <dgm:prSet presAssocID="{A9D0F1C4-E3A1-4DE6-AEFF-77DF0AE6284E}" presName="hSp" presStyleCnt="0"/>
      <dgm:spPr/>
    </dgm:pt>
    <dgm:pt modelId="{EC3B28F4-D350-4A2D-8830-BBFB78A5B167}" type="pres">
      <dgm:prSet presAssocID="{A9D0F1C4-E3A1-4DE6-AEFF-77DF0AE6284E}" presName="vProcSp" presStyleCnt="0"/>
      <dgm:spPr/>
    </dgm:pt>
    <dgm:pt modelId="{D8C90BD6-B1C5-46AA-BE31-881E264331F3}" type="pres">
      <dgm:prSet presAssocID="{A9D0F1C4-E3A1-4DE6-AEFF-77DF0AE6284E}" presName="vSp1" presStyleCnt="0"/>
      <dgm:spPr/>
    </dgm:pt>
    <dgm:pt modelId="{8159F9CE-E531-4EDC-92A0-6B8495D951E2}" type="pres">
      <dgm:prSet presAssocID="{A9D0F1C4-E3A1-4DE6-AEFF-77DF0AE6284E}" presName="simulatedConn" presStyleLbl="solidFgAcc1" presStyleIdx="0" presStyleCnt="7"/>
      <dgm:spPr/>
    </dgm:pt>
    <dgm:pt modelId="{2D3C71B6-51F0-4297-A19D-0E8542D3EA87}" type="pres">
      <dgm:prSet presAssocID="{A9D0F1C4-E3A1-4DE6-AEFF-77DF0AE6284E}" presName="vSp2" presStyleCnt="0"/>
      <dgm:spPr/>
    </dgm:pt>
    <dgm:pt modelId="{76B9CEF5-E2DB-4715-814B-940A3E58950C}" type="pres">
      <dgm:prSet presAssocID="{A9D0F1C4-E3A1-4DE6-AEFF-77DF0AE6284E}" presName="sibTrans" presStyleCnt="0"/>
      <dgm:spPr/>
    </dgm:pt>
    <dgm:pt modelId="{2A972414-2409-4F87-8F8B-2628176A48C9}" type="pres">
      <dgm:prSet presAssocID="{FAD6CCE1-7933-43B5-8ED7-A9DE1433501D}" presName="compositeNode" presStyleCnt="0">
        <dgm:presLayoutVars>
          <dgm:bulletEnabled val="1"/>
        </dgm:presLayoutVars>
      </dgm:prSet>
      <dgm:spPr/>
    </dgm:pt>
    <dgm:pt modelId="{A5381C51-460A-4518-92B3-08CC2532E398}" type="pres">
      <dgm:prSet presAssocID="{FAD6CCE1-7933-43B5-8ED7-A9DE1433501D}" presName="bgRect" presStyleLbl="node1" presStyleIdx="1" presStyleCnt="8"/>
      <dgm:spPr/>
      <dgm:t>
        <a:bodyPr/>
        <a:lstStyle/>
        <a:p>
          <a:endParaRPr lang="en-US"/>
        </a:p>
      </dgm:t>
    </dgm:pt>
    <dgm:pt modelId="{1E5C1D72-1856-4790-B6A7-400A33787C03}" type="pres">
      <dgm:prSet presAssocID="{FAD6CCE1-7933-43B5-8ED7-A9DE1433501D}" presName="parentNode" presStyleLbl="node1" presStyleIdx="1" presStyleCnt="8">
        <dgm:presLayoutVars>
          <dgm:chMax val="0"/>
          <dgm:bulletEnabled val="1"/>
        </dgm:presLayoutVars>
      </dgm:prSet>
      <dgm:spPr/>
      <dgm:t>
        <a:bodyPr/>
        <a:lstStyle/>
        <a:p>
          <a:endParaRPr lang="en-US"/>
        </a:p>
      </dgm:t>
    </dgm:pt>
    <dgm:pt modelId="{9A4AE64F-A4E3-466F-940F-6DE7998B1993}" type="pres">
      <dgm:prSet presAssocID="{FAD6CCE1-7933-43B5-8ED7-A9DE1433501D}" presName="childNode" presStyleLbl="node1" presStyleIdx="1" presStyleCnt="8">
        <dgm:presLayoutVars>
          <dgm:bulletEnabled val="1"/>
        </dgm:presLayoutVars>
      </dgm:prSet>
      <dgm:spPr/>
      <dgm:t>
        <a:bodyPr/>
        <a:lstStyle/>
        <a:p>
          <a:endParaRPr lang="en-US"/>
        </a:p>
      </dgm:t>
    </dgm:pt>
    <dgm:pt modelId="{AB7C7CA8-6F22-4F26-B643-95BA93096E2E}" type="pres">
      <dgm:prSet presAssocID="{DE6A1467-7AF9-462B-970B-DDE127996C20}" presName="hSp" presStyleCnt="0"/>
      <dgm:spPr/>
    </dgm:pt>
    <dgm:pt modelId="{D55AD210-0D96-4595-9747-2046DC80F718}" type="pres">
      <dgm:prSet presAssocID="{DE6A1467-7AF9-462B-970B-DDE127996C20}" presName="vProcSp" presStyleCnt="0"/>
      <dgm:spPr/>
    </dgm:pt>
    <dgm:pt modelId="{DFEDA8C6-94C4-453C-A9FD-EFF3002AFF76}" type="pres">
      <dgm:prSet presAssocID="{DE6A1467-7AF9-462B-970B-DDE127996C20}" presName="vSp1" presStyleCnt="0"/>
      <dgm:spPr/>
    </dgm:pt>
    <dgm:pt modelId="{A53F5625-F7DE-4DCB-A777-CDF15E64F2ED}" type="pres">
      <dgm:prSet presAssocID="{DE6A1467-7AF9-462B-970B-DDE127996C20}" presName="simulatedConn" presStyleLbl="solidFgAcc1" presStyleIdx="1" presStyleCnt="7"/>
      <dgm:spPr/>
    </dgm:pt>
    <dgm:pt modelId="{FBCFA2D1-9D64-4BA2-A14A-D70EC6C7173F}" type="pres">
      <dgm:prSet presAssocID="{DE6A1467-7AF9-462B-970B-DDE127996C20}" presName="vSp2" presStyleCnt="0"/>
      <dgm:spPr/>
    </dgm:pt>
    <dgm:pt modelId="{3EEBBCDE-3703-4CEA-8009-9A833ED6C806}" type="pres">
      <dgm:prSet presAssocID="{DE6A1467-7AF9-462B-970B-DDE127996C20}" presName="sibTrans" presStyleCnt="0"/>
      <dgm:spPr/>
    </dgm:pt>
    <dgm:pt modelId="{003C69DE-0D59-4C80-8DE6-40206E00ACF3}" type="pres">
      <dgm:prSet presAssocID="{FE2ED0FA-64D8-464A-B4A8-559444897CEB}" presName="compositeNode" presStyleCnt="0">
        <dgm:presLayoutVars>
          <dgm:bulletEnabled val="1"/>
        </dgm:presLayoutVars>
      </dgm:prSet>
      <dgm:spPr/>
    </dgm:pt>
    <dgm:pt modelId="{AFCBFC7E-25E0-4AC3-8A0E-FC4D5CD42F36}" type="pres">
      <dgm:prSet presAssocID="{FE2ED0FA-64D8-464A-B4A8-559444897CEB}" presName="bgRect" presStyleLbl="node1" presStyleIdx="2" presStyleCnt="8"/>
      <dgm:spPr/>
      <dgm:t>
        <a:bodyPr/>
        <a:lstStyle/>
        <a:p>
          <a:endParaRPr lang="en-US"/>
        </a:p>
      </dgm:t>
    </dgm:pt>
    <dgm:pt modelId="{E2E15D84-5538-420E-9761-6036C9936AEF}" type="pres">
      <dgm:prSet presAssocID="{FE2ED0FA-64D8-464A-B4A8-559444897CEB}" presName="parentNode" presStyleLbl="node1" presStyleIdx="2" presStyleCnt="8">
        <dgm:presLayoutVars>
          <dgm:chMax val="0"/>
          <dgm:bulletEnabled val="1"/>
        </dgm:presLayoutVars>
      </dgm:prSet>
      <dgm:spPr/>
      <dgm:t>
        <a:bodyPr/>
        <a:lstStyle/>
        <a:p>
          <a:endParaRPr lang="en-US"/>
        </a:p>
      </dgm:t>
    </dgm:pt>
    <dgm:pt modelId="{E19BEAA1-6EF4-4258-A2D2-E4F88A84E773}" type="pres">
      <dgm:prSet presAssocID="{FE2ED0FA-64D8-464A-B4A8-559444897CEB}" presName="childNode" presStyleLbl="node1" presStyleIdx="2" presStyleCnt="8">
        <dgm:presLayoutVars>
          <dgm:bulletEnabled val="1"/>
        </dgm:presLayoutVars>
      </dgm:prSet>
      <dgm:spPr/>
      <dgm:t>
        <a:bodyPr/>
        <a:lstStyle/>
        <a:p>
          <a:endParaRPr lang="en-US"/>
        </a:p>
      </dgm:t>
    </dgm:pt>
    <dgm:pt modelId="{49564929-6268-403E-9141-2C4C291B90DC}" type="pres">
      <dgm:prSet presAssocID="{8A032875-3406-4607-98A3-9A43B1A41EE8}" presName="hSp" presStyleCnt="0"/>
      <dgm:spPr/>
    </dgm:pt>
    <dgm:pt modelId="{E70E03FC-B1A5-444A-A1E7-A3BC10013A21}" type="pres">
      <dgm:prSet presAssocID="{8A032875-3406-4607-98A3-9A43B1A41EE8}" presName="vProcSp" presStyleCnt="0"/>
      <dgm:spPr/>
    </dgm:pt>
    <dgm:pt modelId="{33FA297B-AE41-4A94-B833-78D3FE4419AD}" type="pres">
      <dgm:prSet presAssocID="{8A032875-3406-4607-98A3-9A43B1A41EE8}" presName="vSp1" presStyleCnt="0"/>
      <dgm:spPr/>
    </dgm:pt>
    <dgm:pt modelId="{1FD34BC2-C630-42A0-8E73-1E649C57A9EA}" type="pres">
      <dgm:prSet presAssocID="{8A032875-3406-4607-98A3-9A43B1A41EE8}" presName="simulatedConn" presStyleLbl="solidFgAcc1" presStyleIdx="2" presStyleCnt="7"/>
      <dgm:spPr/>
    </dgm:pt>
    <dgm:pt modelId="{3520983C-49EE-438E-85F5-FB224728E824}" type="pres">
      <dgm:prSet presAssocID="{8A032875-3406-4607-98A3-9A43B1A41EE8}" presName="vSp2" presStyleCnt="0"/>
      <dgm:spPr/>
    </dgm:pt>
    <dgm:pt modelId="{17957E79-2F29-43AB-B0D2-855BE2A325AE}" type="pres">
      <dgm:prSet presAssocID="{8A032875-3406-4607-98A3-9A43B1A41EE8}" presName="sibTrans" presStyleCnt="0"/>
      <dgm:spPr/>
    </dgm:pt>
    <dgm:pt modelId="{6AF47D28-F37A-47D1-B6FE-640CBFA3EBE1}" type="pres">
      <dgm:prSet presAssocID="{B8EF2A98-C9DE-4477-AB79-37BC259BA7A2}" presName="compositeNode" presStyleCnt="0">
        <dgm:presLayoutVars>
          <dgm:bulletEnabled val="1"/>
        </dgm:presLayoutVars>
      </dgm:prSet>
      <dgm:spPr/>
    </dgm:pt>
    <dgm:pt modelId="{12733D8D-7AA1-414B-8387-0BB1BB0C6E08}" type="pres">
      <dgm:prSet presAssocID="{B8EF2A98-C9DE-4477-AB79-37BC259BA7A2}" presName="bgRect" presStyleLbl="node1" presStyleIdx="3" presStyleCnt="8"/>
      <dgm:spPr/>
      <dgm:t>
        <a:bodyPr/>
        <a:lstStyle/>
        <a:p>
          <a:endParaRPr lang="en-US"/>
        </a:p>
      </dgm:t>
    </dgm:pt>
    <dgm:pt modelId="{2EDAA5A6-1C16-497C-8590-CAD5E922057A}" type="pres">
      <dgm:prSet presAssocID="{B8EF2A98-C9DE-4477-AB79-37BC259BA7A2}" presName="parentNode" presStyleLbl="node1" presStyleIdx="3" presStyleCnt="8">
        <dgm:presLayoutVars>
          <dgm:chMax val="0"/>
          <dgm:bulletEnabled val="1"/>
        </dgm:presLayoutVars>
      </dgm:prSet>
      <dgm:spPr/>
      <dgm:t>
        <a:bodyPr/>
        <a:lstStyle/>
        <a:p>
          <a:endParaRPr lang="en-US"/>
        </a:p>
      </dgm:t>
    </dgm:pt>
    <dgm:pt modelId="{556232B1-BC49-45DB-BE43-1CDDBF58312B}" type="pres">
      <dgm:prSet presAssocID="{B8EF2A98-C9DE-4477-AB79-37BC259BA7A2}" presName="childNode" presStyleLbl="node1" presStyleIdx="3" presStyleCnt="8">
        <dgm:presLayoutVars>
          <dgm:bulletEnabled val="1"/>
        </dgm:presLayoutVars>
      </dgm:prSet>
      <dgm:spPr/>
      <dgm:t>
        <a:bodyPr/>
        <a:lstStyle/>
        <a:p>
          <a:endParaRPr lang="en-US"/>
        </a:p>
      </dgm:t>
    </dgm:pt>
    <dgm:pt modelId="{4A10BDC9-B18B-47CC-B130-E7C1F373FF41}" type="pres">
      <dgm:prSet presAssocID="{9ED8F643-0CFE-49E4-A2BF-1BE47C9867AB}" presName="hSp" presStyleCnt="0"/>
      <dgm:spPr/>
    </dgm:pt>
    <dgm:pt modelId="{79CFA16C-C283-4A28-87FB-97F66FE15249}" type="pres">
      <dgm:prSet presAssocID="{9ED8F643-0CFE-49E4-A2BF-1BE47C9867AB}" presName="vProcSp" presStyleCnt="0"/>
      <dgm:spPr/>
    </dgm:pt>
    <dgm:pt modelId="{E684ADBF-7AA2-484E-B2F7-3783EF71F393}" type="pres">
      <dgm:prSet presAssocID="{9ED8F643-0CFE-49E4-A2BF-1BE47C9867AB}" presName="vSp1" presStyleCnt="0"/>
      <dgm:spPr/>
    </dgm:pt>
    <dgm:pt modelId="{98EC5AE5-8395-4111-9369-0DAF626AD7EE}" type="pres">
      <dgm:prSet presAssocID="{9ED8F643-0CFE-49E4-A2BF-1BE47C9867AB}" presName="simulatedConn" presStyleLbl="solidFgAcc1" presStyleIdx="3" presStyleCnt="7"/>
      <dgm:spPr/>
    </dgm:pt>
    <dgm:pt modelId="{49C3017B-04D6-4121-81DC-EA0ED51D5CDA}" type="pres">
      <dgm:prSet presAssocID="{9ED8F643-0CFE-49E4-A2BF-1BE47C9867AB}" presName="vSp2" presStyleCnt="0"/>
      <dgm:spPr/>
    </dgm:pt>
    <dgm:pt modelId="{49DA6B51-7310-4BA5-8F50-4B60D95EFB75}" type="pres">
      <dgm:prSet presAssocID="{9ED8F643-0CFE-49E4-A2BF-1BE47C9867AB}" presName="sibTrans" presStyleCnt="0"/>
      <dgm:spPr/>
    </dgm:pt>
    <dgm:pt modelId="{3DCAC881-9753-46E9-86DB-A2D0F20C7CBD}" type="pres">
      <dgm:prSet presAssocID="{259BDDFC-9350-4668-8A57-6B3906D10B76}" presName="compositeNode" presStyleCnt="0">
        <dgm:presLayoutVars>
          <dgm:bulletEnabled val="1"/>
        </dgm:presLayoutVars>
      </dgm:prSet>
      <dgm:spPr/>
    </dgm:pt>
    <dgm:pt modelId="{89A2951F-597C-4E92-855F-7D908DA68272}" type="pres">
      <dgm:prSet presAssocID="{259BDDFC-9350-4668-8A57-6B3906D10B76}" presName="bgRect" presStyleLbl="node1" presStyleIdx="4" presStyleCnt="8"/>
      <dgm:spPr/>
      <dgm:t>
        <a:bodyPr/>
        <a:lstStyle/>
        <a:p>
          <a:endParaRPr lang="en-US"/>
        </a:p>
      </dgm:t>
    </dgm:pt>
    <dgm:pt modelId="{D26AD2B2-4770-45A1-B9D7-C62A82D34E34}" type="pres">
      <dgm:prSet presAssocID="{259BDDFC-9350-4668-8A57-6B3906D10B76}" presName="parentNode" presStyleLbl="node1" presStyleIdx="4" presStyleCnt="8">
        <dgm:presLayoutVars>
          <dgm:chMax val="0"/>
          <dgm:bulletEnabled val="1"/>
        </dgm:presLayoutVars>
      </dgm:prSet>
      <dgm:spPr/>
      <dgm:t>
        <a:bodyPr/>
        <a:lstStyle/>
        <a:p>
          <a:endParaRPr lang="en-US"/>
        </a:p>
      </dgm:t>
    </dgm:pt>
    <dgm:pt modelId="{E0C90F4D-320C-41F0-A85D-1912C8186F20}" type="pres">
      <dgm:prSet presAssocID="{259BDDFC-9350-4668-8A57-6B3906D10B76}" presName="childNode" presStyleLbl="node1" presStyleIdx="4" presStyleCnt="8">
        <dgm:presLayoutVars>
          <dgm:bulletEnabled val="1"/>
        </dgm:presLayoutVars>
      </dgm:prSet>
      <dgm:spPr/>
      <dgm:t>
        <a:bodyPr/>
        <a:lstStyle/>
        <a:p>
          <a:endParaRPr lang="en-US"/>
        </a:p>
      </dgm:t>
    </dgm:pt>
    <dgm:pt modelId="{8E9D0102-2F6E-4BF4-879B-96C6D72CB9CC}" type="pres">
      <dgm:prSet presAssocID="{EAD50BD4-DBC2-4A37-B441-1CB19BF6D045}" presName="hSp" presStyleCnt="0"/>
      <dgm:spPr/>
    </dgm:pt>
    <dgm:pt modelId="{FE449ABD-B65C-4BE8-9EA7-63779D77C7A7}" type="pres">
      <dgm:prSet presAssocID="{EAD50BD4-DBC2-4A37-B441-1CB19BF6D045}" presName="vProcSp" presStyleCnt="0"/>
      <dgm:spPr/>
    </dgm:pt>
    <dgm:pt modelId="{AC5FEEEA-E86B-4665-A7E5-ECC132AC2483}" type="pres">
      <dgm:prSet presAssocID="{EAD50BD4-DBC2-4A37-B441-1CB19BF6D045}" presName="vSp1" presStyleCnt="0"/>
      <dgm:spPr/>
    </dgm:pt>
    <dgm:pt modelId="{081752A7-AF3E-477D-8170-B1EEBEFF6D1F}" type="pres">
      <dgm:prSet presAssocID="{EAD50BD4-DBC2-4A37-B441-1CB19BF6D045}" presName="simulatedConn" presStyleLbl="solidFgAcc1" presStyleIdx="4" presStyleCnt="7"/>
      <dgm:spPr/>
    </dgm:pt>
    <dgm:pt modelId="{D54F5306-7506-4892-8316-7474923A11BD}" type="pres">
      <dgm:prSet presAssocID="{EAD50BD4-DBC2-4A37-B441-1CB19BF6D045}" presName="vSp2" presStyleCnt="0"/>
      <dgm:spPr/>
    </dgm:pt>
    <dgm:pt modelId="{666158F7-F09D-4A7B-B189-FD9D3A3CF345}" type="pres">
      <dgm:prSet presAssocID="{EAD50BD4-DBC2-4A37-B441-1CB19BF6D045}" presName="sibTrans" presStyleCnt="0"/>
      <dgm:spPr/>
    </dgm:pt>
    <dgm:pt modelId="{A96056E5-A2CD-4605-BA40-59CD4C0A55C0}" type="pres">
      <dgm:prSet presAssocID="{02B94D32-DEEA-4C79-8E01-1201A8BDE4D1}" presName="compositeNode" presStyleCnt="0">
        <dgm:presLayoutVars>
          <dgm:bulletEnabled val="1"/>
        </dgm:presLayoutVars>
      </dgm:prSet>
      <dgm:spPr/>
    </dgm:pt>
    <dgm:pt modelId="{33D0016E-7B38-4391-A1E1-3AF1A0744C4C}" type="pres">
      <dgm:prSet presAssocID="{02B94D32-DEEA-4C79-8E01-1201A8BDE4D1}" presName="bgRect" presStyleLbl="node1" presStyleIdx="5" presStyleCnt="8"/>
      <dgm:spPr/>
      <dgm:t>
        <a:bodyPr/>
        <a:lstStyle/>
        <a:p>
          <a:endParaRPr lang="en-US"/>
        </a:p>
      </dgm:t>
    </dgm:pt>
    <dgm:pt modelId="{F73058E4-11B3-4339-88FD-4D75E15F9026}" type="pres">
      <dgm:prSet presAssocID="{02B94D32-DEEA-4C79-8E01-1201A8BDE4D1}" presName="parentNode" presStyleLbl="node1" presStyleIdx="5" presStyleCnt="8">
        <dgm:presLayoutVars>
          <dgm:chMax val="0"/>
          <dgm:bulletEnabled val="1"/>
        </dgm:presLayoutVars>
      </dgm:prSet>
      <dgm:spPr/>
      <dgm:t>
        <a:bodyPr/>
        <a:lstStyle/>
        <a:p>
          <a:endParaRPr lang="en-US"/>
        </a:p>
      </dgm:t>
    </dgm:pt>
    <dgm:pt modelId="{0F93D4BC-DB62-4A4C-A145-F0276749176A}" type="pres">
      <dgm:prSet presAssocID="{02B94D32-DEEA-4C79-8E01-1201A8BDE4D1}" presName="childNode" presStyleLbl="node1" presStyleIdx="5" presStyleCnt="8">
        <dgm:presLayoutVars>
          <dgm:bulletEnabled val="1"/>
        </dgm:presLayoutVars>
      </dgm:prSet>
      <dgm:spPr/>
      <dgm:t>
        <a:bodyPr/>
        <a:lstStyle/>
        <a:p>
          <a:endParaRPr lang="en-US"/>
        </a:p>
      </dgm:t>
    </dgm:pt>
    <dgm:pt modelId="{C31B3CD1-AB82-4E81-82D1-AD3BC1826D57}" type="pres">
      <dgm:prSet presAssocID="{82B299C2-368B-4BF1-BAF4-561B1C819520}" presName="hSp" presStyleCnt="0"/>
      <dgm:spPr/>
    </dgm:pt>
    <dgm:pt modelId="{A70DA184-5CC5-4DA8-BD0F-A36FDCE27CDD}" type="pres">
      <dgm:prSet presAssocID="{82B299C2-368B-4BF1-BAF4-561B1C819520}" presName="vProcSp" presStyleCnt="0"/>
      <dgm:spPr/>
    </dgm:pt>
    <dgm:pt modelId="{E4871801-526F-4B8D-B2DD-2A2D1D396F12}" type="pres">
      <dgm:prSet presAssocID="{82B299C2-368B-4BF1-BAF4-561B1C819520}" presName="vSp1" presStyleCnt="0"/>
      <dgm:spPr/>
    </dgm:pt>
    <dgm:pt modelId="{7FE6D93B-7C54-4FF3-A5DF-911BA6559A09}" type="pres">
      <dgm:prSet presAssocID="{82B299C2-368B-4BF1-BAF4-561B1C819520}" presName="simulatedConn" presStyleLbl="solidFgAcc1" presStyleIdx="5" presStyleCnt="7"/>
      <dgm:spPr/>
    </dgm:pt>
    <dgm:pt modelId="{E4CE3A3E-C46A-404A-814D-8EEF82551BFE}" type="pres">
      <dgm:prSet presAssocID="{82B299C2-368B-4BF1-BAF4-561B1C819520}" presName="vSp2" presStyleCnt="0"/>
      <dgm:spPr/>
    </dgm:pt>
    <dgm:pt modelId="{DD13A8F6-0899-4A84-91A0-97BFDDDCFC81}" type="pres">
      <dgm:prSet presAssocID="{82B299C2-368B-4BF1-BAF4-561B1C819520}" presName="sibTrans" presStyleCnt="0"/>
      <dgm:spPr/>
    </dgm:pt>
    <dgm:pt modelId="{CB3A7064-C668-45FD-953F-757C9FD81EFB}" type="pres">
      <dgm:prSet presAssocID="{E71D1CA5-0EDF-4EF4-BE50-BD66C0487C0C}" presName="compositeNode" presStyleCnt="0">
        <dgm:presLayoutVars>
          <dgm:bulletEnabled val="1"/>
        </dgm:presLayoutVars>
      </dgm:prSet>
      <dgm:spPr/>
    </dgm:pt>
    <dgm:pt modelId="{A09AFD84-9EE0-43D8-B562-64042810BCA5}" type="pres">
      <dgm:prSet presAssocID="{E71D1CA5-0EDF-4EF4-BE50-BD66C0487C0C}" presName="bgRect" presStyleLbl="node1" presStyleIdx="6" presStyleCnt="8"/>
      <dgm:spPr/>
      <dgm:t>
        <a:bodyPr/>
        <a:lstStyle/>
        <a:p>
          <a:endParaRPr lang="en-US"/>
        </a:p>
      </dgm:t>
    </dgm:pt>
    <dgm:pt modelId="{38FDA564-761B-4ACE-8E2D-0DF19F72AB84}" type="pres">
      <dgm:prSet presAssocID="{E71D1CA5-0EDF-4EF4-BE50-BD66C0487C0C}" presName="parentNode" presStyleLbl="node1" presStyleIdx="6" presStyleCnt="8">
        <dgm:presLayoutVars>
          <dgm:chMax val="0"/>
          <dgm:bulletEnabled val="1"/>
        </dgm:presLayoutVars>
      </dgm:prSet>
      <dgm:spPr/>
      <dgm:t>
        <a:bodyPr/>
        <a:lstStyle/>
        <a:p>
          <a:endParaRPr lang="en-US"/>
        </a:p>
      </dgm:t>
    </dgm:pt>
    <dgm:pt modelId="{CB11C1F2-0ED3-4807-B57B-0047CF137885}" type="pres">
      <dgm:prSet presAssocID="{E71D1CA5-0EDF-4EF4-BE50-BD66C0487C0C}" presName="childNode" presStyleLbl="node1" presStyleIdx="6" presStyleCnt="8">
        <dgm:presLayoutVars>
          <dgm:bulletEnabled val="1"/>
        </dgm:presLayoutVars>
      </dgm:prSet>
      <dgm:spPr/>
      <dgm:t>
        <a:bodyPr/>
        <a:lstStyle/>
        <a:p>
          <a:endParaRPr lang="en-US"/>
        </a:p>
      </dgm:t>
    </dgm:pt>
    <dgm:pt modelId="{52EA3A75-DB38-403F-81DA-E3C853D28C14}" type="pres">
      <dgm:prSet presAssocID="{0151ADD1-B336-40D2-9AE6-4EC8B07725AC}" presName="hSp" presStyleCnt="0"/>
      <dgm:spPr/>
    </dgm:pt>
    <dgm:pt modelId="{95FAD940-7E7B-43D8-A1F6-F69B7154E79E}" type="pres">
      <dgm:prSet presAssocID="{0151ADD1-B336-40D2-9AE6-4EC8B07725AC}" presName="vProcSp" presStyleCnt="0"/>
      <dgm:spPr/>
    </dgm:pt>
    <dgm:pt modelId="{1AC5F59A-73B4-41A7-A34E-AE32DD92FAD7}" type="pres">
      <dgm:prSet presAssocID="{0151ADD1-B336-40D2-9AE6-4EC8B07725AC}" presName="vSp1" presStyleCnt="0"/>
      <dgm:spPr/>
    </dgm:pt>
    <dgm:pt modelId="{37D31B51-FBFE-4159-9044-BF33FA96225E}" type="pres">
      <dgm:prSet presAssocID="{0151ADD1-B336-40D2-9AE6-4EC8B07725AC}" presName="simulatedConn" presStyleLbl="solidFgAcc1" presStyleIdx="6" presStyleCnt="7"/>
      <dgm:spPr/>
    </dgm:pt>
    <dgm:pt modelId="{E2AD9199-A754-49FC-B884-143225CB265F}" type="pres">
      <dgm:prSet presAssocID="{0151ADD1-B336-40D2-9AE6-4EC8B07725AC}" presName="vSp2" presStyleCnt="0"/>
      <dgm:spPr/>
    </dgm:pt>
    <dgm:pt modelId="{1D71459E-2720-4BEC-874E-622369CE6453}" type="pres">
      <dgm:prSet presAssocID="{0151ADD1-B336-40D2-9AE6-4EC8B07725AC}" presName="sibTrans" presStyleCnt="0"/>
      <dgm:spPr/>
    </dgm:pt>
    <dgm:pt modelId="{5726179E-9F2D-47E0-BE28-347FD6FC2050}" type="pres">
      <dgm:prSet presAssocID="{01AF806C-E1D7-4EE8-AD6D-02F5E33489B2}" presName="compositeNode" presStyleCnt="0">
        <dgm:presLayoutVars>
          <dgm:bulletEnabled val="1"/>
        </dgm:presLayoutVars>
      </dgm:prSet>
      <dgm:spPr/>
    </dgm:pt>
    <dgm:pt modelId="{F389AE3F-4466-4A08-A813-F775568D5B6E}" type="pres">
      <dgm:prSet presAssocID="{01AF806C-E1D7-4EE8-AD6D-02F5E33489B2}" presName="bgRect" presStyleLbl="node1" presStyleIdx="7" presStyleCnt="8"/>
      <dgm:spPr/>
      <dgm:t>
        <a:bodyPr/>
        <a:lstStyle/>
        <a:p>
          <a:endParaRPr lang="en-US"/>
        </a:p>
      </dgm:t>
    </dgm:pt>
    <dgm:pt modelId="{5650D474-E145-4339-8133-0204288967D7}" type="pres">
      <dgm:prSet presAssocID="{01AF806C-E1D7-4EE8-AD6D-02F5E33489B2}" presName="parentNode" presStyleLbl="node1" presStyleIdx="7" presStyleCnt="8">
        <dgm:presLayoutVars>
          <dgm:chMax val="0"/>
          <dgm:bulletEnabled val="1"/>
        </dgm:presLayoutVars>
      </dgm:prSet>
      <dgm:spPr/>
      <dgm:t>
        <a:bodyPr/>
        <a:lstStyle/>
        <a:p>
          <a:endParaRPr lang="en-US"/>
        </a:p>
      </dgm:t>
    </dgm:pt>
    <dgm:pt modelId="{EC17F69B-ABA0-48E6-8480-201905EF4FD2}" type="pres">
      <dgm:prSet presAssocID="{01AF806C-E1D7-4EE8-AD6D-02F5E33489B2}" presName="childNode" presStyleLbl="node1" presStyleIdx="7" presStyleCnt="8">
        <dgm:presLayoutVars>
          <dgm:bulletEnabled val="1"/>
        </dgm:presLayoutVars>
      </dgm:prSet>
      <dgm:spPr/>
      <dgm:t>
        <a:bodyPr/>
        <a:lstStyle/>
        <a:p>
          <a:endParaRPr lang="en-US"/>
        </a:p>
      </dgm:t>
    </dgm:pt>
  </dgm:ptLst>
  <dgm:cxnLst>
    <dgm:cxn modelId="{E945CB86-1FCD-4B5B-A99B-F42AD08A3E31}" srcId="{B8EF2A98-C9DE-4477-AB79-37BC259BA7A2}" destId="{960956CD-8EF3-4114-8D54-355D9B953D90}" srcOrd="0" destOrd="0" parTransId="{1BC74E7F-BB17-4D8A-9F80-D0F897218C9A}" sibTransId="{3A7A5760-A41A-424D-9903-6F1335509A57}"/>
    <dgm:cxn modelId="{C417D9B9-498F-46CE-ADD3-A032FC052A45}" srcId="{AD125BBE-D335-4FBA-9CBB-A7A3FC1AC242}" destId="{FAD6CCE1-7933-43B5-8ED7-A9DE1433501D}" srcOrd="1" destOrd="0" parTransId="{4D68AEE6-C376-4E0C-A662-84034AD37C7E}" sibTransId="{DE6A1467-7AF9-462B-970B-DDE127996C20}"/>
    <dgm:cxn modelId="{E0F6D806-5D84-4E43-B697-94D2561FF7A9}" srcId="{E71D1CA5-0EDF-4EF4-BE50-BD66C0487C0C}" destId="{22A66F9A-FDE0-4875-A571-9A20DCB13749}" srcOrd="0" destOrd="0" parTransId="{4E761D62-37B1-4F3B-9917-E5BB5083A10D}" sibTransId="{CA6C68E5-83C5-4AC7-80CC-C30A2D378F5D}"/>
    <dgm:cxn modelId="{563A7B14-BEA6-4EDB-AFFF-2DFD6BC62915}" srcId="{63D07367-EE83-4598-BF50-321C1F21D088}" destId="{A1E81152-BF0D-4AD9-B7DD-1A7C71FD577E}" srcOrd="0" destOrd="0" parTransId="{FED36C56-A6F6-42BD-857B-05D755C989AF}" sibTransId="{1791106C-BB60-4000-8262-65913B662C79}"/>
    <dgm:cxn modelId="{8EDF9C14-4EF8-4650-A6E9-086A0CE5B232}" srcId="{01AF806C-E1D7-4EE8-AD6D-02F5E33489B2}" destId="{ED438D6D-C5B4-46F6-877B-5273CE43DF1B}" srcOrd="0" destOrd="0" parTransId="{B04C3DBA-E2C8-4CA9-BB25-51C4D970147A}" sibTransId="{A6362DD4-E922-4A83-9820-3E79ED059CB9}"/>
    <dgm:cxn modelId="{EF749551-6705-4D1B-ABB4-1273AE26FC81}" type="presOf" srcId="{77259E51-94FA-4816-BFA1-E584176F7D13}" destId="{9A4AE64F-A4E3-466F-940F-6DE7998B1993}" srcOrd="0" destOrd="0" presId="urn:microsoft.com/office/officeart/2005/8/layout/hProcess7"/>
    <dgm:cxn modelId="{B6CDBBBE-A581-470A-A27C-8109CEBE2E1A}" type="presOf" srcId="{FAD6CCE1-7933-43B5-8ED7-A9DE1433501D}" destId="{1E5C1D72-1856-4790-B6A7-400A33787C03}" srcOrd="1" destOrd="0" presId="urn:microsoft.com/office/officeart/2005/8/layout/hProcess7"/>
    <dgm:cxn modelId="{F6933816-DB03-4C65-BD70-E525A987D38B}" srcId="{259BDDFC-9350-4668-8A57-6B3906D10B76}" destId="{A6A75F2A-DCBA-4761-885B-FE0418647564}" srcOrd="0" destOrd="0" parTransId="{B44F0C55-5770-4B9C-AED0-83E16FB7010B}" sibTransId="{88AA217A-70BD-4E44-85BF-E8F850B7B715}"/>
    <dgm:cxn modelId="{E95C7EC1-823C-4AB1-BC65-7B61B6EE969E}" type="presOf" srcId="{E71D1CA5-0EDF-4EF4-BE50-BD66C0487C0C}" destId="{38FDA564-761B-4ACE-8E2D-0DF19F72AB84}" srcOrd="1" destOrd="0" presId="urn:microsoft.com/office/officeart/2005/8/layout/hProcess7"/>
    <dgm:cxn modelId="{25641448-B95D-4118-8BB8-A7712505EC03}" srcId="{02B94D32-DEEA-4C79-8E01-1201A8BDE4D1}" destId="{144C7E06-03D4-45B7-BE15-EA4230564D0E}" srcOrd="0" destOrd="0" parTransId="{04F970DA-BE5C-41A9-BC33-6AC0B31B739A}" sibTransId="{22995C0B-42DE-48EB-8632-9003631C9543}"/>
    <dgm:cxn modelId="{25D1A812-BB0D-4A8F-8D8E-E7235271C566}" type="presOf" srcId="{FE2ED0FA-64D8-464A-B4A8-559444897CEB}" destId="{AFCBFC7E-25E0-4AC3-8A0E-FC4D5CD42F36}" srcOrd="0" destOrd="0" presId="urn:microsoft.com/office/officeart/2005/8/layout/hProcess7"/>
    <dgm:cxn modelId="{EA5C9C0E-512D-4BB8-B829-B421D452BDF1}" type="presOf" srcId="{FAD6CCE1-7933-43B5-8ED7-A9DE1433501D}" destId="{A5381C51-460A-4518-92B3-08CC2532E398}" srcOrd="0" destOrd="0" presId="urn:microsoft.com/office/officeart/2005/8/layout/hProcess7"/>
    <dgm:cxn modelId="{D93F92A5-3590-42D8-A23F-688B301A01B8}" srcId="{AD125BBE-D335-4FBA-9CBB-A7A3FC1AC242}" destId="{02B94D32-DEEA-4C79-8E01-1201A8BDE4D1}" srcOrd="5" destOrd="0" parTransId="{E5344DF5-94C7-4BA6-BD57-B087887B0B4A}" sibTransId="{82B299C2-368B-4BF1-BAF4-561B1C819520}"/>
    <dgm:cxn modelId="{E7D10862-C01A-4C86-A57E-F919C390E25A}" type="presOf" srcId="{259BDDFC-9350-4668-8A57-6B3906D10B76}" destId="{D26AD2B2-4770-45A1-B9D7-C62A82D34E34}" srcOrd="1" destOrd="0" presId="urn:microsoft.com/office/officeart/2005/8/layout/hProcess7"/>
    <dgm:cxn modelId="{3E34A71F-EEBA-462C-9208-2685C1AF5CE3}" type="presOf" srcId="{259BDDFC-9350-4668-8A57-6B3906D10B76}" destId="{89A2951F-597C-4E92-855F-7D908DA68272}" srcOrd="0" destOrd="0" presId="urn:microsoft.com/office/officeart/2005/8/layout/hProcess7"/>
    <dgm:cxn modelId="{55833BC9-53AA-491C-B48D-65502FB279DF}" type="presOf" srcId="{A1E81152-BF0D-4AD9-B7DD-1A7C71FD577E}" destId="{CE1FF248-920D-4423-9A97-DDB50EBCAAA4}" srcOrd="0" destOrd="0" presId="urn:microsoft.com/office/officeart/2005/8/layout/hProcess7"/>
    <dgm:cxn modelId="{3F4275E0-9B89-419E-BB12-C8BC00A0B209}" type="presOf" srcId="{63D07367-EE83-4598-BF50-321C1F21D088}" destId="{3D342F14-8F87-4171-9AFD-BCF3F31C3517}" srcOrd="1" destOrd="0" presId="urn:microsoft.com/office/officeart/2005/8/layout/hProcess7"/>
    <dgm:cxn modelId="{624FFBDD-72CC-42C6-BD9E-F4E2742337EE}" srcId="{FAD6CCE1-7933-43B5-8ED7-A9DE1433501D}" destId="{77259E51-94FA-4816-BFA1-E584176F7D13}" srcOrd="0" destOrd="0" parTransId="{07CD974C-0828-4A47-AF03-BC97603A172F}" sibTransId="{4F232007-C4AC-4BE2-A78A-87902170A6E3}"/>
    <dgm:cxn modelId="{D5DD7DCD-2344-4DCB-830F-CB17E9F3FA05}" type="presOf" srcId="{22A66F9A-FDE0-4875-A571-9A20DCB13749}" destId="{CB11C1F2-0ED3-4807-B57B-0047CF137885}" srcOrd="0" destOrd="0" presId="urn:microsoft.com/office/officeart/2005/8/layout/hProcess7"/>
    <dgm:cxn modelId="{421DE507-086E-447D-A45B-B899AA0401AA}" type="presOf" srcId="{63D07367-EE83-4598-BF50-321C1F21D088}" destId="{481ED34A-FB42-4791-832C-306D25F86B83}" srcOrd="0" destOrd="0" presId="urn:microsoft.com/office/officeart/2005/8/layout/hProcess7"/>
    <dgm:cxn modelId="{B02CF60E-7444-46B5-AEE6-90BD65C89C58}" type="presOf" srcId="{A6A75F2A-DCBA-4761-885B-FE0418647564}" destId="{E0C90F4D-320C-41F0-A85D-1912C8186F20}" srcOrd="0" destOrd="0" presId="urn:microsoft.com/office/officeart/2005/8/layout/hProcess7"/>
    <dgm:cxn modelId="{FC76145B-792C-4D46-BC92-E4A787FE3F3E}" type="presOf" srcId="{E71D1CA5-0EDF-4EF4-BE50-BD66C0487C0C}" destId="{A09AFD84-9EE0-43D8-B562-64042810BCA5}" srcOrd="0" destOrd="0" presId="urn:microsoft.com/office/officeart/2005/8/layout/hProcess7"/>
    <dgm:cxn modelId="{80D26E2B-4A27-461C-8E0E-8CFB6F3CD2C1}" srcId="{AD125BBE-D335-4FBA-9CBB-A7A3FC1AC242}" destId="{63D07367-EE83-4598-BF50-321C1F21D088}" srcOrd="0" destOrd="0" parTransId="{64920C1D-CE04-4D50-9E5A-924523B4252A}" sibTransId="{A9D0F1C4-E3A1-4DE6-AEFF-77DF0AE6284E}"/>
    <dgm:cxn modelId="{079646BD-8F69-4DBA-BB49-065F93E6EA9D}" srcId="{AD125BBE-D335-4FBA-9CBB-A7A3FC1AC242}" destId="{259BDDFC-9350-4668-8A57-6B3906D10B76}" srcOrd="4" destOrd="0" parTransId="{E3E39FEE-72F4-4349-9478-D8478323BDB1}" sibTransId="{EAD50BD4-DBC2-4A37-B441-1CB19BF6D045}"/>
    <dgm:cxn modelId="{68781613-D6A8-4B30-BAA4-65D0D6C6C31B}" srcId="{FE2ED0FA-64D8-464A-B4A8-559444897CEB}" destId="{B53D65AE-A9C7-4BF7-A5B5-81F7668C9A03}" srcOrd="0" destOrd="0" parTransId="{13A76A74-D1C5-4506-9BFF-33CFCD42F1AD}" sibTransId="{91CFD2AF-3B5A-4F5E-925A-FC1AD20245FC}"/>
    <dgm:cxn modelId="{8D66A9FF-6E9F-402C-AC3A-4C3BF7547C84}" type="presOf" srcId="{960956CD-8EF3-4114-8D54-355D9B953D90}" destId="{556232B1-BC49-45DB-BE43-1CDDBF58312B}" srcOrd="0" destOrd="0" presId="urn:microsoft.com/office/officeart/2005/8/layout/hProcess7"/>
    <dgm:cxn modelId="{BAE36BEE-2865-4CF9-9D2B-3799A36AD55C}" type="presOf" srcId="{ED438D6D-C5B4-46F6-877B-5273CE43DF1B}" destId="{EC17F69B-ABA0-48E6-8480-201905EF4FD2}" srcOrd="0" destOrd="0" presId="urn:microsoft.com/office/officeart/2005/8/layout/hProcess7"/>
    <dgm:cxn modelId="{72922D8C-BFF0-4C77-BF18-D3EACDAAD47F}" srcId="{AD125BBE-D335-4FBA-9CBB-A7A3FC1AC242}" destId="{E71D1CA5-0EDF-4EF4-BE50-BD66C0487C0C}" srcOrd="6" destOrd="0" parTransId="{E30864CC-E2FF-4A86-B713-C84F44CC2F9A}" sibTransId="{0151ADD1-B336-40D2-9AE6-4EC8B07725AC}"/>
    <dgm:cxn modelId="{AE56E9ED-2BE9-4425-AA7E-FCEDC646C7CD}" type="presOf" srcId="{144C7E06-03D4-45B7-BE15-EA4230564D0E}" destId="{0F93D4BC-DB62-4A4C-A145-F0276749176A}" srcOrd="0" destOrd="0" presId="urn:microsoft.com/office/officeart/2005/8/layout/hProcess7"/>
    <dgm:cxn modelId="{DA57045C-2CF0-42B9-8169-772CB0371419}" type="presOf" srcId="{B8EF2A98-C9DE-4477-AB79-37BC259BA7A2}" destId="{2EDAA5A6-1C16-497C-8590-CAD5E922057A}" srcOrd="1" destOrd="0" presId="urn:microsoft.com/office/officeart/2005/8/layout/hProcess7"/>
    <dgm:cxn modelId="{4993BB23-86A9-4B26-A5A7-D441903FC25D}" type="presOf" srcId="{B8EF2A98-C9DE-4477-AB79-37BC259BA7A2}" destId="{12733D8D-7AA1-414B-8387-0BB1BB0C6E08}" srcOrd="0" destOrd="0" presId="urn:microsoft.com/office/officeart/2005/8/layout/hProcess7"/>
    <dgm:cxn modelId="{D9687C35-DB25-42BB-8335-C1C5153B63C7}" type="presOf" srcId="{FE2ED0FA-64D8-464A-B4A8-559444897CEB}" destId="{E2E15D84-5538-420E-9761-6036C9936AEF}" srcOrd="1" destOrd="0" presId="urn:microsoft.com/office/officeart/2005/8/layout/hProcess7"/>
    <dgm:cxn modelId="{6EE3E7AF-8206-4247-9218-A04E9CD94632}" srcId="{AD125BBE-D335-4FBA-9CBB-A7A3FC1AC242}" destId="{01AF806C-E1D7-4EE8-AD6D-02F5E33489B2}" srcOrd="7" destOrd="0" parTransId="{3DE4C1FD-8617-4B2E-9E2D-C5CFF154B017}" sibTransId="{C2FC97CE-DAA6-488F-87A4-0E7813C6E906}"/>
    <dgm:cxn modelId="{AB56CACE-96EF-47B9-AEF8-53E05C626080}" srcId="{AD125BBE-D335-4FBA-9CBB-A7A3FC1AC242}" destId="{FE2ED0FA-64D8-464A-B4A8-559444897CEB}" srcOrd="2" destOrd="0" parTransId="{0FF20F7B-8E3F-446D-A8DB-6C14FCC82153}" sibTransId="{8A032875-3406-4607-98A3-9A43B1A41EE8}"/>
    <dgm:cxn modelId="{CA45C884-98B6-4D7B-987C-F4253E525ACF}" srcId="{AD125BBE-D335-4FBA-9CBB-A7A3FC1AC242}" destId="{B8EF2A98-C9DE-4477-AB79-37BC259BA7A2}" srcOrd="3" destOrd="0" parTransId="{155EDC0C-6C0C-4D5C-BE7E-0EF183ED259E}" sibTransId="{9ED8F643-0CFE-49E4-A2BF-1BE47C9867AB}"/>
    <dgm:cxn modelId="{BC0B8860-98B0-4766-907F-2B151BA743F9}" type="presOf" srcId="{AD125BBE-D335-4FBA-9CBB-A7A3FC1AC242}" destId="{EFC3EAA7-0E20-4891-BF95-2E1F8AD5490F}" srcOrd="0" destOrd="0" presId="urn:microsoft.com/office/officeart/2005/8/layout/hProcess7"/>
    <dgm:cxn modelId="{6AD7F6E4-3C3A-4F0F-81C5-96D203F79E8A}" type="presOf" srcId="{01AF806C-E1D7-4EE8-AD6D-02F5E33489B2}" destId="{F389AE3F-4466-4A08-A813-F775568D5B6E}" srcOrd="0" destOrd="0" presId="urn:microsoft.com/office/officeart/2005/8/layout/hProcess7"/>
    <dgm:cxn modelId="{C6A937A3-E82F-4CB9-813E-32728F9FFA56}" type="presOf" srcId="{01AF806C-E1D7-4EE8-AD6D-02F5E33489B2}" destId="{5650D474-E145-4339-8133-0204288967D7}" srcOrd="1" destOrd="0" presId="urn:microsoft.com/office/officeart/2005/8/layout/hProcess7"/>
    <dgm:cxn modelId="{11D73559-3DCD-4D31-B725-2BD603D5BAE8}" type="presOf" srcId="{02B94D32-DEEA-4C79-8E01-1201A8BDE4D1}" destId="{F73058E4-11B3-4339-88FD-4D75E15F9026}" srcOrd="1" destOrd="0" presId="urn:microsoft.com/office/officeart/2005/8/layout/hProcess7"/>
    <dgm:cxn modelId="{A9639467-0223-4460-83AC-F58D5B0AD133}" type="presOf" srcId="{B53D65AE-A9C7-4BF7-A5B5-81F7668C9A03}" destId="{E19BEAA1-6EF4-4258-A2D2-E4F88A84E773}" srcOrd="0" destOrd="0" presId="urn:microsoft.com/office/officeart/2005/8/layout/hProcess7"/>
    <dgm:cxn modelId="{763E558F-E48B-4D9D-82C8-E8A7BE58A63E}" type="presOf" srcId="{02B94D32-DEEA-4C79-8E01-1201A8BDE4D1}" destId="{33D0016E-7B38-4391-A1E1-3AF1A0744C4C}" srcOrd="0" destOrd="0" presId="urn:microsoft.com/office/officeart/2005/8/layout/hProcess7"/>
    <dgm:cxn modelId="{D9ED4D4E-1237-486E-946D-660EFCC7B562}" type="presParOf" srcId="{EFC3EAA7-0E20-4891-BF95-2E1F8AD5490F}" destId="{26B08172-5F44-448D-A099-6FBBE4116705}" srcOrd="0" destOrd="0" presId="urn:microsoft.com/office/officeart/2005/8/layout/hProcess7"/>
    <dgm:cxn modelId="{0544A10A-5B2E-46B7-9551-C6C2DAB5870B}" type="presParOf" srcId="{26B08172-5F44-448D-A099-6FBBE4116705}" destId="{481ED34A-FB42-4791-832C-306D25F86B83}" srcOrd="0" destOrd="0" presId="urn:microsoft.com/office/officeart/2005/8/layout/hProcess7"/>
    <dgm:cxn modelId="{92559600-2D5E-48EF-9C2B-171F6F7561FE}" type="presParOf" srcId="{26B08172-5F44-448D-A099-6FBBE4116705}" destId="{3D342F14-8F87-4171-9AFD-BCF3F31C3517}" srcOrd="1" destOrd="0" presId="urn:microsoft.com/office/officeart/2005/8/layout/hProcess7"/>
    <dgm:cxn modelId="{761E69FB-6769-4F45-820F-5F1AFE734DCB}" type="presParOf" srcId="{26B08172-5F44-448D-A099-6FBBE4116705}" destId="{CE1FF248-920D-4423-9A97-DDB50EBCAAA4}" srcOrd="2" destOrd="0" presId="urn:microsoft.com/office/officeart/2005/8/layout/hProcess7"/>
    <dgm:cxn modelId="{A77EEDCA-78D1-4BC0-A7BC-11A13706690F}" type="presParOf" srcId="{EFC3EAA7-0E20-4891-BF95-2E1F8AD5490F}" destId="{F9922A21-2901-408C-9AAB-86D4903A20E1}" srcOrd="1" destOrd="0" presId="urn:microsoft.com/office/officeart/2005/8/layout/hProcess7"/>
    <dgm:cxn modelId="{4A7EE5FA-1DB9-44AA-837B-3DF720166EA9}" type="presParOf" srcId="{EFC3EAA7-0E20-4891-BF95-2E1F8AD5490F}" destId="{EC3B28F4-D350-4A2D-8830-BBFB78A5B167}" srcOrd="2" destOrd="0" presId="urn:microsoft.com/office/officeart/2005/8/layout/hProcess7"/>
    <dgm:cxn modelId="{5A4BAB1E-52CE-4064-88FF-24C1B8CDC634}" type="presParOf" srcId="{EC3B28F4-D350-4A2D-8830-BBFB78A5B167}" destId="{D8C90BD6-B1C5-46AA-BE31-881E264331F3}" srcOrd="0" destOrd="0" presId="urn:microsoft.com/office/officeart/2005/8/layout/hProcess7"/>
    <dgm:cxn modelId="{FDF33085-EEE7-4FD2-9D67-83DF3576D184}" type="presParOf" srcId="{EC3B28F4-D350-4A2D-8830-BBFB78A5B167}" destId="{8159F9CE-E531-4EDC-92A0-6B8495D951E2}" srcOrd="1" destOrd="0" presId="urn:microsoft.com/office/officeart/2005/8/layout/hProcess7"/>
    <dgm:cxn modelId="{7A1E18DB-FB85-4322-81CD-48877362EF1E}" type="presParOf" srcId="{EC3B28F4-D350-4A2D-8830-BBFB78A5B167}" destId="{2D3C71B6-51F0-4297-A19D-0E8542D3EA87}" srcOrd="2" destOrd="0" presId="urn:microsoft.com/office/officeart/2005/8/layout/hProcess7"/>
    <dgm:cxn modelId="{37FB83F8-0D56-4D31-A5B2-6719E3EB88A0}" type="presParOf" srcId="{EFC3EAA7-0E20-4891-BF95-2E1F8AD5490F}" destId="{76B9CEF5-E2DB-4715-814B-940A3E58950C}" srcOrd="3" destOrd="0" presId="urn:microsoft.com/office/officeart/2005/8/layout/hProcess7"/>
    <dgm:cxn modelId="{D0C1FF01-E5C1-441A-A0E9-7CC1FC417AC5}" type="presParOf" srcId="{EFC3EAA7-0E20-4891-BF95-2E1F8AD5490F}" destId="{2A972414-2409-4F87-8F8B-2628176A48C9}" srcOrd="4" destOrd="0" presId="urn:microsoft.com/office/officeart/2005/8/layout/hProcess7"/>
    <dgm:cxn modelId="{147F0958-C049-423C-801B-33C57558E60A}" type="presParOf" srcId="{2A972414-2409-4F87-8F8B-2628176A48C9}" destId="{A5381C51-460A-4518-92B3-08CC2532E398}" srcOrd="0" destOrd="0" presId="urn:microsoft.com/office/officeart/2005/8/layout/hProcess7"/>
    <dgm:cxn modelId="{9C86D388-9580-4AB9-AA19-F93D783DCA59}" type="presParOf" srcId="{2A972414-2409-4F87-8F8B-2628176A48C9}" destId="{1E5C1D72-1856-4790-B6A7-400A33787C03}" srcOrd="1" destOrd="0" presId="urn:microsoft.com/office/officeart/2005/8/layout/hProcess7"/>
    <dgm:cxn modelId="{55D6859C-B03D-49E6-BFB3-13076AA77BAF}" type="presParOf" srcId="{2A972414-2409-4F87-8F8B-2628176A48C9}" destId="{9A4AE64F-A4E3-466F-940F-6DE7998B1993}" srcOrd="2" destOrd="0" presId="urn:microsoft.com/office/officeart/2005/8/layout/hProcess7"/>
    <dgm:cxn modelId="{96C9A523-5C95-4ABA-BAFF-8BC16BADB91C}" type="presParOf" srcId="{EFC3EAA7-0E20-4891-BF95-2E1F8AD5490F}" destId="{AB7C7CA8-6F22-4F26-B643-95BA93096E2E}" srcOrd="5" destOrd="0" presId="urn:microsoft.com/office/officeart/2005/8/layout/hProcess7"/>
    <dgm:cxn modelId="{39C67737-33D9-4C70-94E6-42696F5E2D16}" type="presParOf" srcId="{EFC3EAA7-0E20-4891-BF95-2E1F8AD5490F}" destId="{D55AD210-0D96-4595-9747-2046DC80F718}" srcOrd="6" destOrd="0" presId="urn:microsoft.com/office/officeart/2005/8/layout/hProcess7"/>
    <dgm:cxn modelId="{F123864B-B6C0-4E5D-B49E-0D2F502AD3A9}" type="presParOf" srcId="{D55AD210-0D96-4595-9747-2046DC80F718}" destId="{DFEDA8C6-94C4-453C-A9FD-EFF3002AFF76}" srcOrd="0" destOrd="0" presId="urn:microsoft.com/office/officeart/2005/8/layout/hProcess7"/>
    <dgm:cxn modelId="{7F3ECF09-7DAD-4857-8CE1-A5A3828DC904}" type="presParOf" srcId="{D55AD210-0D96-4595-9747-2046DC80F718}" destId="{A53F5625-F7DE-4DCB-A777-CDF15E64F2ED}" srcOrd="1" destOrd="0" presId="urn:microsoft.com/office/officeart/2005/8/layout/hProcess7"/>
    <dgm:cxn modelId="{D8314623-9313-4837-BB5B-F22FE0D2A7FB}" type="presParOf" srcId="{D55AD210-0D96-4595-9747-2046DC80F718}" destId="{FBCFA2D1-9D64-4BA2-A14A-D70EC6C7173F}" srcOrd="2" destOrd="0" presId="urn:microsoft.com/office/officeart/2005/8/layout/hProcess7"/>
    <dgm:cxn modelId="{2D7700D1-5661-4BB0-9027-AA69CE2AEDC7}" type="presParOf" srcId="{EFC3EAA7-0E20-4891-BF95-2E1F8AD5490F}" destId="{3EEBBCDE-3703-4CEA-8009-9A833ED6C806}" srcOrd="7" destOrd="0" presId="urn:microsoft.com/office/officeart/2005/8/layout/hProcess7"/>
    <dgm:cxn modelId="{FA45045C-9FAE-473D-AF31-0AF8A31821F3}" type="presParOf" srcId="{EFC3EAA7-0E20-4891-BF95-2E1F8AD5490F}" destId="{003C69DE-0D59-4C80-8DE6-40206E00ACF3}" srcOrd="8" destOrd="0" presId="urn:microsoft.com/office/officeart/2005/8/layout/hProcess7"/>
    <dgm:cxn modelId="{EC918B41-9225-4073-8BF8-078C330357E4}" type="presParOf" srcId="{003C69DE-0D59-4C80-8DE6-40206E00ACF3}" destId="{AFCBFC7E-25E0-4AC3-8A0E-FC4D5CD42F36}" srcOrd="0" destOrd="0" presId="urn:microsoft.com/office/officeart/2005/8/layout/hProcess7"/>
    <dgm:cxn modelId="{6A2310B7-3034-4178-8D6E-5752AEFE79C8}" type="presParOf" srcId="{003C69DE-0D59-4C80-8DE6-40206E00ACF3}" destId="{E2E15D84-5538-420E-9761-6036C9936AEF}" srcOrd="1" destOrd="0" presId="urn:microsoft.com/office/officeart/2005/8/layout/hProcess7"/>
    <dgm:cxn modelId="{540B3326-AAEF-44DB-8876-BF6581C16D7C}" type="presParOf" srcId="{003C69DE-0D59-4C80-8DE6-40206E00ACF3}" destId="{E19BEAA1-6EF4-4258-A2D2-E4F88A84E773}" srcOrd="2" destOrd="0" presId="urn:microsoft.com/office/officeart/2005/8/layout/hProcess7"/>
    <dgm:cxn modelId="{8BF304C1-2460-4B4B-9EAB-C3294EE0BC9E}" type="presParOf" srcId="{EFC3EAA7-0E20-4891-BF95-2E1F8AD5490F}" destId="{49564929-6268-403E-9141-2C4C291B90DC}" srcOrd="9" destOrd="0" presId="urn:microsoft.com/office/officeart/2005/8/layout/hProcess7"/>
    <dgm:cxn modelId="{6CEF5BC0-1F32-4BCA-A9C6-20DF030D0968}" type="presParOf" srcId="{EFC3EAA7-0E20-4891-BF95-2E1F8AD5490F}" destId="{E70E03FC-B1A5-444A-A1E7-A3BC10013A21}" srcOrd="10" destOrd="0" presId="urn:microsoft.com/office/officeart/2005/8/layout/hProcess7"/>
    <dgm:cxn modelId="{446FF4D5-97D3-441F-9709-1C0A773C1485}" type="presParOf" srcId="{E70E03FC-B1A5-444A-A1E7-A3BC10013A21}" destId="{33FA297B-AE41-4A94-B833-78D3FE4419AD}" srcOrd="0" destOrd="0" presId="urn:microsoft.com/office/officeart/2005/8/layout/hProcess7"/>
    <dgm:cxn modelId="{F1069624-74DE-46FA-9628-1D9DBDBEEFB3}" type="presParOf" srcId="{E70E03FC-B1A5-444A-A1E7-A3BC10013A21}" destId="{1FD34BC2-C630-42A0-8E73-1E649C57A9EA}" srcOrd="1" destOrd="0" presId="urn:microsoft.com/office/officeart/2005/8/layout/hProcess7"/>
    <dgm:cxn modelId="{F578F6AB-D217-4DA0-B951-23B17276E467}" type="presParOf" srcId="{E70E03FC-B1A5-444A-A1E7-A3BC10013A21}" destId="{3520983C-49EE-438E-85F5-FB224728E824}" srcOrd="2" destOrd="0" presId="urn:microsoft.com/office/officeart/2005/8/layout/hProcess7"/>
    <dgm:cxn modelId="{6500FD08-8D4B-4D4D-9AD1-4978F8A92DAC}" type="presParOf" srcId="{EFC3EAA7-0E20-4891-BF95-2E1F8AD5490F}" destId="{17957E79-2F29-43AB-B0D2-855BE2A325AE}" srcOrd="11" destOrd="0" presId="urn:microsoft.com/office/officeart/2005/8/layout/hProcess7"/>
    <dgm:cxn modelId="{CA11435C-1647-47A6-803B-F4DCF7DD2BB4}" type="presParOf" srcId="{EFC3EAA7-0E20-4891-BF95-2E1F8AD5490F}" destId="{6AF47D28-F37A-47D1-B6FE-640CBFA3EBE1}" srcOrd="12" destOrd="0" presId="urn:microsoft.com/office/officeart/2005/8/layout/hProcess7"/>
    <dgm:cxn modelId="{CA66AC6B-8542-461A-8A02-C26FBB264191}" type="presParOf" srcId="{6AF47D28-F37A-47D1-B6FE-640CBFA3EBE1}" destId="{12733D8D-7AA1-414B-8387-0BB1BB0C6E08}" srcOrd="0" destOrd="0" presId="urn:microsoft.com/office/officeart/2005/8/layout/hProcess7"/>
    <dgm:cxn modelId="{8C356BC0-1DD8-4FBC-9BE7-9999AC38FB72}" type="presParOf" srcId="{6AF47D28-F37A-47D1-B6FE-640CBFA3EBE1}" destId="{2EDAA5A6-1C16-497C-8590-CAD5E922057A}" srcOrd="1" destOrd="0" presId="urn:microsoft.com/office/officeart/2005/8/layout/hProcess7"/>
    <dgm:cxn modelId="{F7D234D6-3B02-44FC-AFA6-C72767AA57AB}" type="presParOf" srcId="{6AF47D28-F37A-47D1-B6FE-640CBFA3EBE1}" destId="{556232B1-BC49-45DB-BE43-1CDDBF58312B}" srcOrd="2" destOrd="0" presId="urn:microsoft.com/office/officeart/2005/8/layout/hProcess7"/>
    <dgm:cxn modelId="{8DDA380A-F619-46EE-B3BA-AA0DD146B51F}" type="presParOf" srcId="{EFC3EAA7-0E20-4891-BF95-2E1F8AD5490F}" destId="{4A10BDC9-B18B-47CC-B130-E7C1F373FF41}" srcOrd="13" destOrd="0" presId="urn:microsoft.com/office/officeart/2005/8/layout/hProcess7"/>
    <dgm:cxn modelId="{02E63733-A61D-447B-B3FE-12B500C846DF}" type="presParOf" srcId="{EFC3EAA7-0E20-4891-BF95-2E1F8AD5490F}" destId="{79CFA16C-C283-4A28-87FB-97F66FE15249}" srcOrd="14" destOrd="0" presId="urn:microsoft.com/office/officeart/2005/8/layout/hProcess7"/>
    <dgm:cxn modelId="{6E9D350E-8C50-485B-B4AA-67A6B75FFB3C}" type="presParOf" srcId="{79CFA16C-C283-4A28-87FB-97F66FE15249}" destId="{E684ADBF-7AA2-484E-B2F7-3783EF71F393}" srcOrd="0" destOrd="0" presId="urn:microsoft.com/office/officeart/2005/8/layout/hProcess7"/>
    <dgm:cxn modelId="{8F2A6EEF-F6FD-4F22-A184-007D58617C75}" type="presParOf" srcId="{79CFA16C-C283-4A28-87FB-97F66FE15249}" destId="{98EC5AE5-8395-4111-9369-0DAF626AD7EE}" srcOrd="1" destOrd="0" presId="urn:microsoft.com/office/officeart/2005/8/layout/hProcess7"/>
    <dgm:cxn modelId="{E0A7D61C-7B17-4333-BF2A-7254553CFCFC}" type="presParOf" srcId="{79CFA16C-C283-4A28-87FB-97F66FE15249}" destId="{49C3017B-04D6-4121-81DC-EA0ED51D5CDA}" srcOrd="2" destOrd="0" presId="urn:microsoft.com/office/officeart/2005/8/layout/hProcess7"/>
    <dgm:cxn modelId="{6C4D0236-A7DE-488B-8A1D-F5389A123571}" type="presParOf" srcId="{EFC3EAA7-0E20-4891-BF95-2E1F8AD5490F}" destId="{49DA6B51-7310-4BA5-8F50-4B60D95EFB75}" srcOrd="15" destOrd="0" presId="urn:microsoft.com/office/officeart/2005/8/layout/hProcess7"/>
    <dgm:cxn modelId="{70914468-8A4B-40C7-A8EB-A89A3B742928}" type="presParOf" srcId="{EFC3EAA7-0E20-4891-BF95-2E1F8AD5490F}" destId="{3DCAC881-9753-46E9-86DB-A2D0F20C7CBD}" srcOrd="16" destOrd="0" presId="urn:microsoft.com/office/officeart/2005/8/layout/hProcess7"/>
    <dgm:cxn modelId="{0F875F57-56DE-475C-9F3C-31A634132E5F}" type="presParOf" srcId="{3DCAC881-9753-46E9-86DB-A2D0F20C7CBD}" destId="{89A2951F-597C-4E92-855F-7D908DA68272}" srcOrd="0" destOrd="0" presId="urn:microsoft.com/office/officeart/2005/8/layout/hProcess7"/>
    <dgm:cxn modelId="{E1DDBA94-201F-47A7-BA07-6030A1742C5C}" type="presParOf" srcId="{3DCAC881-9753-46E9-86DB-A2D0F20C7CBD}" destId="{D26AD2B2-4770-45A1-B9D7-C62A82D34E34}" srcOrd="1" destOrd="0" presId="urn:microsoft.com/office/officeart/2005/8/layout/hProcess7"/>
    <dgm:cxn modelId="{CB0AAEF5-DED3-46C9-A9AD-59381F0DB698}" type="presParOf" srcId="{3DCAC881-9753-46E9-86DB-A2D0F20C7CBD}" destId="{E0C90F4D-320C-41F0-A85D-1912C8186F20}" srcOrd="2" destOrd="0" presId="urn:microsoft.com/office/officeart/2005/8/layout/hProcess7"/>
    <dgm:cxn modelId="{231FA65F-0EDF-4B62-84C2-E0BFB1CE55EA}" type="presParOf" srcId="{EFC3EAA7-0E20-4891-BF95-2E1F8AD5490F}" destId="{8E9D0102-2F6E-4BF4-879B-96C6D72CB9CC}" srcOrd="17" destOrd="0" presId="urn:microsoft.com/office/officeart/2005/8/layout/hProcess7"/>
    <dgm:cxn modelId="{923463B3-1B22-45F6-97FC-8F8C3D695C29}" type="presParOf" srcId="{EFC3EAA7-0E20-4891-BF95-2E1F8AD5490F}" destId="{FE449ABD-B65C-4BE8-9EA7-63779D77C7A7}" srcOrd="18" destOrd="0" presId="urn:microsoft.com/office/officeart/2005/8/layout/hProcess7"/>
    <dgm:cxn modelId="{D556CA30-2AAE-46C8-881B-EE011C466A0E}" type="presParOf" srcId="{FE449ABD-B65C-4BE8-9EA7-63779D77C7A7}" destId="{AC5FEEEA-E86B-4665-A7E5-ECC132AC2483}" srcOrd="0" destOrd="0" presId="urn:microsoft.com/office/officeart/2005/8/layout/hProcess7"/>
    <dgm:cxn modelId="{F81FF873-AE5C-43ED-A2FE-76C7F5F69878}" type="presParOf" srcId="{FE449ABD-B65C-4BE8-9EA7-63779D77C7A7}" destId="{081752A7-AF3E-477D-8170-B1EEBEFF6D1F}" srcOrd="1" destOrd="0" presId="urn:microsoft.com/office/officeart/2005/8/layout/hProcess7"/>
    <dgm:cxn modelId="{7BECF716-B5CB-4F0E-999D-4D60F4C73BCD}" type="presParOf" srcId="{FE449ABD-B65C-4BE8-9EA7-63779D77C7A7}" destId="{D54F5306-7506-4892-8316-7474923A11BD}" srcOrd="2" destOrd="0" presId="urn:microsoft.com/office/officeart/2005/8/layout/hProcess7"/>
    <dgm:cxn modelId="{74F45806-8EE6-4572-BD09-0DF37CC7F530}" type="presParOf" srcId="{EFC3EAA7-0E20-4891-BF95-2E1F8AD5490F}" destId="{666158F7-F09D-4A7B-B189-FD9D3A3CF345}" srcOrd="19" destOrd="0" presId="urn:microsoft.com/office/officeart/2005/8/layout/hProcess7"/>
    <dgm:cxn modelId="{5993A7B9-56EE-454C-AA42-61BF7652CEE1}" type="presParOf" srcId="{EFC3EAA7-0E20-4891-BF95-2E1F8AD5490F}" destId="{A96056E5-A2CD-4605-BA40-59CD4C0A55C0}" srcOrd="20" destOrd="0" presId="urn:microsoft.com/office/officeart/2005/8/layout/hProcess7"/>
    <dgm:cxn modelId="{63D2C9CF-E346-4FFE-8450-1A975FE08BEF}" type="presParOf" srcId="{A96056E5-A2CD-4605-BA40-59CD4C0A55C0}" destId="{33D0016E-7B38-4391-A1E1-3AF1A0744C4C}" srcOrd="0" destOrd="0" presId="urn:microsoft.com/office/officeart/2005/8/layout/hProcess7"/>
    <dgm:cxn modelId="{17EADCBF-84E1-4E1C-B107-BE80A5654CFE}" type="presParOf" srcId="{A96056E5-A2CD-4605-BA40-59CD4C0A55C0}" destId="{F73058E4-11B3-4339-88FD-4D75E15F9026}" srcOrd="1" destOrd="0" presId="urn:microsoft.com/office/officeart/2005/8/layout/hProcess7"/>
    <dgm:cxn modelId="{D765D670-464F-46AF-B06A-2309422678FF}" type="presParOf" srcId="{A96056E5-A2CD-4605-BA40-59CD4C0A55C0}" destId="{0F93D4BC-DB62-4A4C-A145-F0276749176A}" srcOrd="2" destOrd="0" presId="urn:microsoft.com/office/officeart/2005/8/layout/hProcess7"/>
    <dgm:cxn modelId="{CBC85FC4-46C6-40CD-AA36-8A439D556AE3}" type="presParOf" srcId="{EFC3EAA7-0E20-4891-BF95-2E1F8AD5490F}" destId="{C31B3CD1-AB82-4E81-82D1-AD3BC1826D57}" srcOrd="21" destOrd="0" presId="urn:microsoft.com/office/officeart/2005/8/layout/hProcess7"/>
    <dgm:cxn modelId="{9D9A6182-4C58-4F09-872B-E1E2F797398A}" type="presParOf" srcId="{EFC3EAA7-0E20-4891-BF95-2E1F8AD5490F}" destId="{A70DA184-5CC5-4DA8-BD0F-A36FDCE27CDD}" srcOrd="22" destOrd="0" presId="urn:microsoft.com/office/officeart/2005/8/layout/hProcess7"/>
    <dgm:cxn modelId="{41D12F25-B7A9-4AD0-89EB-5FE376D78364}" type="presParOf" srcId="{A70DA184-5CC5-4DA8-BD0F-A36FDCE27CDD}" destId="{E4871801-526F-4B8D-B2DD-2A2D1D396F12}" srcOrd="0" destOrd="0" presId="urn:microsoft.com/office/officeart/2005/8/layout/hProcess7"/>
    <dgm:cxn modelId="{ED348ED7-295B-4F3F-B154-D18473DF9FD8}" type="presParOf" srcId="{A70DA184-5CC5-4DA8-BD0F-A36FDCE27CDD}" destId="{7FE6D93B-7C54-4FF3-A5DF-911BA6559A09}" srcOrd="1" destOrd="0" presId="urn:microsoft.com/office/officeart/2005/8/layout/hProcess7"/>
    <dgm:cxn modelId="{0FA46A93-7EB5-4C5B-8417-122753B7A26B}" type="presParOf" srcId="{A70DA184-5CC5-4DA8-BD0F-A36FDCE27CDD}" destId="{E4CE3A3E-C46A-404A-814D-8EEF82551BFE}" srcOrd="2" destOrd="0" presId="urn:microsoft.com/office/officeart/2005/8/layout/hProcess7"/>
    <dgm:cxn modelId="{45B2E414-FC10-408A-A258-853B418A3113}" type="presParOf" srcId="{EFC3EAA7-0E20-4891-BF95-2E1F8AD5490F}" destId="{DD13A8F6-0899-4A84-91A0-97BFDDDCFC81}" srcOrd="23" destOrd="0" presId="urn:microsoft.com/office/officeart/2005/8/layout/hProcess7"/>
    <dgm:cxn modelId="{03DDCE79-C336-4D3B-8EF9-EB9EF21E3AE4}" type="presParOf" srcId="{EFC3EAA7-0E20-4891-BF95-2E1F8AD5490F}" destId="{CB3A7064-C668-45FD-953F-757C9FD81EFB}" srcOrd="24" destOrd="0" presId="urn:microsoft.com/office/officeart/2005/8/layout/hProcess7"/>
    <dgm:cxn modelId="{F4AA91AE-44B0-464B-BCE9-78DE05A18052}" type="presParOf" srcId="{CB3A7064-C668-45FD-953F-757C9FD81EFB}" destId="{A09AFD84-9EE0-43D8-B562-64042810BCA5}" srcOrd="0" destOrd="0" presId="urn:microsoft.com/office/officeart/2005/8/layout/hProcess7"/>
    <dgm:cxn modelId="{4A7C8610-5DD3-4E1D-A5F6-F9762CF5BBBE}" type="presParOf" srcId="{CB3A7064-C668-45FD-953F-757C9FD81EFB}" destId="{38FDA564-761B-4ACE-8E2D-0DF19F72AB84}" srcOrd="1" destOrd="0" presId="urn:microsoft.com/office/officeart/2005/8/layout/hProcess7"/>
    <dgm:cxn modelId="{05432FFD-C7CA-4C07-9DAF-D55A938FBD0B}" type="presParOf" srcId="{CB3A7064-C668-45FD-953F-757C9FD81EFB}" destId="{CB11C1F2-0ED3-4807-B57B-0047CF137885}" srcOrd="2" destOrd="0" presId="urn:microsoft.com/office/officeart/2005/8/layout/hProcess7"/>
    <dgm:cxn modelId="{35F2BDC4-2A50-4AF6-B8C1-D79FBDCEE9B6}" type="presParOf" srcId="{EFC3EAA7-0E20-4891-BF95-2E1F8AD5490F}" destId="{52EA3A75-DB38-403F-81DA-E3C853D28C14}" srcOrd="25" destOrd="0" presId="urn:microsoft.com/office/officeart/2005/8/layout/hProcess7"/>
    <dgm:cxn modelId="{695C4A32-0314-42EB-A742-45BCEBE4814A}" type="presParOf" srcId="{EFC3EAA7-0E20-4891-BF95-2E1F8AD5490F}" destId="{95FAD940-7E7B-43D8-A1F6-F69B7154E79E}" srcOrd="26" destOrd="0" presId="urn:microsoft.com/office/officeart/2005/8/layout/hProcess7"/>
    <dgm:cxn modelId="{0CB1EF0A-0461-4DA1-B8CD-187EBBD5FE55}" type="presParOf" srcId="{95FAD940-7E7B-43D8-A1F6-F69B7154E79E}" destId="{1AC5F59A-73B4-41A7-A34E-AE32DD92FAD7}" srcOrd="0" destOrd="0" presId="urn:microsoft.com/office/officeart/2005/8/layout/hProcess7"/>
    <dgm:cxn modelId="{C1640619-E5BA-4060-97BE-2916525FB7AE}" type="presParOf" srcId="{95FAD940-7E7B-43D8-A1F6-F69B7154E79E}" destId="{37D31B51-FBFE-4159-9044-BF33FA96225E}" srcOrd="1" destOrd="0" presId="urn:microsoft.com/office/officeart/2005/8/layout/hProcess7"/>
    <dgm:cxn modelId="{7DDE546C-8629-412E-A094-210DC16B2311}" type="presParOf" srcId="{95FAD940-7E7B-43D8-A1F6-F69B7154E79E}" destId="{E2AD9199-A754-49FC-B884-143225CB265F}" srcOrd="2" destOrd="0" presId="urn:microsoft.com/office/officeart/2005/8/layout/hProcess7"/>
    <dgm:cxn modelId="{F7912210-78DB-4FD3-92F4-44004194B473}" type="presParOf" srcId="{EFC3EAA7-0E20-4891-BF95-2E1F8AD5490F}" destId="{1D71459E-2720-4BEC-874E-622369CE6453}" srcOrd="27" destOrd="0" presId="urn:microsoft.com/office/officeart/2005/8/layout/hProcess7"/>
    <dgm:cxn modelId="{0E4822AF-E5B9-434E-8038-EBC2C8DB1E74}" type="presParOf" srcId="{EFC3EAA7-0E20-4891-BF95-2E1F8AD5490F}" destId="{5726179E-9F2D-47E0-BE28-347FD6FC2050}" srcOrd="28" destOrd="0" presId="urn:microsoft.com/office/officeart/2005/8/layout/hProcess7"/>
    <dgm:cxn modelId="{0544FAF7-135D-464B-B324-A9F7E6D7723B}" type="presParOf" srcId="{5726179E-9F2D-47E0-BE28-347FD6FC2050}" destId="{F389AE3F-4466-4A08-A813-F775568D5B6E}" srcOrd="0" destOrd="0" presId="urn:microsoft.com/office/officeart/2005/8/layout/hProcess7"/>
    <dgm:cxn modelId="{AEB3507E-CA72-4533-AEBE-66254AFEC840}" type="presParOf" srcId="{5726179E-9F2D-47E0-BE28-347FD6FC2050}" destId="{5650D474-E145-4339-8133-0204288967D7}" srcOrd="1" destOrd="0" presId="urn:microsoft.com/office/officeart/2005/8/layout/hProcess7"/>
    <dgm:cxn modelId="{39470289-B95F-4487-A0DB-7F05B1D52788}" type="presParOf" srcId="{5726179E-9F2D-47E0-BE28-347FD6FC2050}" destId="{EC17F69B-ABA0-48E6-8480-201905EF4FD2}" srcOrd="2" destOrd="0" presId="urn:microsoft.com/office/officeart/2005/8/layout/hProcess7"/>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1874392" cy="1202161"/>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n-US" sz="1700" kern="1200" dirty="0">
              <a:solidFill>
                <a:srgbClr val="0070C0"/>
              </a:solidFill>
            </a:rPr>
            <a:t>Starts</a:t>
          </a:r>
        </a:p>
      </dsp:txBody>
      <dsp:txXfrm rot="16200000">
        <a:off x="-305446" y="305446"/>
        <a:ext cx="985772" cy="374878"/>
      </dsp:txXfrm>
    </dsp:sp>
    <dsp:sp modelId="{4FB17124-6943-4A5C-84AB-2DB05267FC22}">
      <dsp:nvSpPr>
        <dsp:cNvPr id="0" name=""/>
        <dsp:cNvSpPr/>
      </dsp:nvSpPr>
      <dsp:spPr>
        <a:xfrm>
          <a:off x="374878" y="0"/>
          <a:ext cx="1396422" cy="12021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90000"/>
            </a:lnSpc>
            <a:spcBef>
              <a:spcPct val="0"/>
            </a:spcBef>
            <a:spcAft>
              <a:spcPct val="35000"/>
            </a:spcAft>
          </a:pPr>
          <a:r>
            <a:rPr lang="en-US" sz="2600" kern="1200" dirty="0" smtClean="0"/>
            <a:t>Starts </a:t>
          </a:r>
        </a:p>
        <a:p>
          <a:pPr lvl="0" algn="ctr" defTabSz="1155700">
            <a:lnSpc>
              <a:spcPct val="90000"/>
            </a:lnSpc>
            <a:spcBef>
              <a:spcPct val="0"/>
            </a:spcBef>
            <a:spcAft>
              <a:spcPct val="35000"/>
            </a:spcAft>
          </a:pPr>
          <a:r>
            <a:rPr lang="en-US" sz="2600" kern="1200" dirty="0" smtClean="0"/>
            <a:t>Oct </a:t>
          </a:r>
          <a:r>
            <a:rPr lang="en-US" sz="2600" kern="1200" dirty="0"/>
            <a:t>15 </a:t>
          </a:r>
        </a:p>
      </dsp:txBody>
      <dsp:txXfrm>
        <a:off x="374878" y="0"/>
        <a:ext cx="1396422" cy="1202161"/>
      </dsp:txXfrm>
    </dsp:sp>
    <dsp:sp modelId="{DF6BABB6-FCC3-49F8-BA63-9E4B73F116CA}">
      <dsp:nvSpPr>
        <dsp:cNvPr id="0" name=""/>
        <dsp:cNvSpPr/>
      </dsp:nvSpPr>
      <dsp:spPr>
        <a:xfrm>
          <a:off x="1975033" y="0"/>
          <a:ext cx="1874392" cy="1202161"/>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n-US" sz="1700" kern="1200" dirty="0">
              <a:solidFill>
                <a:srgbClr val="0070C0"/>
              </a:solidFill>
            </a:rPr>
            <a:t>Continues</a:t>
          </a:r>
        </a:p>
      </dsp:txBody>
      <dsp:txXfrm rot="16200000">
        <a:off x="1669586" y="305446"/>
        <a:ext cx="985772" cy="374878"/>
      </dsp:txXfrm>
    </dsp:sp>
    <dsp:sp modelId="{C3697F08-8247-49E8-8409-B2EDCA8A6D8A}">
      <dsp:nvSpPr>
        <dsp:cNvPr id="0" name=""/>
        <dsp:cNvSpPr/>
      </dsp:nvSpPr>
      <dsp:spPr>
        <a:xfrm rot="5400000">
          <a:off x="1862865" y="890544"/>
          <a:ext cx="176764" cy="28115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72B62-4A7E-40AC-9FFD-41F32E631DAA}">
      <dsp:nvSpPr>
        <dsp:cNvPr id="0" name=""/>
        <dsp:cNvSpPr/>
      </dsp:nvSpPr>
      <dsp:spPr>
        <a:xfrm>
          <a:off x="2349912" y="0"/>
          <a:ext cx="1396422" cy="12021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90000"/>
            </a:lnSpc>
            <a:spcBef>
              <a:spcPct val="0"/>
            </a:spcBef>
            <a:spcAft>
              <a:spcPct val="35000"/>
            </a:spcAft>
          </a:pPr>
          <a:r>
            <a:rPr lang="en-US" sz="2600" kern="1200" dirty="0" smtClean="0"/>
            <a:t>Continues</a:t>
          </a:r>
        </a:p>
        <a:p>
          <a:pPr lvl="0" algn="ctr" defTabSz="1155700">
            <a:lnSpc>
              <a:spcPct val="90000"/>
            </a:lnSpc>
            <a:spcBef>
              <a:spcPct val="0"/>
            </a:spcBef>
            <a:spcAft>
              <a:spcPct val="35000"/>
            </a:spcAft>
          </a:pPr>
          <a:r>
            <a:rPr lang="en-US" sz="2600" kern="1200" dirty="0" smtClean="0"/>
            <a:t>Nov </a:t>
          </a:r>
          <a:endParaRPr lang="en-US" sz="2600" kern="1200" dirty="0"/>
        </a:p>
      </dsp:txBody>
      <dsp:txXfrm>
        <a:off x="2349912" y="0"/>
        <a:ext cx="1396422" cy="1202161"/>
      </dsp:txXfrm>
    </dsp:sp>
    <dsp:sp modelId="{5DAF2A97-352B-436B-B285-1ACB224A0544}">
      <dsp:nvSpPr>
        <dsp:cNvPr id="0" name=""/>
        <dsp:cNvSpPr/>
      </dsp:nvSpPr>
      <dsp:spPr>
        <a:xfrm>
          <a:off x="3881871" y="0"/>
          <a:ext cx="1794880" cy="1202161"/>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n-US" sz="1700" kern="1200" dirty="0">
              <a:solidFill>
                <a:srgbClr val="0070C0"/>
              </a:solidFill>
            </a:rPr>
            <a:t>Ends</a:t>
          </a:r>
        </a:p>
      </dsp:txBody>
      <dsp:txXfrm rot="16200000">
        <a:off x="3568473" y="313397"/>
        <a:ext cx="985772" cy="358976"/>
      </dsp:txXfrm>
    </dsp:sp>
    <dsp:sp modelId="{4840E816-AD25-499D-BB79-1BAAB2921A58}">
      <dsp:nvSpPr>
        <dsp:cNvPr id="0" name=""/>
        <dsp:cNvSpPr/>
      </dsp:nvSpPr>
      <dsp:spPr>
        <a:xfrm rot="5400000">
          <a:off x="3802861" y="890544"/>
          <a:ext cx="176764" cy="28115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6FEBF-6D3D-4E96-A123-C3008B460487}">
      <dsp:nvSpPr>
        <dsp:cNvPr id="0" name=""/>
        <dsp:cNvSpPr/>
      </dsp:nvSpPr>
      <dsp:spPr>
        <a:xfrm>
          <a:off x="4246612" y="0"/>
          <a:ext cx="1337185" cy="12021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100000"/>
            </a:lnSpc>
            <a:spcBef>
              <a:spcPct val="0"/>
            </a:spcBef>
            <a:spcAft>
              <a:spcPts val="0"/>
            </a:spcAft>
          </a:pPr>
          <a:r>
            <a:rPr lang="en-US" sz="2600" kern="1200" dirty="0" smtClean="0"/>
            <a:t>Ends</a:t>
          </a:r>
          <a:endParaRPr lang="en-US" sz="2600" kern="1200" dirty="0"/>
        </a:p>
        <a:p>
          <a:pPr lvl="0" algn="ctr" defTabSz="1155700">
            <a:lnSpc>
              <a:spcPct val="100000"/>
            </a:lnSpc>
            <a:spcBef>
              <a:spcPct val="0"/>
            </a:spcBef>
            <a:spcAft>
              <a:spcPts val="0"/>
            </a:spcAft>
          </a:pPr>
          <a:r>
            <a:rPr lang="en-US" sz="2600" kern="1200" dirty="0" smtClean="0"/>
            <a:t>Dec 7</a:t>
          </a:r>
          <a:endParaRPr lang="en-US" sz="2600" kern="1200" dirty="0"/>
        </a:p>
      </dsp:txBody>
      <dsp:txXfrm>
        <a:off x="4246612" y="0"/>
        <a:ext cx="1337185" cy="1202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1685" y="0"/>
          <a:ext cx="1724063" cy="1626346"/>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b="1" kern="1200" dirty="0">
              <a:solidFill>
                <a:srgbClr val="0070C0"/>
              </a:solidFill>
            </a:rPr>
            <a:t>Coverage Begins</a:t>
          </a:r>
        </a:p>
      </dsp:txBody>
      <dsp:txXfrm rot="16200000">
        <a:off x="-492710" y="494395"/>
        <a:ext cx="1333603" cy="344812"/>
      </dsp:txXfrm>
    </dsp:sp>
    <dsp:sp modelId="{7DDC2B3D-A8E4-4B2E-894C-D9268877AFA7}">
      <dsp:nvSpPr>
        <dsp:cNvPr id="0" name=""/>
        <dsp:cNvSpPr/>
      </dsp:nvSpPr>
      <dsp:spPr>
        <a:xfrm>
          <a:off x="346498" y="0"/>
          <a:ext cx="1284427" cy="16263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n-US" sz="2600" kern="1200" dirty="0" smtClean="0"/>
            <a:t>Coverage Begins </a:t>
          </a:r>
        </a:p>
        <a:p>
          <a:pPr lvl="0" algn="l" defTabSz="1155700">
            <a:lnSpc>
              <a:spcPct val="90000"/>
            </a:lnSpc>
            <a:spcBef>
              <a:spcPct val="0"/>
            </a:spcBef>
            <a:spcAft>
              <a:spcPct val="35000"/>
            </a:spcAft>
          </a:pPr>
          <a:r>
            <a:rPr lang="en-US" sz="2600" kern="1200" dirty="0" smtClean="0"/>
            <a:t>Jan </a:t>
          </a:r>
          <a:r>
            <a:rPr lang="en-US" sz="2600" kern="1200" dirty="0"/>
            <a:t>1</a:t>
          </a:r>
        </a:p>
      </dsp:txBody>
      <dsp:txXfrm>
        <a:off x="346498" y="0"/>
        <a:ext cx="1284427" cy="1626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1911480" cy="1113968"/>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a:solidFill>
                <a:srgbClr val="0070C0"/>
              </a:solidFill>
            </a:rPr>
            <a:t>Starts</a:t>
          </a:r>
        </a:p>
      </dsp:txBody>
      <dsp:txXfrm rot="16200000">
        <a:off x="-265578" y="265578"/>
        <a:ext cx="913453" cy="382296"/>
      </dsp:txXfrm>
    </dsp:sp>
    <dsp:sp modelId="{4FB17124-6943-4A5C-84AB-2DB05267FC22}">
      <dsp:nvSpPr>
        <dsp:cNvPr id="0" name=""/>
        <dsp:cNvSpPr/>
      </dsp:nvSpPr>
      <dsp:spPr>
        <a:xfrm>
          <a:off x="382296" y="0"/>
          <a:ext cx="1424052" cy="11139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ctr" defTabSz="1200150">
            <a:lnSpc>
              <a:spcPct val="90000"/>
            </a:lnSpc>
            <a:spcBef>
              <a:spcPct val="0"/>
            </a:spcBef>
            <a:spcAft>
              <a:spcPct val="35000"/>
            </a:spcAft>
          </a:pPr>
          <a:r>
            <a:rPr lang="en-US" sz="2700" kern="1200" dirty="0" smtClean="0"/>
            <a:t>Starts</a:t>
          </a:r>
        </a:p>
        <a:p>
          <a:pPr lvl="0" algn="ctr" defTabSz="1200150">
            <a:lnSpc>
              <a:spcPct val="90000"/>
            </a:lnSpc>
            <a:spcBef>
              <a:spcPct val="0"/>
            </a:spcBef>
            <a:spcAft>
              <a:spcPct val="35000"/>
            </a:spcAft>
          </a:pPr>
          <a:r>
            <a:rPr lang="en-US" sz="2700" kern="1200" dirty="0" smtClean="0"/>
            <a:t>Jan 1 </a:t>
          </a:r>
          <a:endParaRPr lang="en-US" sz="2700" kern="1200" dirty="0"/>
        </a:p>
      </dsp:txBody>
      <dsp:txXfrm>
        <a:off x="382296" y="0"/>
        <a:ext cx="1424052" cy="1113968"/>
      </dsp:txXfrm>
    </dsp:sp>
    <dsp:sp modelId="{DF6BABB6-FCC3-49F8-BA63-9E4B73F116CA}">
      <dsp:nvSpPr>
        <dsp:cNvPr id="0" name=""/>
        <dsp:cNvSpPr/>
      </dsp:nvSpPr>
      <dsp:spPr>
        <a:xfrm>
          <a:off x="2012640" y="0"/>
          <a:ext cx="1911480" cy="1113968"/>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a:solidFill>
                <a:srgbClr val="0070C0"/>
              </a:solidFill>
            </a:rPr>
            <a:t>Continues</a:t>
          </a:r>
        </a:p>
      </dsp:txBody>
      <dsp:txXfrm rot="16200000">
        <a:off x="1747061" y="265578"/>
        <a:ext cx="913453" cy="382296"/>
      </dsp:txXfrm>
    </dsp:sp>
    <dsp:sp modelId="{C3697F08-8247-49E8-8409-B2EDCA8A6D8A}">
      <dsp:nvSpPr>
        <dsp:cNvPr id="0" name=""/>
        <dsp:cNvSpPr/>
      </dsp:nvSpPr>
      <dsp:spPr>
        <a:xfrm rot="5400000">
          <a:off x="1906493" y="812020"/>
          <a:ext cx="163779" cy="2867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72B62-4A7E-40AC-9FFD-41F32E631DAA}">
      <dsp:nvSpPr>
        <dsp:cNvPr id="0" name=""/>
        <dsp:cNvSpPr/>
      </dsp:nvSpPr>
      <dsp:spPr>
        <a:xfrm>
          <a:off x="2394936" y="0"/>
          <a:ext cx="1424052" cy="11139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ctr" defTabSz="1200150">
            <a:lnSpc>
              <a:spcPct val="90000"/>
            </a:lnSpc>
            <a:spcBef>
              <a:spcPct val="0"/>
            </a:spcBef>
            <a:spcAft>
              <a:spcPct val="35000"/>
            </a:spcAft>
          </a:pPr>
          <a:r>
            <a:rPr lang="en-US" sz="2700" kern="1200" dirty="0" smtClean="0"/>
            <a:t>Continues</a:t>
          </a:r>
          <a:endParaRPr lang="en-US" sz="2700" kern="1200" dirty="0"/>
        </a:p>
        <a:p>
          <a:pPr lvl="0" algn="ctr" defTabSz="1200150">
            <a:lnSpc>
              <a:spcPct val="90000"/>
            </a:lnSpc>
            <a:spcBef>
              <a:spcPct val="0"/>
            </a:spcBef>
            <a:spcAft>
              <a:spcPct val="35000"/>
            </a:spcAft>
          </a:pPr>
          <a:r>
            <a:rPr lang="en-US" sz="2700" kern="1200" dirty="0" smtClean="0"/>
            <a:t>Feb</a:t>
          </a:r>
          <a:endParaRPr lang="en-US" sz="2700" kern="1200" dirty="0"/>
        </a:p>
      </dsp:txBody>
      <dsp:txXfrm>
        <a:off x="2394936" y="0"/>
        <a:ext cx="1424052" cy="1113968"/>
      </dsp:txXfrm>
    </dsp:sp>
    <dsp:sp modelId="{5DAF2A97-352B-436B-B285-1ACB224A0544}">
      <dsp:nvSpPr>
        <dsp:cNvPr id="0" name=""/>
        <dsp:cNvSpPr/>
      </dsp:nvSpPr>
      <dsp:spPr>
        <a:xfrm>
          <a:off x="3957208" y="0"/>
          <a:ext cx="1911480" cy="1113968"/>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a:solidFill>
                <a:srgbClr val="0070C0"/>
              </a:solidFill>
            </a:rPr>
            <a:t>Ends</a:t>
          </a:r>
        </a:p>
      </dsp:txBody>
      <dsp:txXfrm rot="16200000">
        <a:off x="3691629" y="265578"/>
        <a:ext cx="913453" cy="382296"/>
      </dsp:txXfrm>
    </dsp:sp>
    <dsp:sp modelId="{4840E816-AD25-499D-BB79-1BAAB2921A58}">
      <dsp:nvSpPr>
        <dsp:cNvPr id="0" name=""/>
        <dsp:cNvSpPr/>
      </dsp:nvSpPr>
      <dsp:spPr>
        <a:xfrm rot="5400000">
          <a:off x="3884875" y="812020"/>
          <a:ext cx="163779" cy="2867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6FEBF-6D3D-4E96-A123-C3008B460487}">
      <dsp:nvSpPr>
        <dsp:cNvPr id="0" name=""/>
        <dsp:cNvSpPr/>
      </dsp:nvSpPr>
      <dsp:spPr>
        <a:xfrm>
          <a:off x="4339504" y="0"/>
          <a:ext cx="1424052" cy="11139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ctr" defTabSz="1200150">
            <a:lnSpc>
              <a:spcPct val="100000"/>
            </a:lnSpc>
            <a:spcBef>
              <a:spcPct val="0"/>
            </a:spcBef>
            <a:spcAft>
              <a:spcPts val="0"/>
            </a:spcAft>
          </a:pPr>
          <a:r>
            <a:rPr lang="en-US" sz="2700" kern="1200" dirty="0" smtClean="0"/>
            <a:t>Ends</a:t>
          </a:r>
          <a:endParaRPr lang="en-US" sz="2700" kern="1200" dirty="0"/>
        </a:p>
        <a:p>
          <a:pPr lvl="0" algn="ctr" defTabSz="1200150">
            <a:lnSpc>
              <a:spcPct val="100000"/>
            </a:lnSpc>
            <a:spcBef>
              <a:spcPct val="0"/>
            </a:spcBef>
            <a:spcAft>
              <a:spcPts val="0"/>
            </a:spcAft>
          </a:pPr>
          <a:r>
            <a:rPr lang="en-US" sz="2700" kern="1200" dirty="0" smtClean="0"/>
            <a:t>Mar 31</a:t>
          </a:r>
          <a:endParaRPr lang="en-US" sz="2700" kern="1200" dirty="0"/>
        </a:p>
      </dsp:txBody>
      <dsp:txXfrm>
        <a:off x="4339504" y="0"/>
        <a:ext cx="1424052" cy="1113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972" y="0"/>
          <a:ext cx="1989646" cy="1504663"/>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b="1" kern="1200" dirty="0">
              <a:solidFill>
                <a:srgbClr val="0070C0"/>
              </a:solidFill>
            </a:rPr>
            <a:t>Coverage Begins</a:t>
          </a:r>
        </a:p>
      </dsp:txBody>
      <dsp:txXfrm rot="16200000">
        <a:off x="-416975" y="417947"/>
        <a:ext cx="1233824" cy="397929"/>
      </dsp:txXfrm>
    </dsp:sp>
    <dsp:sp modelId="{7DDC2B3D-A8E4-4B2E-894C-D9268877AFA7}">
      <dsp:nvSpPr>
        <dsp:cNvPr id="0" name=""/>
        <dsp:cNvSpPr/>
      </dsp:nvSpPr>
      <dsp:spPr>
        <a:xfrm>
          <a:off x="398901" y="0"/>
          <a:ext cx="1482286" cy="15046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solidFill>
                <a:schemeClr val="bg1"/>
              </a:solidFill>
            </a:rPr>
            <a:t>Coverage Begins</a:t>
          </a:r>
        </a:p>
        <a:p>
          <a:pPr lvl="0" algn="l" defTabSz="1244600">
            <a:lnSpc>
              <a:spcPct val="90000"/>
            </a:lnSpc>
            <a:spcBef>
              <a:spcPct val="0"/>
            </a:spcBef>
            <a:spcAft>
              <a:spcPct val="35000"/>
            </a:spcAft>
          </a:pPr>
          <a:r>
            <a:rPr lang="en-US" sz="3600" kern="1200" dirty="0" smtClean="0"/>
            <a:t>Jul </a:t>
          </a:r>
          <a:r>
            <a:rPr lang="en-US" sz="3600" kern="1200" dirty="0"/>
            <a:t>1</a:t>
          </a:r>
        </a:p>
      </dsp:txBody>
      <dsp:txXfrm>
        <a:off x="398901" y="0"/>
        <a:ext cx="1482286" cy="1504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1829133" cy="835476"/>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a:solidFill>
                <a:srgbClr val="0070C0"/>
              </a:solidFill>
            </a:rPr>
            <a:t>Starts</a:t>
          </a:r>
        </a:p>
      </dsp:txBody>
      <dsp:txXfrm rot="16200000">
        <a:off x="-159631" y="159631"/>
        <a:ext cx="685090" cy="365826"/>
      </dsp:txXfrm>
    </dsp:sp>
    <dsp:sp modelId="{4FB17124-6943-4A5C-84AB-2DB05267FC22}">
      <dsp:nvSpPr>
        <dsp:cNvPr id="0" name=""/>
        <dsp:cNvSpPr/>
      </dsp:nvSpPr>
      <dsp:spPr>
        <a:xfrm>
          <a:off x="365826" y="0"/>
          <a:ext cx="1362704" cy="835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ctr" defTabSz="977900">
            <a:lnSpc>
              <a:spcPct val="90000"/>
            </a:lnSpc>
            <a:spcBef>
              <a:spcPct val="0"/>
            </a:spcBef>
            <a:spcAft>
              <a:spcPct val="35000"/>
            </a:spcAft>
          </a:pPr>
          <a:r>
            <a:rPr lang="en-US" sz="2200" kern="1200" dirty="0" smtClean="0"/>
            <a:t>Starts</a:t>
          </a:r>
          <a:endParaRPr lang="en-US" sz="2200" kern="1200" dirty="0"/>
        </a:p>
        <a:p>
          <a:pPr lvl="0" algn="ctr" defTabSz="977900">
            <a:lnSpc>
              <a:spcPct val="90000"/>
            </a:lnSpc>
            <a:spcBef>
              <a:spcPct val="0"/>
            </a:spcBef>
            <a:spcAft>
              <a:spcPct val="35000"/>
            </a:spcAft>
          </a:pPr>
          <a:r>
            <a:rPr lang="en-US" sz="2200" kern="1200" dirty="0" smtClean="0"/>
            <a:t>Jan 1 </a:t>
          </a:r>
          <a:endParaRPr lang="en-US" sz="2200" kern="1200" dirty="0"/>
        </a:p>
      </dsp:txBody>
      <dsp:txXfrm>
        <a:off x="365826" y="0"/>
        <a:ext cx="1362704" cy="835476"/>
      </dsp:txXfrm>
    </dsp:sp>
    <dsp:sp modelId="{DF6BABB6-FCC3-49F8-BA63-9E4B73F116CA}">
      <dsp:nvSpPr>
        <dsp:cNvPr id="0" name=""/>
        <dsp:cNvSpPr/>
      </dsp:nvSpPr>
      <dsp:spPr>
        <a:xfrm>
          <a:off x="1925935" y="0"/>
          <a:ext cx="1829133" cy="835476"/>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a:solidFill>
                <a:srgbClr val="0070C0"/>
              </a:solidFill>
            </a:rPr>
            <a:t>Continues</a:t>
          </a:r>
        </a:p>
      </dsp:txBody>
      <dsp:txXfrm rot="16200000">
        <a:off x="1766303" y="159631"/>
        <a:ext cx="685090" cy="365826"/>
      </dsp:txXfrm>
    </dsp:sp>
    <dsp:sp modelId="{C3697F08-8247-49E8-8409-B2EDCA8A6D8A}">
      <dsp:nvSpPr>
        <dsp:cNvPr id="0" name=""/>
        <dsp:cNvSpPr/>
      </dsp:nvSpPr>
      <dsp:spPr>
        <a:xfrm rot="5400000">
          <a:off x="1841329" y="579076"/>
          <a:ext cx="122787" cy="27436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72B62-4A7E-40AC-9FFD-41F32E631DAA}">
      <dsp:nvSpPr>
        <dsp:cNvPr id="0" name=""/>
        <dsp:cNvSpPr/>
      </dsp:nvSpPr>
      <dsp:spPr>
        <a:xfrm>
          <a:off x="2291761" y="0"/>
          <a:ext cx="1362704" cy="835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ctr" defTabSz="977900">
            <a:lnSpc>
              <a:spcPct val="90000"/>
            </a:lnSpc>
            <a:spcBef>
              <a:spcPct val="0"/>
            </a:spcBef>
            <a:spcAft>
              <a:spcPct val="35000"/>
            </a:spcAft>
          </a:pPr>
          <a:r>
            <a:rPr lang="en-US" sz="2200" kern="1200" dirty="0" smtClean="0"/>
            <a:t>Continues</a:t>
          </a:r>
          <a:endParaRPr lang="en-US" sz="2200" kern="1200" dirty="0"/>
        </a:p>
        <a:p>
          <a:pPr lvl="0" algn="ctr" defTabSz="977900">
            <a:lnSpc>
              <a:spcPct val="90000"/>
            </a:lnSpc>
            <a:spcBef>
              <a:spcPct val="0"/>
            </a:spcBef>
            <a:spcAft>
              <a:spcPct val="35000"/>
            </a:spcAft>
          </a:pPr>
          <a:r>
            <a:rPr lang="en-US" sz="2200" kern="1200" dirty="0" smtClean="0"/>
            <a:t>Feb </a:t>
          </a:r>
          <a:endParaRPr lang="en-US" sz="2200" kern="1200" dirty="0"/>
        </a:p>
      </dsp:txBody>
      <dsp:txXfrm>
        <a:off x="2291761" y="0"/>
        <a:ext cx="1362704" cy="835476"/>
      </dsp:txXfrm>
    </dsp:sp>
    <dsp:sp modelId="{5DAF2A97-352B-436B-B285-1ACB224A0544}">
      <dsp:nvSpPr>
        <dsp:cNvPr id="0" name=""/>
        <dsp:cNvSpPr/>
      </dsp:nvSpPr>
      <dsp:spPr>
        <a:xfrm>
          <a:off x="3786730" y="0"/>
          <a:ext cx="1829133" cy="835476"/>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a:solidFill>
                <a:srgbClr val="0070C0"/>
              </a:solidFill>
            </a:rPr>
            <a:t>Ends</a:t>
          </a:r>
        </a:p>
      </dsp:txBody>
      <dsp:txXfrm rot="16200000">
        <a:off x="3627098" y="159631"/>
        <a:ext cx="685090" cy="365826"/>
      </dsp:txXfrm>
    </dsp:sp>
    <dsp:sp modelId="{4840E816-AD25-499D-BB79-1BAAB2921A58}">
      <dsp:nvSpPr>
        <dsp:cNvPr id="0" name=""/>
        <dsp:cNvSpPr/>
      </dsp:nvSpPr>
      <dsp:spPr>
        <a:xfrm rot="5400000">
          <a:off x="3734482" y="579076"/>
          <a:ext cx="122787" cy="27436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6FEBF-6D3D-4E96-A123-C3008B460487}">
      <dsp:nvSpPr>
        <dsp:cNvPr id="0" name=""/>
        <dsp:cNvSpPr/>
      </dsp:nvSpPr>
      <dsp:spPr>
        <a:xfrm>
          <a:off x="4152557" y="0"/>
          <a:ext cx="1362704" cy="8354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ctr" defTabSz="977900">
            <a:lnSpc>
              <a:spcPct val="100000"/>
            </a:lnSpc>
            <a:spcBef>
              <a:spcPct val="0"/>
            </a:spcBef>
            <a:spcAft>
              <a:spcPts val="0"/>
            </a:spcAft>
          </a:pPr>
          <a:r>
            <a:rPr lang="en-US" sz="2200" kern="1200" dirty="0" smtClean="0"/>
            <a:t>Ends</a:t>
          </a:r>
          <a:endParaRPr lang="en-US" sz="2200" kern="1200" dirty="0"/>
        </a:p>
        <a:p>
          <a:pPr lvl="0" algn="ctr" defTabSz="977900">
            <a:lnSpc>
              <a:spcPct val="100000"/>
            </a:lnSpc>
            <a:spcBef>
              <a:spcPct val="0"/>
            </a:spcBef>
            <a:spcAft>
              <a:spcPts val="0"/>
            </a:spcAft>
          </a:pPr>
          <a:r>
            <a:rPr lang="en-US" sz="2200" kern="1200" dirty="0" smtClean="0"/>
            <a:t>Mar 31</a:t>
          </a:r>
          <a:endParaRPr lang="en-US" sz="2200" kern="1200" dirty="0"/>
        </a:p>
      </dsp:txBody>
      <dsp:txXfrm>
        <a:off x="4152557" y="0"/>
        <a:ext cx="1362704" cy="835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2236" y="-1750"/>
          <a:ext cx="2149732" cy="1375796"/>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n-US" sz="1400" b="1" kern="1200" dirty="0" smtClean="0">
              <a:solidFill>
                <a:srgbClr val="0070C0"/>
              </a:solidFill>
            </a:rPr>
            <a:t>Coverage </a:t>
          </a:r>
          <a:r>
            <a:rPr lang="en-US" sz="1400" b="1" kern="1200" dirty="0">
              <a:solidFill>
                <a:srgbClr val="0070C0"/>
              </a:solidFill>
            </a:rPr>
            <a:t>Begins</a:t>
          </a:r>
        </a:p>
      </dsp:txBody>
      <dsp:txXfrm rot="16200000">
        <a:off x="-346867" y="347353"/>
        <a:ext cx="1128153" cy="429946"/>
      </dsp:txXfrm>
    </dsp:sp>
    <dsp:sp modelId="{7DDC2B3D-A8E4-4B2E-894C-D9268877AFA7}">
      <dsp:nvSpPr>
        <dsp:cNvPr id="0" name=""/>
        <dsp:cNvSpPr/>
      </dsp:nvSpPr>
      <dsp:spPr>
        <a:xfrm>
          <a:off x="309046" y="-1750"/>
          <a:ext cx="1601550" cy="13757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228600" lvl="0" indent="0" algn="l" defTabSz="800100">
            <a:lnSpc>
              <a:spcPct val="90000"/>
            </a:lnSpc>
            <a:spcBef>
              <a:spcPct val="0"/>
            </a:spcBef>
            <a:spcAft>
              <a:spcPct val="35000"/>
            </a:spcAft>
          </a:pPr>
          <a:r>
            <a:rPr lang="en-US" sz="1800" b="1" kern="1200" dirty="0" smtClean="0"/>
            <a:t>Coverage Begins</a:t>
          </a:r>
        </a:p>
        <a:p>
          <a:pPr marL="228600" lvl="0" indent="0" algn="l" defTabSz="800100">
            <a:lnSpc>
              <a:spcPct val="90000"/>
            </a:lnSpc>
            <a:spcBef>
              <a:spcPct val="0"/>
            </a:spcBef>
            <a:spcAft>
              <a:spcPct val="35000"/>
            </a:spcAft>
          </a:pPr>
          <a:r>
            <a:rPr lang="en-US" sz="1800" b="1" kern="1200" dirty="0" smtClean="0"/>
            <a:t>First of month after you enroll</a:t>
          </a:r>
        </a:p>
      </dsp:txBody>
      <dsp:txXfrm>
        <a:off x="309046" y="-1750"/>
        <a:ext cx="1601550" cy="1375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570A-EE07-4568-A4F3-E88C3ACE658F}">
      <dsp:nvSpPr>
        <dsp:cNvPr id="0" name=""/>
        <dsp:cNvSpPr/>
      </dsp:nvSpPr>
      <dsp:spPr>
        <a:xfrm>
          <a:off x="0" y="0"/>
          <a:ext cx="1772083" cy="955040"/>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a:t>Month</a:t>
          </a:r>
        </a:p>
      </dsp:txBody>
      <dsp:txXfrm rot="16200000">
        <a:off x="-214358" y="214358"/>
        <a:ext cx="783132" cy="354416"/>
      </dsp:txXfrm>
    </dsp:sp>
    <dsp:sp modelId="{64B4DB6B-1FBD-477A-AEA0-610D68DD5CD8}">
      <dsp:nvSpPr>
        <dsp:cNvPr id="0" name=""/>
        <dsp:cNvSpPr/>
      </dsp:nvSpPr>
      <dsp:spPr>
        <a:xfrm>
          <a:off x="354416" y="0"/>
          <a:ext cx="1320201" cy="955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a:t>Retirement or </a:t>
          </a:r>
          <a:r>
            <a:rPr lang="en-US" sz="1800" kern="1200" dirty="0" smtClean="0"/>
            <a:t>GHP </a:t>
          </a:r>
          <a:r>
            <a:rPr lang="en-US" sz="1800" kern="1200" dirty="0"/>
            <a:t>Coverage Ends</a:t>
          </a:r>
        </a:p>
      </dsp:txBody>
      <dsp:txXfrm>
        <a:off x="354416" y="0"/>
        <a:ext cx="1320201" cy="955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ED34A-FB42-4791-832C-306D25F86B83}">
      <dsp:nvSpPr>
        <dsp:cNvPr id="0" name=""/>
        <dsp:cNvSpPr/>
      </dsp:nvSpPr>
      <dsp:spPr>
        <a:xfrm>
          <a:off x="1747" y="713268"/>
          <a:ext cx="736149" cy="883379"/>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286823" y="1001838"/>
        <a:ext cx="724371" cy="147229"/>
      </dsp:txXfrm>
    </dsp:sp>
    <dsp:sp modelId="{CE1FF248-920D-4423-9A97-DDB50EBCAAA4}">
      <dsp:nvSpPr>
        <dsp:cNvPr id="0" name=""/>
        <dsp:cNvSpPr/>
      </dsp:nvSpPr>
      <dsp:spPr>
        <a:xfrm>
          <a:off x="148977"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ctr" defTabSz="2222500">
            <a:lnSpc>
              <a:spcPct val="90000"/>
            </a:lnSpc>
            <a:spcBef>
              <a:spcPct val="0"/>
            </a:spcBef>
            <a:spcAft>
              <a:spcPct val="35000"/>
            </a:spcAft>
          </a:pPr>
          <a:r>
            <a:rPr lang="en-US" sz="5000" kern="1200" dirty="0"/>
            <a:t>1</a:t>
          </a:r>
        </a:p>
      </dsp:txBody>
      <dsp:txXfrm>
        <a:off x="148977" y="713268"/>
        <a:ext cx="548431" cy="883379"/>
      </dsp:txXfrm>
    </dsp:sp>
    <dsp:sp modelId="{A5381C51-460A-4518-92B3-08CC2532E398}">
      <dsp:nvSpPr>
        <dsp:cNvPr id="0" name=""/>
        <dsp:cNvSpPr/>
      </dsp:nvSpPr>
      <dsp:spPr>
        <a:xfrm>
          <a:off x="763662" y="713268"/>
          <a:ext cx="736149" cy="883379"/>
        </a:xfrm>
        <a:prstGeom prst="roundRect">
          <a:avLst>
            <a:gd name="adj" fmla="val 5000"/>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475092" y="1001838"/>
        <a:ext cx="724371" cy="147229"/>
      </dsp:txXfrm>
    </dsp:sp>
    <dsp:sp modelId="{8159F9CE-E531-4EDC-92A0-6B8495D951E2}">
      <dsp:nvSpPr>
        <dsp:cNvPr id="0" name=""/>
        <dsp:cNvSpPr/>
      </dsp:nvSpPr>
      <dsp:spPr>
        <a:xfrm rot="5400000">
          <a:off x="702465" y="1414961"/>
          <a:ext cx="129755" cy="1104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4AE64F-A4E3-466F-940F-6DE7998B1993}">
      <dsp:nvSpPr>
        <dsp:cNvPr id="0" name=""/>
        <dsp:cNvSpPr/>
      </dsp:nvSpPr>
      <dsp:spPr>
        <a:xfrm>
          <a:off x="910892"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ctr" defTabSz="2222500">
            <a:lnSpc>
              <a:spcPct val="90000"/>
            </a:lnSpc>
            <a:spcBef>
              <a:spcPct val="0"/>
            </a:spcBef>
            <a:spcAft>
              <a:spcPct val="35000"/>
            </a:spcAft>
          </a:pPr>
          <a:r>
            <a:rPr lang="en-US" sz="5000" kern="1200" dirty="0"/>
            <a:t>2</a:t>
          </a:r>
        </a:p>
      </dsp:txBody>
      <dsp:txXfrm>
        <a:off x="910892" y="713268"/>
        <a:ext cx="548431" cy="883379"/>
      </dsp:txXfrm>
    </dsp:sp>
    <dsp:sp modelId="{AFCBFC7E-25E0-4AC3-8A0E-FC4D5CD42F36}">
      <dsp:nvSpPr>
        <dsp:cNvPr id="0" name=""/>
        <dsp:cNvSpPr/>
      </dsp:nvSpPr>
      <dsp:spPr>
        <a:xfrm>
          <a:off x="1525577" y="713268"/>
          <a:ext cx="736149" cy="883379"/>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1237007" y="1001838"/>
        <a:ext cx="724371" cy="147229"/>
      </dsp:txXfrm>
    </dsp:sp>
    <dsp:sp modelId="{A53F5625-F7DE-4DCB-A777-CDF15E64F2ED}">
      <dsp:nvSpPr>
        <dsp:cNvPr id="0" name=""/>
        <dsp:cNvSpPr/>
      </dsp:nvSpPr>
      <dsp:spPr>
        <a:xfrm rot="5400000">
          <a:off x="1464381" y="1414961"/>
          <a:ext cx="129755" cy="1104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9BEAA1-6EF4-4258-A2D2-E4F88A84E773}">
      <dsp:nvSpPr>
        <dsp:cNvPr id="0" name=""/>
        <dsp:cNvSpPr/>
      </dsp:nvSpPr>
      <dsp:spPr>
        <a:xfrm>
          <a:off x="1672807"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ctr" defTabSz="2222500">
            <a:lnSpc>
              <a:spcPct val="90000"/>
            </a:lnSpc>
            <a:spcBef>
              <a:spcPct val="0"/>
            </a:spcBef>
            <a:spcAft>
              <a:spcPct val="35000"/>
            </a:spcAft>
          </a:pPr>
          <a:r>
            <a:rPr lang="en-US" sz="5000" kern="1200" dirty="0"/>
            <a:t>3</a:t>
          </a:r>
        </a:p>
      </dsp:txBody>
      <dsp:txXfrm>
        <a:off x="1672807" y="713268"/>
        <a:ext cx="548431" cy="883379"/>
      </dsp:txXfrm>
    </dsp:sp>
    <dsp:sp modelId="{12733D8D-7AA1-414B-8387-0BB1BB0C6E08}">
      <dsp:nvSpPr>
        <dsp:cNvPr id="0" name=""/>
        <dsp:cNvSpPr/>
      </dsp:nvSpPr>
      <dsp:spPr>
        <a:xfrm>
          <a:off x="2287493" y="713268"/>
          <a:ext cx="736149" cy="883379"/>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1998922" y="1001838"/>
        <a:ext cx="724371" cy="147229"/>
      </dsp:txXfrm>
    </dsp:sp>
    <dsp:sp modelId="{1FD34BC2-C630-42A0-8E73-1E649C57A9EA}">
      <dsp:nvSpPr>
        <dsp:cNvPr id="0" name=""/>
        <dsp:cNvSpPr/>
      </dsp:nvSpPr>
      <dsp:spPr>
        <a:xfrm rot="5400000">
          <a:off x="2226296" y="1414961"/>
          <a:ext cx="129755" cy="1104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232B1-BC49-45DB-BE43-1CDDBF58312B}">
      <dsp:nvSpPr>
        <dsp:cNvPr id="0" name=""/>
        <dsp:cNvSpPr/>
      </dsp:nvSpPr>
      <dsp:spPr>
        <a:xfrm>
          <a:off x="2434722"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ctr" defTabSz="2222500">
            <a:lnSpc>
              <a:spcPct val="90000"/>
            </a:lnSpc>
            <a:spcBef>
              <a:spcPct val="0"/>
            </a:spcBef>
            <a:spcAft>
              <a:spcPct val="35000"/>
            </a:spcAft>
          </a:pPr>
          <a:r>
            <a:rPr lang="en-US" sz="5000" kern="1200" dirty="0"/>
            <a:t>4</a:t>
          </a:r>
        </a:p>
      </dsp:txBody>
      <dsp:txXfrm>
        <a:off x="2434722" y="713268"/>
        <a:ext cx="548431" cy="883379"/>
      </dsp:txXfrm>
    </dsp:sp>
    <dsp:sp modelId="{89A2951F-597C-4E92-855F-7D908DA68272}">
      <dsp:nvSpPr>
        <dsp:cNvPr id="0" name=""/>
        <dsp:cNvSpPr/>
      </dsp:nvSpPr>
      <dsp:spPr>
        <a:xfrm>
          <a:off x="3049408" y="713268"/>
          <a:ext cx="736149" cy="883379"/>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2760837" y="1001838"/>
        <a:ext cx="724371" cy="147229"/>
      </dsp:txXfrm>
    </dsp:sp>
    <dsp:sp modelId="{98EC5AE5-8395-4111-9369-0DAF626AD7EE}">
      <dsp:nvSpPr>
        <dsp:cNvPr id="0" name=""/>
        <dsp:cNvSpPr/>
      </dsp:nvSpPr>
      <dsp:spPr>
        <a:xfrm rot="5400000">
          <a:off x="2988211" y="1414961"/>
          <a:ext cx="129755" cy="1104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C90F4D-320C-41F0-A85D-1912C8186F20}">
      <dsp:nvSpPr>
        <dsp:cNvPr id="0" name=""/>
        <dsp:cNvSpPr/>
      </dsp:nvSpPr>
      <dsp:spPr>
        <a:xfrm>
          <a:off x="3196638"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ctr" defTabSz="2222500">
            <a:lnSpc>
              <a:spcPct val="90000"/>
            </a:lnSpc>
            <a:spcBef>
              <a:spcPct val="0"/>
            </a:spcBef>
            <a:spcAft>
              <a:spcPct val="35000"/>
            </a:spcAft>
          </a:pPr>
          <a:r>
            <a:rPr lang="en-US" sz="5000" kern="1200" dirty="0"/>
            <a:t>5</a:t>
          </a:r>
        </a:p>
      </dsp:txBody>
      <dsp:txXfrm>
        <a:off x="3196638" y="713268"/>
        <a:ext cx="548431" cy="883379"/>
      </dsp:txXfrm>
    </dsp:sp>
    <dsp:sp modelId="{33D0016E-7B38-4391-A1E1-3AF1A0744C4C}">
      <dsp:nvSpPr>
        <dsp:cNvPr id="0" name=""/>
        <dsp:cNvSpPr/>
      </dsp:nvSpPr>
      <dsp:spPr>
        <a:xfrm>
          <a:off x="3811323" y="713268"/>
          <a:ext cx="736149" cy="883379"/>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3522752" y="1001838"/>
        <a:ext cx="724371" cy="147229"/>
      </dsp:txXfrm>
    </dsp:sp>
    <dsp:sp modelId="{081752A7-AF3E-477D-8170-B1EEBEFF6D1F}">
      <dsp:nvSpPr>
        <dsp:cNvPr id="0" name=""/>
        <dsp:cNvSpPr/>
      </dsp:nvSpPr>
      <dsp:spPr>
        <a:xfrm rot="5400000">
          <a:off x="3750126" y="1414961"/>
          <a:ext cx="129755" cy="1104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93D4BC-DB62-4A4C-A145-F0276749176A}">
      <dsp:nvSpPr>
        <dsp:cNvPr id="0" name=""/>
        <dsp:cNvSpPr/>
      </dsp:nvSpPr>
      <dsp:spPr>
        <a:xfrm>
          <a:off x="3958553"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ctr" defTabSz="2222500">
            <a:lnSpc>
              <a:spcPct val="90000"/>
            </a:lnSpc>
            <a:spcBef>
              <a:spcPct val="0"/>
            </a:spcBef>
            <a:spcAft>
              <a:spcPct val="35000"/>
            </a:spcAft>
          </a:pPr>
          <a:r>
            <a:rPr lang="en-US" sz="5000" kern="1200" dirty="0"/>
            <a:t>6</a:t>
          </a:r>
        </a:p>
      </dsp:txBody>
      <dsp:txXfrm>
        <a:off x="3958553" y="713268"/>
        <a:ext cx="548431" cy="883379"/>
      </dsp:txXfrm>
    </dsp:sp>
    <dsp:sp modelId="{A09AFD84-9EE0-43D8-B562-64042810BCA5}">
      <dsp:nvSpPr>
        <dsp:cNvPr id="0" name=""/>
        <dsp:cNvSpPr/>
      </dsp:nvSpPr>
      <dsp:spPr>
        <a:xfrm>
          <a:off x="4573238" y="713268"/>
          <a:ext cx="736149" cy="883379"/>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4284667" y="1001838"/>
        <a:ext cx="724371" cy="147229"/>
      </dsp:txXfrm>
    </dsp:sp>
    <dsp:sp modelId="{7FE6D93B-7C54-4FF3-A5DF-911BA6559A09}">
      <dsp:nvSpPr>
        <dsp:cNvPr id="0" name=""/>
        <dsp:cNvSpPr/>
      </dsp:nvSpPr>
      <dsp:spPr>
        <a:xfrm rot="5400000">
          <a:off x="4512041" y="1414961"/>
          <a:ext cx="129755" cy="1104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1C1F2-0ED3-4807-B57B-0047CF137885}">
      <dsp:nvSpPr>
        <dsp:cNvPr id="0" name=""/>
        <dsp:cNvSpPr/>
      </dsp:nvSpPr>
      <dsp:spPr>
        <a:xfrm>
          <a:off x="4720468"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r" defTabSz="2222500">
            <a:lnSpc>
              <a:spcPct val="90000"/>
            </a:lnSpc>
            <a:spcBef>
              <a:spcPct val="0"/>
            </a:spcBef>
            <a:spcAft>
              <a:spcPct val="35000"/>
            </a:spcAft>
          </a:pPr>
          <a:r>
            <a:rPr lang="en-US" sz="5000" kern="1200" dirty="0"/>
            <a:t>7</a:t>
          </a:r>
        </a:p>
      </dsp:txBody>
      <dsp:txXfrm>
        <a:off x="4720468" y="713268"/>
        <a:ext cx="548431" cy="883379"/>
      </dsp:txXfrm>
    </dsp:sp>
    <dsp:sp modelId="{F389AE3F-4466-4A08-A813-F775568D5B6E}">
      <dsp:nvSpPr>
        <dsp:cNvPr id="0" name=""/>
        <dsp:cNvSpPr/>
      </dsp:nvSpPr>
      <dsp:spPr>
        <a:xfrm>
          <a:off x="5335153" y="713268"/>
          <a:ext cx="736149" cy="883379"/>
        </a:xfrm>
        <a:prstGeom prst="roundRect">
          <a:avLst>
            <a:gd name="adj" fmla="val 5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a:t>Month</a:t>
          </a:r>
        </a:p>
      </dsp:txBody>
      <dsp:txXfrm rot="16200000">
        <a:off x="5046582" y="1001838"/>
        <a:ext cx="724371" cy="147229"/>
      </dsp:txXfrm>
    </dsp:sp>
    <dsp:sp modelId="{37D31B51-FBFE-4159-9044-BF33FA96225E}">
      <dsp:nvSpPr>
        <dsp:cNvPr id="0" name=""/>
        <dsp:cNvSpPr/>
      </dsp:nvSpPr>
      <dsp:spPr>
        <a:xfrm rot="5400000">
          <a:off x="5273956" y="1414961"/>
          <a:ext cx="129755" cy="11042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7F69B-ABA0-48E6-8480-201905EF4FD2}">
      <dsp:nvSpPr>
        <dsp:cNvPr id="0" name=""/>
        <dsp:cNvSpPr/>
      </dsp:nvSpPr>
      <dsp:spPr>
        <a:xfrm>
          <a:off x="5482383" y="713268"/>
          <a:ext cx="548431" cy="8833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r" defTabSz="2222500">
            <a:lnSpc>
              <a:spcPct val="90000"/>
            </a:lnSpc>
            <a:spcBef>
              <a:spcPct val="0"/>
            </a:spcBef>
            <a:spcAft>
              <a:spcPct val="35000"/>
            </a:spcAft>
          </a:pPr>
          <a:r>
            <a:rPr lang="en-US" sz="5000" kern="1200" dirty="0"/>
            <a:t>8</a:t>
          </a:r>
        </a:p>
      </dsp:txBody>
      <dsp:txXfrm>
        <a:off x="5482383" y="713268"/>
        <a:ext cx="548431" cy="8833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38" tIns="45719" rIns="91438" bIns="45719" rtlCol="0"/>
          <a:lstStyle>
            <a:lvl1pPr algn="r">
              <a:defRPr sz="1200"/>
            </a:lvl1pPr>
          </a:lstStyle>
          <a:p>
            <a:fld id="{29120A81-42E5-431F-8EF6-9E9A34AB193C}" type="datetimeFigureOut">
              <a:rPr lang="en-US" smtClean="0"/>
              <a:t>9/14/2018</a:t>
            </a:fld>
            <a:endParaRPr lang="en-US" dirty="0"/>
          </a:p>
        </p:txBody>
      </p:sp>
      <p:sp>
        <p:nvSpPr>
          <p:cNvPr id="4" name="Footer Placeholder 3"/>
          <p:cNvSpPr>
            <a:spLocks noGrp="1"/>
          </p:cNvSpPr>
          <p:nvPr>
            <p:ph type="ftr" sz="quarter" idx="2"/>
          </p:nvPr>
        </p:nvSpPr>
        <p:spPr>
          <a:xfrm>
            <a:off x="1" y="8829675"/>
            <a:ext cx="3038475" cy="466725"/>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38" tIns="45719" rIns="91438" bIns="45719" rtlCol="0" anchor="b"/>
          <a:lstStyle>
            <a:lvl1pPr algn="r">
              <a:defRPr sz="1200"/>
            </a:lvl1pPr>
          </a:lstStyle>
          <a:p>
            <a:fld id="{69B55EE4-A3B5-424F-AD18-CCD1E9FD40B0}" type="slidenum">
              <a:rPr lang="en-US" smtClean="0"/>
              <a:t>‹#›</a:t>
            </a:fld>
            <a:endParaRPr lang="en-US" dirty="0"/>
          </a:p>
        </p:txBody>
      </p:sp>
    </p:spTree>
    <p:extLst>
      <p:ext uri="{BB962C8B-B14F-4D97-AF65-F5344CB8AC3E}">
        <p14:creationId xmlns:p14="http://schemas.microsoft.com/office/powerpoint/2010/main" val="14934110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722313"/>
            <a:ext cx="4181475" cy="313690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148668"/>
            <a:ext cx="5608320" cy="4436533"/>
          </a:xfrm>
          <a:prstGeom prst="rect">
            <a:avLst/>
          </a:prstGeom>
        </p:spPr>
        <p:txBody>
          <a:bodyPr vert="horz" lIns="93176" tIns="46588" rIns="93176" bIns="46588" rtlCol="0"/>
          <a:lstStyle/>
          <a:p>
            <a:pPr marL="0" marR="0" lvl="0" indent="0" algn="l" defTabSz="914384"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117473" marR="0" lvl="1" indent="-117473" algn="l" defTabSz="914384" rtl="0" eaLnBrk="1" fontAlgn="auto" latinLnBrk="0" hangingPunct="1">
              <a:lnSpc>
                <a:spcPct val="100000"/>
              </a:lnSpc>
              <a:spcBef>
                <a:spcPts val="600"/>
              </a:spcBef>
              <a:spcAft>
                <a:spcPts val="0"/>
              </a:spcAft>
              <a:buClrTx/>
              <a:buSzTx/>
              <a:buFont typeface="Wingdings" panose="05000000000000000000" pitchFamily="2" charset="2"/>
              <a:buChar char="§"/>
              <a:tabLst>
                <a:tab pos="117473" algn="l"/>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Second level</a:t>
            </a:r>
          </a:p>
          <a:p>
            <a:pPr marL="287333" marR="0" lvl="2" indent="-117473" algn="l" defTabSz="914384"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6" tIns="46588" rIns="93176" bIns="46588"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sldNum="0" hdr="0" ftr="0" dt="0"/>
  <p:notesStyle>
    <a:lvl1pPr marL="0" marR="0" indent="0" algn="l" defTabSz="914400" rtl="0" eaLnBrk="1" fontAlgn="auto" latinLnBrk="0" hangingPunct="1">
      <a:lnSpc>
        <a:spcPct val="100000"/>
      </a:lnSpc>
      <a:spcBef>
        <a:spcPts val="600"/>
      </a:spcBef>
      <a:spcAft>
        <a:spcPts val="0"/>
      </a:spcAft>
      <a:buClrTx/>
      <a:buSzTx/>
      <a:buFontTx/>
      <a:buNone/>
      <a:tabLst/>
      <a:defRPr sz="1200" kern="1200">
        <a:solidFill>
          <a:schemeClr val="tx1"/>
        </a:solidFill>
        <a:latin typeface="+mn-lt"/>
        <a:ea typeface="+mn-ea"/>
        <a:cs typeface="+mn-cs"/>
      </a:defRPr>
    </a:lvl1pPr>
    <a:lvl2pPr marL="117475" marR="0" indent="-11747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7475" algn="l"/>
      </a:tabLst>
      <a:defRPr sz="1200" kern="1200">
        <a:solidFill>
          <a:schemeClr val="tx1"/>
        </a:solidFill>
        <a:latin typeface="+mn-lt"/>
        <a:ea typeface="+mn-ea"/>
        <a:cs typeface="+mn-cs"/>
      </a:defRPr>
    </a:lvl2pPr>
    <a:lvl3pPr marL="287338" marR="0"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sa.gov/myaccou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socialsecurity.gov/pubs/EN-05-10035.pdf" TargetMode="External"/><Relationship Id="rId5" Type="http://schemas.openxmlformats.org/officeDocument/2006/relationships/hyperlink" Target="http://www.ssa.gov/retirement/ageincrease.htm" TargetMode="External"/><Relationship Id="rId4" Type="http://schemas.openxmlformats.org/officeDocument/2006/relationships/hyperlink" Target="https://secure.ssa.gov/ICON/main.js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ms.gov/Medicare/Eligibility-and-Enrollment/MedicareMangCareEligEnrol/Downloads/CY_2017_MA_Enrollment_and_Disenrollment_Guidance_8-25-2016.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icare.gov/Pubs/pdf/11095-Welcome-to-Medicare.pdf" TargetMode="External"/><Relationship Id="rId7" Type="http://schemas.openxmlformats.org/officeDocument/2006/relationships/hyperlink" Target="https://cmsnationaltrainingprogram.cms.gov/sites/default/files/shared/NTP-Web-Resources-Tip-Sheet.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msnationaltrainingprogram.cms.gov/sites/default/files/shared/2018-New-Medicare-Card.pdf" TargetMode="External"/><Relationship Id="rId5" Type="http://schemas.openxmlformats.org/officeDocument/2006/relationships/hyperlink" Target="https://www.medicare.gov/Pubs/pdf/11219-Understanding-Medicare-Part-C-D.pdf" TargetMode="External"/><Relationship Id="rId4" Type="http://schemas.openxmlformats.org/officeDocument/2006/relationships/hyperlink" Target="https://www.medicare.gov/Pubs/pdf/10050-Medicare-and-You.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edicare.gov/your-medicare-costs/costs-at-a-glance/costs-at-glance.html" TargetMode="External"/><Relationship Id="rId7" Type="http://schemas.openxmlformats.org/officeDocument/2006/relationships/hyperlink" Target="https://www.medicare.gov/supplierdirectory/search.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medicare.gov/coverage/home-health-services.html" TargetMode="External"/><Relationship Id="rId5" Type="http://schemas.openxmlformats.org/officeDocument/2006/relationships/hyperlink" Target="http://www.medicare.gov/coverage/skilled-nursing-facility-care.html" TargetMode="External"/><Relationship Id="rId4" Type="http://schemas.openxmlformats.org/officeDocument/2006/relationships/hyperlink" Target="http://www.medicare.gov/coverage/hospital-care-inpatient.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medicare.gov/claims-and-appeals/medicare-rights/abn/advance-notice-of-noncoverage.html" TargetMode="External"/><Relationship Id="rId3" Type="http://schemas.openxmlformats.org/officeDocument/2006/relationships/hyperlink" Target="http://www.medicare.gov/supplierdirectory/search.html" TargetMode="External"/><Relationship Id="rId7" Type="http://schemas.openxmlformats.org/officeDocument/2006/relationships/hyperlink" Target="https://www.medicare.gov/coverage/pt-and-ot-and-speech-language-pathology.html#1368"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medicare.gov/coverage/pt-and-ot-and-speech-language-pathology.html#1357" TargetMode="External"/><Relationship Id="rId5" Type="http://schemas.openxmlformats.org/officeDocument/2006/relationships/hyperlink" Target="http://www.cms.gov/Center/Provider-Type/Home-Health-Agency-HHA-Center.html" TargetMode="External"/><Relationship Id="rId4" Type="http://schemas.openxmlformats.org/officeDocument/2006/relationships/hyperlink" Target="https://www.medicare.gov/Pubs/pdf/10969-Medicare-and-Home-Health-Care.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ricare.mil/mybenefit"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medicare.gov/Pubs/pdf/02179-Medicare-Coordination-Benefits-Payer.pdf" TargetMode="External"/><Relationship Id="rId5" Type="http://schemas.openxmlformats.org/officeDocument/2006/relationships/hyperlink" Target="https://www.va.gov/PURCHASEDCARE/programs/dependents/champva/CHAMPVA_eligibility.asp" TargetMode="External"/><Relationship Id="rId4" Type="http://schemas.openxmlformats.org/officeDocument/2006/relationships/hyperlink" Target="http://va.gov/"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msnationaltrainingprogram.cms.gov/?q=global-search&amp;search=Medigap+policies&amp;combine=Medigap+policie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medicare.gov/supplement-other-insurance/compare-medigap/compare-medigap.html"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dicare.gov/Pubs/pdf/10050-Medicare-and-You.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ms.gov/Research-Statistics-Data-and-Systems/Statistics-Trends-and-Reports/CMS-Fast-Facts/index.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are.gov/find-a-plan/questions/medigap-home.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shiptacenter.or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medicare.gov/Pubs/pdf/11219-Understanding-Medicare-Part-C-D.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medicare.gov/contacts/" TargetMode="External"/><Relationship Id="rId5" Type="http://schemas.openxmlformats.org/officeDocument/2006/relationships/hyperlink" Target="https://www.medicare.gov/" TargetMode="External"/><Relationship Id="rId4" Type="http://schemas.openxmlformats.org/officeDocument/2006/relationships/hyperlink" Target="https://www.shiptacenter.org/"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medicare.gov/find-a-plan"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medicare.gov/find-a-plan"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www.medicare.gov/find-a-plan/questions/search-by-plan-name-or-plan-id.aspx"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s://www.cms.gov/Medicare/Eligibility-and-Enrollment/Medicare-and-the-Marketplace/Downloads/SHIP_and_Navigators_ER_Fact_Sheet.pdf" TargetMode="External"/><Relationship Id="rId4" Type="http://schemas.openxmlformats.org/officeDocument/2006/relationships/hyperlink" Target="https://www.healthcare.gov/medicare/changing-from-marketplace-to-medicare/"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medicare.gov/contacts/#resources/msps"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www.medicaid.gov/medicaid-chip-program-information/by-population/medicare-medicaid-enrollees-dual-eligibles/seniors-and-medicare-and-medicaid-enrollees.html" TargetMode="External"/><Relationship Id="rId5" Type="http://schemas.openxmlformats.org/officeDocument/2006/relationships/hyperlink" Target="https://aspe.hhs.gov/poverty-guidelines" TargetMode="External"/><Relationship Id="rId4" Type="http://schemas.openxmlformats.org/officeDocument/2006/relationships/hyperlink" Target="http://www.socialsecurity.gov/"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edicare.gov/contacts/#resources/msp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aspe.hhs.gov/poverty-guideline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secure.ssa.gov/i1020/Msg075.jsp"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medicaid.gov/medicaid/program-information/medicaid-and-chip-enrollment-data/report-highlights/index.html"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medicaid.gov/chip/state-program-information/chip-state-program-information.html"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www.medicare.gov/" TargetMode="External"/><Relationship Id="rId7" Type="http://schemas.openxmlformats.org/officeDocument/2006/relationships/hyperlink" Target="http://www.insurekidsnow.gov/"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www.healthcare.gov/" TargetMode="External"/><Relationship Id="rId5" Type="http://schemas.openxmlformats.org/officeDocument/2006/relationships/hyperlink" Target="http://www.socialsecurity.gov/" TargetMode="External"/><Relationship Id="rId4" Type="http://schemas.openxmlformats.org/officeDocument/2006/relationships/hyperlink" Target="http://www.medicaid.gov/" TargetMode="External"/><Relationship Id="rId9" Type="http://schemas.openxmlformats.org/officeDocument/2006/relationships/hyperlink" Target="https://www.shiptacenter.org/"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dicare.gov/Contac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medicare.gov/Pubs/pdf/11095-Welcome-to-Medicar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lessons in this module, “Medicare—Getting Started,” provide an overview of the Medicare Program basics including Part A (Hospital </a:t>
            </a:r>
            <a:r>
              <a:rPr lang="en-US" dirty="0" smtClean="0"/>
              <a:t>Insurance</a:t>
            </a:r>
            <a:r>
              <a:rPr lang="en-US" dirty="0"/>
              <a:t>), Part B (Medical Insurance), Medicare Supplement Insurance (Medigap) </a:t>
            </a:r>
            <a:r>
              <a:rPr lang="en-US" dirty="0" smtClean="0"/>
              <a:t>policies</a:t>
            </a:r>
            <a:r>
              <a:rPr lang="en-US" dirty="0"/>
              <a:t>, </a:t>
            </a:r>
            <a:r>
              <a:rPr lang="en-US" dirty="0" smtClean="0"/>
              <a:t>Medicare </a:t>
            </a:r>
            <a:r>
              <a:rPr lang="en-US" dirty="0"/>
              <a:t>Advantage (MA) </a:t>
            </a:r>
            <a:r>
              <a:rPr lang="en-US" dirty="0" smtClean="0"/>
              <a:t>Plans (Part C), </a:t>
            </a:r>
            <a:r>
              <a:rPr lang="en-US" dirty="0"/>
              <a:t>Part D (Prescription Drug Coverage), the </a:t>
            </a:r>
            <a:r>
              <a:rPr lang="en-US" dirty="0" smtClean="0"/>
              <a:t>federally-facilitated </a:t>
            </a:r>
            <a:r>
              <a:rPr lang="en-US" dirty="0"/>
              <a:t>Health Insurance Marketplace, Medicaid, </a:t>
            </a:r>
            <a:r>
              <a:rPr lang="en-US" dirty="0" smtClean="0"/>
              <a:t>other </a:t>
            </a:r>
            <a:r>
              <a:rPr lang="en-US" dirty="0"/>
              <a:t>programs to help people with limited income and resources, and related resources. </a:t>
            </a:r>
          </a:p>
          <a:p>
            <a:r>
              <a:rPr lang="en-US" dirty="0"/>
              <a:t>This training module was developed and approved by the Centers for Medicare &amp; Medicaid Services (CMS), the federal agency that administers Medicare, Medicaid, the Children’s Health Insurance Program (CHIP), and the </a:t>
            </a:r>
            <a:r>
              <a:rPr lang="en-US" dirty="0" smtClean="0"/>
              <a:t>federally-facilitated </a:t>
            </a:r>
            <a:r>
              <a:rPr lang="en-US" dirty="0"/>
              <a:t>Health Insurance Marketplace. </a:t>
            </a:r>
          </a:p>
          <a:p>
            <a:r>
              <a:rPr lang="en-US" dirty="0"/>
              <a:t>The information in this module was correct as of </a:t>
            </a:r>
            <a:r>
              <a:rPr lang="en-US" dirty="0" smtClean="0"/>
              <a:t>August </a:t>
            </a:r>
            <a:r>
              <a:rPr lang="en-US" dirty="0"/>
              <a:t>2018. To check for an updated version, visit </a:t>
            </a:r>
            <a:r>
              <a:rPr lang="en-US" dirty="0" smtClean="0">
                <a:hlinkClick r:id="rId3"/>
              </a:rPr>
              <a:t>CMSnationaltrainingprogram.cms.gov</a:t>
            </a:r>
            <a:r>
              <a:rPr lang="en-US" dirty="0" smtClean="0"/>
              <a:t>.  </a:t>
            </a:r>
            <a:endParaRPr lang="en-US" dirty="0"/>
          </a:p>
          <a:p>
            <a:r>
              <a:rPr lang="en-US" dirty="0"/>
              <a:t>The CMS National Training Program provides this as an informational resource for our partners. It’s not a legal document or intended for press purposes. The press can contact the CMS Press Office at </a:t>
            </a:r>
            <a:r>
              <a:rPr lang="en-US" dirty="0">
                <a:hlinkClick r:id="rId4"/>
              </a:rPr>
              <a:t>press@cms.hhs.gov</a:t>
            </a:r>
            <a:r>
              <a:rPr lang="en-US" dirty="0"/>
              <a:t>. Official Medicare Program legal guidance is contained in the relevant statutes, regulations, and rulings.</a:t>
            </a:r>
          </a:p>
          <a:p>
            <a:endParaRPr lang="en-US" dirty="0"/>
          </a:p>
        </p:txBody>
      </p:sp>
    </p:spTree>
    <p:extLst>
      <p:ext uri="{BB962C8B-B14F-4D97-AF65-F5344CB8AC3E}">
        <p14:creationId xmlns:p14="http://schemas.microsoft.com/office/powerpoint/2010/main" val="14127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0000"/>
              </a:lnSpc>
            </a:pPr>
            <a:r>
              <a:rPr lang="en-US" dirty="0"/>
              <a:t>When you have Original Medicare, you use your red, white, and blue Medicare card when you get health care services. The Medicare card shows the type of Medicare coverage (Part A and/or Part B) you have and the date the coverage started. </a:t>
            </a:r>
          </a:p>
          <a:p>
            <a:pPr>
              <a:lnSpc>
                <a:spcPct val="110000"/>
              </a:lnSpc>
            </a:pPr>
            <a:r>
              <a:rPr lang="en-US" dirty="0"/>
              <a:t>If you're new to Medicare, you’ll get the new Medicare card. If you already had Medicare, you’ll get the new card by April 2019, depending on where you live. Mailing takes time. Your card may arrive at a different time than your friend’s or neighbor’s. Your new card is paper, which is easier for many providers to use and copy. Once you get your new Medicare card, destroy your old Medicare card and start using your new card right away.</a:t>
            </a:r>
          </a:p>
          <a:p>
            <a:pPr>
              <a:lnSpc>
                <a:spcPct val="110000"/>
              </a:lnSpc>
            </a:pPr>
            <a:r>
              <a:rPr lang="en-US" dirty="0"/>
              <a:t>Your new card will have a new Medicare </a:t>
            </a:r>
            <a:r>
              <a:rPr lang="en-US" dirty="0" smtClean="0"/>
              <a:t>number </a:t>
            </a:r>
            <a:r>
              <a:rPr lang="en-US" dirty="0"/>
              <a:t>that’s unique to you, instead of your Social Security Number. It's a unique combination of letters and numbers. The letters S, L, O, I, B, and Z are never used. This will help to protect your identity. Your Medicare coverage and benefits will stay the same.</a:t>
            </a:r>
          </a:p>
          <a:p>
            <a:pPr>
              <a:lnSpc>
                <a:spcPct val="110000"/>
              </a:lnSpc>
            </a:pPr>
            <a:r>
              <a:rPr lang="en-US" dirty="0"/>
              <a:t>If you’re in </a:t>
            </a:r>
            <a:r>
              <a:rPr lang="en-US" dirty="0" smtClean="0"/>
              <a:t>an MA </a:t>
            </a:r>
            <a:r>
              <a:rPr lang="en-US" dirty="0"/>
              <a:t>Plan (like an </a:t>
            </a:r>
            <a:r>
              <a:rPr lang="en-US" dirty="0" smtClean="0"/>
              <a:t>HMO </a:t>
            </a:r>
            <a:r>
              <a:rPr lang="en-US" dirty="0"/>
              <a:t>or </a:t>
            </a:r>
            <a:r>
              <a:rPr lang="en-US" dirty="0" smtClean="0"/>
              <a:t>PPO), </a:t>
            </a:r>
            <a:r>
              <a:rPr lang="en-US" dirty="0"/>
              <a:t>your MA Plan ID card is your main card for Medicare—you should still keep and use it whenever you need care. However, you also may be asked to show your new Medicare card, so you should carry this card too. Doctors, other health care providers and facilities know it’s coming and will ask for your new Medicare card when you need care, so carry it with you. Only give your new Medicare number to doctors, pharmacists, other health care providers, your insurers, or people you trust to work with Medicare on your behalf.</a:t>
            </a:r>
          </a:p>
          <a:p>
            <a:pPr>
              <a:lnSpc>
                <a:spcPct val="110000"/>
              </a:lnSpc>
            </a:pPr>
            <a:r>
              <a:rPr lang="en-US" dirty="0"/>
              <a:t>If you forget your new card, you, your doctor or other health care provider may be able to look up your Medicare number online. Your new card will automatically come to you. You don’t need to do anything as long as your address is up-to-date. If you need to update your address, visit your my Social Security account at </a:t>
            </a:r>
            <a:r>
              <a:rPr lang="en-US" dirty="0">
                <a:hlinkClick r:id="rId3"/>
              </a:rPr>
              <a:t>socialsecurity.gov/</a:t>
            </a:r>
            <a:r>
              <a:rPr lang="en-US" dirty="0" err="1">
                <a:hlinkClick r:id="rId3"/>
              </a:rPr>
              <a:t>myaccount</a:t>
            </a:r>
            <a:r>
              <a:rPr lang="en-US" dirty="0"/>
              <a:t>.</a:t>
            </a:r>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344247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pPr>
              <a:spcBef>
                <a:spcPts val="627"/>
              </a:spcBef>
            </a:pPr>
            <a:r>
              <a:rPr lang="en-US" dirty="0"/>
              <a:t>If you aren’t getting Social Security or RRB benefits at least 4 months before you turn 65 (for instance, because you’re still working), you’ll need to sign up for Part A (even if you’re eligible to get Part A premium-free) and Part B. To avoid a delay in coverage, you should contact Social Security to apply for Medicare 3 months before you turn 65. If you worked for a railroad, contact the RRB to sign up. You don’t have to be retired to get Medicare. </a:t>
            </a:r>
          </a:p>
          <a:p>
            <a:pPr>
              <a:spcBef>
                <a:spcPts val="627"/>
              </a:spcBef>
            </a:pPr>
            <a:r>
              <a:rPr lang="en-US" dirty="0"/>
              <a:t>For people born in 1938 or later, their Social Security benefit may be affected by a provision that raises the age at which </a:t>
            </a:r>
            <a:r>
              <a:rPr lang="en-US" u="sng" dirty="0"/>
              <a:t>full</a:t>
            </a:r>
            <a:r>
              <a:rPr lang="en-US" dirty="0"/>
              <a:t> Social Security benefits are payable. Starting with people born in 1938, the age at which full retirement benefits are payable increases gradually. Those born in 1960 and later will receive full retirement benefits at 67.</a:t>
            </a:r>
          </a:p>
          <a:p>
            <a:pPr>
              <a:spcBef>
                <a:spcPts val="627"/>
              </a:spcBef>
            </a:pPr>
            <a:r>
              <a:rPr lang="en-US" dirty="0"/>
              <a:t>You can enroll online at </a:t>
            </a:r>
            <a:r>
              <a:rPr lang="en-US" dirty="0">
                <a:hlinkClick r:id="rId3"/>
              </a:rPr>
              <a:t>socialsecurity.gov</a:t>
            </a:r>
            <a:r>
              <a:rPr lang="en-US" dirty="0"/>
              <a:t>, or call 1-800-722-1213 (TTY: 1-800-325-0778), or make an appointment at your local Social Security office. To find your local office, visit </a:t>
            </a:r>
            <a:r>
              <a:rPr lang="en-US" dirty="0">
                <a:hlinkClick r:id="rId4"/>
              </a:rPr>
              <a:t>secure.ssa.gov/ICON/</a:t>
            </a:r>
            <a:r>
              <a:rPr lang="en-US" dirty="0" err="1">
                <a:hlinkClick r:id="rId4"/>
              </a:rPr>
              <a:t>main.jsp</a:t>
            </a:r>
            <a:r>
              <a:rPr lang="en-US" dirty="0"/>
              <a:t>. </a:t>
            </a:r>
          </a:p>
          <a:p>
            <a:pPr>
              <a:spcBef>
                <a:spcPts val="627"/>
              </a:spcBef>
            </a:pPr>
            <a:r>
              <a:rPr lang="en-US" dirty="0"/>
              <a:t>You can calculate your age for collecting </a:t>
            </a:r>
            <a:r>
              <a:rPr lang="en-US" u="sng" dirty="0"/>
              <a:t>full</a:t>
            </a:r>
            <a:r>
              <a:rPr lang="en-US" dirty="0"/>
              <a:t> Social Security retirement benefits at </a:t>
            </a:r>
            <a:r>
              <a:rPr lang="en-US" u="sng" dirty="0">
                <a:hlinkClick r:id="rId5"/>
              </a:rPr>
              <a:t>socialsecurity.gov/retirement/ageincrease.htm</a:t>
            </a:r>
            <a:r>
              <a:rPr lang="en-US" dirty="0"/>
              <a:t>.</a:t>
            </a:r>
          </a:p>
          <a:p>
            <a:r>
              <a:rPr lang="en-US" dirty="0"/>
              <a:t>Those who sign up for Social Security early get partial retirement benefits. The earliest a person can start receiving reduced Social Security retirement benefits remains 62. </a:t>
            </a:r>
          </a:p>
          <a:p>
            <a:r>
              <a:rPr lang="en-US" dirty="0"/>
              <a:t>A new “Welcome to Medicare” package (CMS Product No. 11873) </a:t>
            </a:r>
            <a:r>
              <a:rPr lang="en-US" dirty="0" smtClean="0"/>
              <a:t>for people </a:t>
            </a:r>
            <a:r>
              <a:rPr lang="en-US" dirty="0"/>
              <a:t>who actively </a:t>
            </a:r>
            <a:r>
              <a:rPr lang="en-US" dirty="0" smtClean="0"/>
              <a:t>enrolled is mailed about </a:t>
            </a:r>
            <a:r>
              <a:rPr lang="en-US" dirty="0"/>
              <a:t>3-4 weeks after they </a:t>
            </a:r>
            <a:r>
              <a:rPr lang="en-US" dirty="0" smtClean="0"/>
              <a:t>apply </a:t>
            </a:r>
            <a:r>
              <a:rPr lang="en-US" dirty="0"/>
              <a:t>for Medicare </a:t>
            </a:r>
            <a:r>
              <a:rPr lang="en-US" dirty="0" smtClean="0"/>
              <a:t>through </a:t>
            </a:r>
            <a:r>
              <a:rPr lang="en-US" dirty="0"/>
              <a:t>Social Security. It includes their Medicare card and information about choices </a:t>
            </a:r>
            <a:r>
              <a:rPr lang="en-US" dirty="0" smtClean="0"/>
              <a:t>on </a:t>
            </a:r>
            <a:r>
              <a:rPr lang="en-US" dirty="0"/>
              <a:t>how they can get their Medicare coverage.</a:t>
            </a:r>
          </a:p>
          <a:p>
            <a:r>
              <a:rPr lang="en-US" dirty="0" smtClean="0"/>
              <a:t>For </a:t>
            </a:r>
            <a:r>
              <a:rPr lang="en-US" dirty="0"/>
              <a:t>more information, visit </a:t>
            </a:r>
            <a:r>
              <a:rPr lang="en-US" u="sng" dirty="0">
                <a:solidFill>
                  <a:srgbClr val="0000FF"/>
                </a:solidFill>
                <a:ea typeface="Calibri"/>
                <a:cs typeface="Times New Roman"/>
                <a:hlinkClick r:id="rId6"/>
              </a:rPr>
              <a:t>socialsecurity.gov/pubs/EN-05-10035.pdf</a:t>
            </a:r>
            <a:r>
              <a:rPr lang="en-US" dirty="0" smtClean="0">
                <a:ea typeface="Calibri"/>
                <a:cs typeface="Times New Roman"/>
              </a:rPr>
              <a:t>.</a:t>
            </a:r>
            <a:endParaRPr lang="en-US" dirty="0">
              <a:ea typeface="Calibri"/>
              <a:cs typeface="Times New Roman"/>
            </a:endParaRPr>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142709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7714" y="4005943"/>
            <a:ext cx="6659336" cy="4309382"/>
          </a:xfrm>
        </p:spPr>
        <p:txBody>
          <a:bodyPr>
            <a:normAutofit/>
          </a:bodyPr>
          <a:lstStyle/>
          <a:p>
            <a:pPr>
              <a:spcBef>
                <a:spcPts val="611"/>
              </a:spcBef>
            </a:pPr>
            <a:r>
              <a:rPr lang="en-US" dirty="0"/>
              <a:t>Your first opportunity to enroll in Medicare is during your IEP, which lasts 7 months. Your coverage starts based on when you enroll. If you enroll during the first 3 months of your IEP (the 3 months before the month you turn 65), your coverage will begin the first day of the month you turn 65. If you enroll the month you turn 65, your coverage will begin the first day of the next month. If you enroll in the last 3 months of your IEP (the 3 months after you turn 65), your Part A (if you have to buy it) and Part B coverage will </a:t>
            </a:r>
            <a:r>
              <a:rPr lang="en-US" dirty="0" smtClean="0"/>
              <a:t>be delayed 2-3 months.</a:t>
            </a:r>
            <a:endParaRPr lang="en-US" dirty="0"/>
          </a:p>
          <a:p>
            <a:pPr>
              <a:spcBef>
                <a:spcPts val="611"/>
              </a:spcBef>
            </a:pPr>
            <a:r>
              <a:rPr lang="en-US" dirty="0"/>
              <a:t>If you're eligible for premium-free Part A, you can enroll in Part A once your IEP begins (3 months before you turn 65) and any month afterward. If you're not eligible for premium-free Part A, you can only enroll in Part A during your IEP, or during the limited Part B enrollment periods. </a:t>
            </a:r>
          </a:p>
          <a:p>
            <a:pPr>
              <a:spcBef>
                <a:spcPts val="611"/>
              </a:spcBef>
            </a:pPr>
            <a:r>
              <a:rPr lang="en-US" dirty="0"/>
              <a:t>If you don't enroll in Part B (or </a:t>
            </a:r>
            <a:r>
              <a:rPr lang="en-US" dirty="0" smtClean="0"/>
              <a:t>Part A if you have to pay for it) </a:t>
            </a:r>
            <a:r>
              <a:rPr lang="en-US" dirty="0"/>
              <a:t>during your IEP, you may have to pay </a:t>
            </a:r>
            <a:r>
              <a:rPr lang="en-US" dirty="0" smtClean="0"/>
              <a:t>a LEP. For </a:t>
            </a:r>
            <a:r>
              <a:rPr lang="en-US" dirty="0"/>
              <a:t>Part B, it's a lifetime penalty.</a:t>
            </a:r>
          </a:p>
          <a:p>
            <a:pPr>
              <a:spcBef>
                <a:spcPts val="611"/>
              </a:spcBef>
            </a:pPr>
            <a:r>
              <a:rPr lang="en-US" dirty="0"/>
              <a:t>Your 6 month </a:t>
            </a:r>
            <a:r>
              <a:rPr lang="en-US" dirty="0" err="1"/>
              <a:t>Medigap</a:t>
            </a:r>
            <a:r>
              <a:rPr lang="en-US" dirty="0"/>
              <a:t> </a:t>
            </a:r>
            <a:r>
              <a:rPr lang="en-US" dirty="0" smtClean="0"/>
              <a:t>Open Enrollment Period (OEP) </a:t>
            </a:r>
            <a:r>
              <a:rPr lang="en-US" dirty="0"/>
              <a:t>starts when you are both 65 and have Part B.</a:t>
            </a:r>
          </a:p>
          <a:p>
            <a:pPr>
              <a:lnSpc>
                <a:spcPct val="110000"/>
              </a:lnSpc>
            </a:pPr>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57068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If you already have Medicare, the yearly OEP allows you the opportunity to review your choices and pick the Medicare health and drug plan that works best for you. </a:t>
            </a:r>
          </a:p>
          <a:p>
            <a:pPr>
              <a:defRPr/>
            </a:pPr>
            <a:r>
              <a:rPr lang="en-US" dirty="0"/>
              <a:t>Open Enrollment starts on October 15 and ends December 7.</a:t>
            </a:r>
          </a:p>
          <a:p>
            <a:pPr>
              <a:defRPr/>
            </a:pPr>
            <a:r>
              <a:rPr lang="en-US" dirty="0"/>
              <a:t>This gives you a full 7 weeks to compare and make decisions, and helps ensure that you’ll have essential plan materials and membership cards in hand on January 1, when your new coverage starts.</a:t>
            </a:r>
          </a:p>
          <a:p>
            <a:pPr>
              <a:defRPr/>
            </a:pPr>
            <a:r>
              <a:rPr lang="en-US" dirty="0"/>
              <a:t>If you already were paying an LEP, you continue to pay it.</a:t>
            </a:r>
          </a:p>
          <a:p>
            <a:endParaRPr lang="en-US" dirty="0"/>
          </a:p>
        </p:txBody>
      </p:sp>
    </p:spTree>
    <p:extLst>
      <p:ext uri="{BB962C8B-B14F-4D97-AF65-F5344CB8AC3E}">
        <p14:creationId xmlns:p14="http://schemas.microsoft.com/office/powerpoint/2010/main" val="4028461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37"/>
              </a:spcBef>
            </a:pPr>
            <a:r>
              <a:rPr lang="en-US" dirty="0"/>
              <a:t>If you didn’t sign up for Part B (or </a:t>
            </a:r>
            <a:r>
              <a:rPr lang="en-US" dirty="0" smtClean="0"/>
              <a:t>Part </a:t>
            </a:r>
            <a:r>
              <a:rPr lang="en-US" dirty="0"/>
              <a:t>A) during your IEP, you can enroll during </a:t>
            </a:r>
            <a:r>
              <a:rPr lang="en-US" dirty="0" smtClean="0"/>
              <a:t>the General Enrollment Period (GEP). </a:t>
            </a:r>
            <a:r>
              <a:rPr lang="en-US" dirty="0"/>
              <a:t>For most people who don’t enroll during their IEP, this is their only chance to enroll. The GEP occurs each year. It begins January 1 and ends March 31. If you enroll in the GEP, your coverage will start on July 1. This is required by law. In addition, if more than 12 months have passed since you turned 65, you'll likely have to pay a lifetime penalty </a:t>
            </a:r>
            <a:r>
              <a:rPr lang="en-US" dirty="0" smtClean="0"/>
              <a:t>that’s </a:t>
            </a:r>
            <a:r>
              <a:rPr lang="en-US" dirty="0"/>
              <a:t>added to your monthly Part B premium. In most cases, you’ll have to pay this penalty for as long as you have Part B</a:t>
            </a:r>
            <a:r>
              <a:rPr lang="en-US" dirty="0" smtClean="0"/>
              <a:t>. However, if you delayed Part B because you were still working and had group health plan (GHP) coverage, you won’t have an LEP.</a:t>
            </a:r>
            <a:endParaRPr lang="en-US" dirty="0"/>
          </a:p>
          <a:p>
            <a:pPr>
              <a:spcBef>
                <a:spcPts val="637"/>
              </a:spcBef>
              <a:defRPr/>
            </a:pPr>
            <a:r>
              <a:rPr lang="en-US" dirty="0"/>
              <a:t>If you aren't eligible for premium-free Part A, and you don't buy it when you're first eligible, your monthly premium may go up 10%. You'll have to pay the higher premium for twice the number of years you could’ve had Part A, but didn't sign up. This means that your monthly premiums will be higher than if you signed up during your IEP. The longer you go without the coverage, the higher the penalty. </a:t>
            </a:r>
          </a:p>
          <a:p>
            <a:pPr>
              <a:spcBef>
                <a:spcPts val="637"/>
              </a:spcBef>
              <a:defRPr/>
            </a:pPr>
            <a:r>
              <a:rPr lang="en-US" b="1" dirty="0"/>
              <a:t>NOTE</a:t>
            </a:r>
            <a:r>
              <a:rPr lang="en-US" b="1" dirty="0" smtClean="0"/>
              <a:t>: </a:t>
            </a:r>
            <a:r>
              <a:rPr lang="en-US" dirty="0" smtClean="0"/>
              <a:t>If </a:t>
            </a:r>
            <a:r>
              <a:rPr lang="en-US" dirty="0">
                <a:latin typeface="Calibri" panose="020F0502020204030204" pitchFamily="34" charset="0"/>
                <a:ea typeface="Calibri" panose="020F0502020204030204" pitchFamily="34" charset="0"/>
                <a:cs typeface="Times New Roman" panose="02020603050405020304" pitchFamily="18" charset="0"/>
              </a:rPr>
              <a:t>you qualify for premium-free Part A, your coverage will go back (retroactively) up to 6 months from when you signed up, but no earlier than your first month of Medicare eligibility (the month you turn 65). If you have a Health Savings Account (HSA), timing is important. You should stop making contributions to your HSA 6 months before you enroll in Part A and/or Part B to avoid any IRS penalties, even if you’re still working.</a:t>
            </a:r>
            <a:endParaRPr lang="en-US" dirty="0"/>
          </a:p>
          <a:p>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113368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061637"/>
            <a:ext cx="5901956" cy="4768330"/>
          </a:xfrm>
        </p:spPr>
        <p:txBody>
          <a:bodyPr/>
          <a:lstStyle/>
          <a:p>
            <a:r>
              <a:rPr lang="en-US" dirty="0"/>
              <a:t>New in 2019</a:t>
            </a:r>
          </a:p>
          <a:p>
            <a:r>
              <a:rPr lang="en-US" dirty="0"/>
              <a:t>The new MA OEP starts in 2019. It’s from January 1 – March 31 each year. </a:t>
            </a:r>
            <a:r>
              <a:rPr lang="en-US" dirty="0" smtClean="0"/>
              <a:t>Your </a:t>
            </a:r>
            <a:r>
              <a:rPr lang="en-US" dirty="0"/>
              <a:t>coverage begins the first day of the month after you enroll in the plan. You must be in an MA Plan already on January 1 to use this enrollment period.</a:t>
            </a:r>
          </a:p>
          <a:p>
            <a:r>
              <a:rPr lang="en-US" dirty="0"/>
              <a:t>During the MA OEP you can</a:t>
            </a:r>
          </a:p>
          <a:p>
            <a:pPr marL="171450" indent="-171450">
              <a:buFont typeface="Wingdings" panose="05000000000000000000" pitchFamily="2" charset="2"/>
              <a:buChar char="§"/>
            </a:pPr>
            <a:r>
              <a:rPr lang="en-US" dirty="0"/>
              <a:t>Switch MA Plans (Medicare Advantage Prescription Drug Plan (MA-PD) to MA, or MA to MA-PD)</a:t>
            </a:r>
          </a:p>
          <a:p>
            <a:pPr marL="171450" indent="-171450">
              <a:buFont typeface="Wingdings" panose="05000000000000000000" pitchFamily="2" charset="2"/>
              <a:buChar char="§"/>
            </a:pPr>
            <a:r>
              <a:rPr lang="en-US" dirty="0"/>
              <a:t>Leave MA to join Original Medicare</a:t>
            </a:r>
          </a:p>
          <a:p>
            <a:pPr marL="288925" lvl="1" indent="-171450">
              <a:buFont typeface="Arial" panose="020B0604020202020204" pitchFamily="34" charset="0"/>
              <a:buChar char="•"/>
            </a:pPr>
            <a:r>
              <a:rPr lang="en-US" dirty="0" smtClean="0"/>
              <a:t>There’s </a:t>
            </a:r>
            <a:r>
              <a:rPr lang="en-US" dirty="0"/>
              <a:t>a coordinating Part D </a:t>
            </a:r>
            <a:r>
              <a:rPr lang="en-US" dirty="0" smtClean="0"/>
              <a:t>Special Enrollment Period (SEP)</a:t>
            </a:r>
            <a:endParaRPr lang="en-US" dirty="0"/>
          </a:p>
          <a:p>
            <a:pPr marL="171450" lvl="0" indent="-171450">
              <a:buFont typeface="Wingdings" panose="05000000000000000000" pitchFamily="2" charset="2"/>
              <a:buChar char="§"/>
            </a:pPr>
            <a:r>
              <a:rPr lang="en-US" dirty="0"/>
              <a:t>Can add or drop Part D when switching plans</a:t>
            </a:r>
          </a:p>
          <a:p>
            <a:pPr marL="171450" lvl="0" indent="-171450">
              <a:buFont typeface="Wingdings" panose="05000000000000000000" pitchFamily="2" charset="2"/>
              <a:buChar char="§"/>
            </a:pPr>
            <a:r>
              <a:rPr lang="en-US" dirty="0"/>
              <a:t>Getting Part D isn’t guaranteed unless you were in an MA Plan on January 1</a:t>
            </a:r>
          </a:p>
          <a:p>
            <a:pPr marL="171450" lvl="0" indent="-171450">
              <a:buFont typeface="Wingdings" panose="05000000000000000000" pitchFamily="2" charset="2"/>
              <a:buChar char="§"/>
            </a:pPr>
            <a:r>
              <a:rPr lang="en-US" dirty="0"/>
              <a:t>Can’t switch from one standalone PDP to another standalone PDP</a:t>
            </a:r>
          </a:p>
          <a:p>
            <a:r>
              <a:rPr lang="en-US" dirty="0"/>
              <a:t>You can only make one change during the MA OEP. </a:t>
            </a:r>
          </a:p>
          <a:p>
            <a:r>
              <a:rPr lang="en-US" dirty="0"/>
              <a:t>People new to Medicare who enroll in an MA Plan during their IEP have 3 months of Medicare eligibility to use the MA OEP to make a change if they so choose.</a:t>
            </a:r>
          </a:p>
          <a:p>
            <a:r>
              <a:rPr lang="en-US" dirty="0"/>
              <a:t>Medicare Savings Accounts (MSAs) and Cost Plans are not included in the MA OEP.</a:t>
            </a:r>
          </a:p>
          <a:p>
            <a:r>
              <a:rPr lang="en-US" b="1" dirty="0"/>
              <a:t>NOTE: </a:t>
            </a:r>
            <a:r>
              <a:rPr lang="en-US" dirty="0"/>
              <a:t>If you go from an MA-PD to an MA-only Plan, you can’t add a Part D plan.</a:t>
            </a:r>
          </a:p>
          <a:p>
            <a:r>
              <a:rPr lang="en-US" dirty="0"/>
              <a:t>This change was made through Regulation CMS-4182</a:t>
            </a:r>
            <a:r>
              <a:rPr lang="en-US" dirty="0" smtClean="0"/>
              <a:t>.</a:t>
            </a:r>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83657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0000"/>
              </a:lnSpc>
              <a:spcBef>
                <a:spcPts val="637"/>
              </a:spcBef>
            </a:pPr>
            <a:r>
              <a:rPr lang="en-US" dirty="0"/>
              <a:t>If you or your spouse are still working, and you didn’t sign up for Part B (or Part A (if you had to buy it)) during your IEP, you may be able to enroll during </a:t>
            </a:r>
            <a:r>
              <a:rPr lang="en-US" dirty="0" smtClean="0"/>
              <a:t>an </a:t>
            </a:r>
            <a:r>
              <a:rPr lang="en-US" dirty="0"/>
              <a:t>SEP. </a:t>
            </a:r>
            <a:r>
              <a:rPr lang="en-US" dirty="0" smtClean="0"/>
              <a:t>An </a:t>
            </a:r>
            <a:r>
              <a:rPr lang="en-US" dirty="0"/>
              <a:t>SEP allows you to enroll after your IEP and not wait for the GEP. If eligible, you won’t have to pay a penalty, but this SEP is limited.</a:t>
            </a:r>
          </a:p>
          <a:p>
            <a:pPr>
              <a:lnSpc>
                <a:spcPct val="110000"/>
              </a:lnSpc>
              <a:spcBef>
                <a:spcPts val="637"/>
              </a:spcBef>
            </a:pPr>
            <a:r>
              <a:rPr lang="en-US" dirty="0"/>
              <a:t>To be eligible, you must have GHP coverage based on active, current employment for all the months you were eligible to enroll in Part B, but didn’t. If you're 65 or older, you must get this employer-sponsored coverage based on your or your spouse’s current employment. If you have Medicare based on disability, you can also have employer-sponsored coverage based on a member’s current employment. It's important to note that COBRA (Consolidated Omnibus Budget Reconciliation Act), retiree coverage, long-term workers’ compensation or Veterans Affairs (VA) coverage isn't considered active, current employment.</a:t>
            </a:r>
          </a:p>
          <a:p>
            <a:pPr fontAlgn="base"/>
            <a:r>
              <a:rPr lang="en-US" dirty="0"/>
              <a:t>You have an 8-month SEP to sign up for Part A and/or Part B that starts at one of these times (whichever happens first): </a:t>
            </a:r>
          </a:p>
          <a:p>
            <a:pPr marL="174697" indent="-174697" fontAlgn="base">
              <a:buFont typeface="Wingdings" panose="05000000000000000000" pitchFamily="2" charset="2"/>
              <a:buChar char="§"/>
            </a:pPr>
            <a:r>
              <a:rPr lang="en-US" dirty="0"/>
              <a:t>The month after the employment ends</a:t>
            </a:r>
          </a:p>
          <a:p>
            <a:pPr marL="174697" indent="-174697" fontAlgn="base">
              <a:buFont typeface="Wingdings" panose="05000000000000000000" pitchFamily="2" charset="2"/>
              <a:buChar char="§"/>
            </a:pPr>
            <a:r>
              <a:rPr lang="en-US" dirty="0"/>
              <a:t>The month after GHP insurance based on current employment ends</a:t>
            </a:r>
          </a:p>
          <a:p>
            <a:pPr fontAlgn="base"/>
            <a:r>
              <a:rPr lang="en-US" dirty="0"/>
              <a:t>If you delay Part B and get it during your SEP, you start your </a:t>
            </a:r>
            <a:r>
              <a:rPr lang="en-US" dirty="0" err="1"/>
              <a:t>Medigap</a:t>
            </a:r>
            <a:r>
              <a:rPr lang="en-US" dirty="0"/>
              <a:t> OEP. You can buy a </a:t>
            </a:r>
            <a:r>
              <a:rPr lang="en-US" dirty="0" err="1"/>
              <a:t>Medigap</a:t>
            </a:r>
            <a:r>
              <a:rPr lang="en-US" dirty="0"/>
              <a:t> policy during </a:t>
            </a:r>
            <a:r>
              <a:rPr lang="en-US" dirty="0" smtClean="0"/>
              <a:t>the 6 </a:t>
            </a:r>
            <a:r>
              <a:rPr lang="en-US" dirty="0"/>
              <a:t>months after the Medicare Part B effective date.</a:t>
            </a:r>
          </a:p>
          <a:p>
            <a:pPr>
              <a:lnSpc>
                <a:spcPct val="110000"/>
              </a:lnSpc>
              <a:spcBef>
                <a:spcPts val="637"/>
              </a:spcBef>
            </a:pPr>
            <a:r>
              <a:rPr lang="en-US" dirty="0"/>
              <a:t>If you don’t enroll within the 8 months, you'll have to wait until the next GEP to enroll, you’ll have a gap in your coverage, and you may have to pay a penalty</a:t>
            </a:r>
            <a:r>
              <a:rPr lang="en-US" dirty="0" smtClean="0"/>
              <a:t>.</a:t>
            </a:r>
          </a:p>
          <a:p>
            <a:pPr>
              <a:lnSpc>
                <a:spcPct val="110000"/>
              </a:lnSpc>
              <a:spcBef>
                <a:spcPts val="637"/>
              </a:spcBef>
            </a:pPr>
            <a:r>
              <a:rPr lang="en-US" dirty="0" smtClean="0"/>
              <a:t>A new domestic GEP package is being sent to those who refused or lost Part B. It includes information about their Medicare coverage options and an application for Medicare enrollment.</a:t>
            </a:r>
            <a:endParaRPr lang="en-US" dirty="0"/>
          </a:p>
        </p:txBody>
      </p:sp>
    </p:spTree>
    <p:extLst>
      <p:ext uri="{BB962C8B-B14F-4D97-AF65-F5344CB8AC3E}">
        <p14:creationId xmlns:p14="http://schemas.microsoft.com/office/powerpoint/2010/main" val="209413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0975" y="3952876"/>
            <a:ext cx="6648450" cy="5229224"/>
          </a:xfrm>
        </p:spPr>
        <p:txBody>
          <a:bodyPr>
            <a:normAutofit fontScale="92500"/>
          </a:bodyPr>
          <a:lstStyle/>
          <a:p>
            <a:pPr marL="228600" lvl="1" indent="-228600">
              <a:lnSpc>
                <a:spcPct val="110000"/>
              </a:lnSpc>
              <a:tabLst>
                <a:tab pos="165100" algn="l"/>
              </a:tabLst>
              <a:defRPr/>
            </a:pPr>
            <a:r>
              <a:rPr lang="en-US" sz="1000" dirty="0">
                <a:solidFill>
                  <a:prstClr val="black"/>
                </a:solidFill>
              </a:rPr>
              <a:t>You may be able to join or switch plans outside of open enrollment if any of these special circumstances or “qualifying event” that would grant a Special Enrollment Period (SEP) apply to you:</a:t>
            </a:r>
          </a:p>
          <a:p>
            <a:pPr marL="457200" lvl="2" indent="-228600">
              <a:lnSpc>
                <a:spcPct val="110000"/>
              </a:lnSpc>
              <a:tabLst>
                <a:tab pos="165100" algn="l"/>
              </a:tabLst>
              <a:defRPr/>
            </a:pPr>
            <a:r>
              <a:rPr lang="en-US" sz="1000" dirty="0">
                <a:solidFill>
                  <a:prstClr val="black"/>
                </a:solidFill>
              </a:rPr>
              <a:t>You move out of your plan’s service area.</a:t>
            </a:r>
          </a:p>
          <a:p>
            <a:pPr marL="457200" lvl="2" indent="-228600">
              <a:lnSpc>
                <a:spcPct val="110000"/>
              </a:lnSpc>
              <a:tabLst>
                <a:tab pos="165100" algn="l"/>
              </a:tabLst>
              <a:defRPr/>
            </a:pPr>
            <a:r>
              <a:rPr lang="en-US" sz="1000" dirty="0">
                <a:solidFill>
                  <a:prstClr val="black"/>
                </a:solidFill>
              </a:rPr>
              <a:t>You have Medicaid and Medicare.</a:t>
            </a:r>
          </a:p>
          <a:p>
            <a:pPr marL="457200" lvl="2" indent="-228600">
              <a:lnSpc>
                <a:spcPct val="110000"/>
              </a:lnSpc>
              <a:tabLst>
                <a:tab pos="165100" algn="l"/>
              </a:tabLst>
              <a:defRPr/>
            </a:pPr>
            <a:r>
              <a:rPr lang="en-US" sz="1000" dirty="0">
                <a:solidFill>
                  <a:prstClr val="black"/>
                </a:solidFill>
              </a:rPr>
              <a:t>You’re enrolled in a plan that decides to leave the Medicare Program or reduce its service area.</a:t>
            </a:r>
          </a:p>
          <a:p>
            <a:pPr marL="457200" lvl="2" indent="-228600">
              <a:lnSpc>
                <a:spcPct val="110000"/>
              </a:lnSpc>
              <a:tabLst>
                <a:tab pos="165100" algn="l"/>
              </a:tabLst>
              <a:defRPr/>
            </a:pPr>
            <a:r>
              <a:rPr lang="en-US" sz="1000" dirty="0">
                <a:solidFill>
                  <a:prstClr val="black"/>
                </a:solidFill>
              </a:rPr>
              <a:t>You leave or lose employer or union coverage.</a:t>
            </a:r>
          </a:p>
          <a:p>
            <a:pPr marL="457200" lvl="2" indent="-228600">
              <a:lnSpc>
                <a:spcPct val="110000"/>
              </a:lnSpc>
              <a:tabLst>
                <a:tab pos="165100" algn="l"/>
              </a:tabLst>
              <a:defRPr/>
            </a:pPr>
            <a:r>
              <a:rPr lang="en-US" sz="1000" dirty="0">
                <a:solidFill>
                  <a:prstClr val="black"/>
                </a:solidFill>
              </a:rPr>
              <a:t>You enter, live at, or are leaving a long-term care facility (like a nursing home). Your chance to join, switch, or drop coverage lasts as long as you live in the institution and for 2 full months after the month you leave the institution.</a:t>
            </a:r>
          </a:p>
          <a:p>
            <a:pPr marL="228600" lvl="1" indent="-228600">
              <a:lnSpc>
                <a:spcPct val="110000"/>
              </a:lnSpc>
              <a:tabLst>
                <a:tab pos="165100" algn="l"/>
              </a:tabLst>
              <a:defRPr/>
            </a:pPr>
            <a:r>
              <a:rPr lang="en-US" sz="1000" dirty="0">
                <a:solidFill>
                  <a:prstClr val="black"/>
                </a:solidFill>
              </a:rPr>
              <a:t>In 2018, you have a continuous SEP, meaning you can enroll in or switch your plan at any time, if you qualify for Extra Help (a program that helps people with limited income and resources). </a:t>
            </a:r>
            <a:r>
              <a:rPr lang="en-US" sz="1000" dirty="0"/>
              <a:t>Starting on January 1, 2019, you can only change plans one time per calendar quarter in the first 3 quarters of the year. If you want to change plans in the 4th quarter, you would use the Annual Open Enrollment Period (OEP). Also, </a:t>
            </a:r>
            <a:r>
              <a:rPr lang="en-US" sz="1000" dirty="0" smtClean="0"/>
              <a:t>you will </a:t>
            </a:r>
            <a:r>
              <a:rPr lang="en-US" sz="1000" dirty="0"/>
              <a:t>have 2 other SEPs available to </a:t>
            </a:r>
            <a:r>
              <a:rPr lang="en-US" sz="1000" dirty="0" smtClean="0"/>
              <a:t>you if you are a dual eligible. For example:</a:t>
            </a:r>
            <a:endParaRPr lang="en-US" sz="1000" dirty="0"/>
          </a:p>
          <a:p>
            <a:pPr marL="457200" lvl="1" indent="-228600">
              <a:lnSpc>
                <a:spcPct val="110000"/>
              </a:lnSpc>
              <a:buFont typeface="Arial" panose="020B0604020202020204" pitchFamily="34" charset="0"/>
              <a:buChar char="•"/>
            </a:pPr>
            <a:r>
              <a:rPr lang="en-US" sz="1000" dirty="0" smtClean="0"/>
              <a:t>You make </a:t>
            </a:r>
            <a:r>
              <a:rPr lang="en-US" sz="1000" dirty="0"/>
              <a:t>an election within 3 months after a gain, loss, or change to Medicaid or LIS eligibility, or notification of such a change, whichever is later. </a:t>
            </a:r>
          </a:p>
          <a:p>
            <a:pPr marL="457200" lvl="1" indent="-228600">
              <a:lnSpc>
                <a:spcPct val="110000"/>
              </a:lnSpc>
              <a:buFont typeface="Arial" panose="020B0604020202020204" pitchFamily="34" charset="0"/>
              <a:buChar char="•"/>
            </a:pPr>
            <a:r>
              <a:rPr lang="en-US" sz="1000" dirty="0" smtClean="0"/>
              <a:t>You make </a:t>
            </a:r>
            <a:r>
              <a:rPr lang="en-US" sz="1000" dirty="0"/>
              <a:t>an election within 3 months after notification of a CMS or </a:t>
            </a:r>
            <a:r>
              <a:rPr lang="en-US" sz="1000" dirty="0" smtClean="0"/>
              <a:t>state-initiated </a:t>
            </a:r>
            <a:r>
              <a:rPr lang="en-US" sz="1000" dirty="0"/>
              <a:t>enrollment action or that enrollment action’s effective date, whichever is later.</a:t>
            </a:r>
          </a:p>
          <a:p>
            <a:pPr marL="228600" indent="-228600">
              <a:lnSpc>
                <a:spcPct val="110000"/>
              </a:lnSpc>
              <a:buFont typeface="Wingdings" panose="05000000000000000000" pitchFamily="2" charset="2"/>
              <a:buChar char="§"/>
            </a:pPr>
            <a:r>
              <a:rPr lang="en-US" sz="1000" dirty="0"/>
              <a:t>And, finally, </a:t>
            </a:r>
            <a:r>
              <a:rPr lang="en-US" sz="1000" dirty="0" smtClean="0"/>
              <a:t>if you are a dual/LIS </a:t>
            </a:r>
            <a:r>
              <a:rPr lang="en-US" sz="1000" dirty="0"/>
              <a:t>eligible who </a:t>
            </a:r>
            <a:r>
              <a:rPr lang="en-US" sz="1000" dirty="0" smtClean="0"/>
              <a:t>is </a:t>
            </a:r>
            <a:r>
              <a:rPr lang="en-US" sz="1000" dirty="0"/>
              <a:t>determined to be “potentially at-risk” or “at-risk” for misuse of frequently abused drugs </a:t>
            </a:r>
            <a:r>
              <a:rPr lang="en-US" sz="1000" dirty="0" smtClean="0"/>
              <a:t>you will </a:t>
            </a:r>
            <a:r>
              <a:rPr lang="en-US" sz="1000" dirty="0"/>
              <a:t>not be able to use the </a:t>
            </a:r>
            <a:r>
              <a:rPr lang="en-US" sz="1000" dirty="0" smtClean="0"/>
              <a:t>duals/LIS </a:t>
            </a:r>
            <a:r>
              <a:rPr lang="en-US" sz="1000" dirty="0"/>
              <a:t>SEP (1x per calendar quarter SEP) to change plans. </a:t>
            </a:r>
            <a:r>
              <a:rPr lang="en-US" sz="1000" dirty="0" smtClean="0"/>
              <a:t>This </a:t>
            </a:r>
            <a:r>
              <a:rPr lang="en-US" sz="1000" dirty="0"/>
              <a:t>“duals” SEP is the only SEP that </a:t>
            </a:r>
            <a:r>
              <a:rPr lang="en-US" sz="1000" dirty="0" smtClean="0"/>
              <a:t>at-risk </a:t>
            </a:r>
            <a:r>
              <a:rPr lang="en-US" sz="1000" dirty="0"/>
              <a:t>individuals will be precluded from using. </a:t>
            </a:r>
            <a:r>
              <a:rPr lang="en-US" sz="1000" dirty="0" smtClean="0"/>
              <a:t>You can </a:t>
            </a:r>
            <a:r>
              <a:rPr lang="en-US" sz="1000" dirty="0"/>
              <a:t>use the SEPs outlined in above to </a:t>
            </a:r>
            <a:r>
              <a:rPr lang="en-US" sz="1000" dirty="0" smtClean="0"/>
              <a:t>change </a:t>
            </a:r>
            <a:r>
              <a:rPr lang="en-US" sz="1000" dirty="0"/>
              <a:t>plans, </a:t>
            </a:r>
            <a:r>
              <a:rPr lang="en-US" sz="1000" dirty="0" smtClean="0"/>
              <a:t>and </a:t>
            </a:r>
            <a:r>
              <a:rPr lang="en-US" sz="1000" dirty="0"/>
              <a:t>the AEP or any other SEP for which </a:t>
            </a:r>
            <a:r>
              <a:rPr lang="en-US" sz="1000" dirty="0" smtClean="0"/>
              <a:t>you </a:t>
            </a:r>
            <a:r>
              <a:rPr lang="en-US" sz="1000" dirty="0"/>
              <a:t>meet the criteria, like if </a:t>
            </a:r>
            <a:r>
              <a:rPr lang="en-US" sz="1000" dirty="0" smtClean="0"/>
              <a:t>you </a:t>
            </a:r>
            <a:r>
              <a:rPr lang="en-US" sz="1000" dirty="0"/>
              <a:t>move out of the service area.</a:t>
            </a:r>
            <a:endParaRPr lang="en-US" sz="1000" dirty="0">
              <a:solidFill>
                <a:prstClr val="black"/>
              </a:solidFill>
            </a:endParaRPr>
          </a:p>
          <a:p>
            <a:pPr marL="228600" lvl="1" indent="-228600">
              <a:lnSpc>
                <a:spcPct val="110000"/>
              </a:lnSpc>
              <a:tabLst>
                <a:tab pos="228600" algn="l"/>
              </a:tabLst>
              <a:defRPr/>
            </a:pPr>
            <a:r>
              <a:rPr lang="en-US" sz="1000" dirty="0">
                <a:solidFill>
                  <a:prstClr val="black"/>
                </a:solidFill>
              </a:rPr>
              <a:t>You lose your Extra Help status.</a:t>
            </a:r>
          </a:p>
          <a:p>
            <a:pPr marL="228600" lvl="1" indent="-228600" defTabSz="466154">
              <a:lnSpc>
                <a:spcPct val="110000"/>
              </a:lnSpc>
              <a:tabLst>
                <a:tab pos="228600" algn="l"/>
              </a:tabLst>
              <a:defRPr/>
            </a:pPr>
            <a:r>
              <a:rPr lang="en-US" sz="1000" dirty="0">
                <a:solidFill>
                  <a:prstClr val="black"/>
                </a:solidFill>
              </a:rPr>
              <a:t>You receive notice of retroactive Medicare entitlement.</a:t>
            </a:r>
          </a:p>
          <a:p>
            <a:pPr marL="228600" lvl="1" indent="-228600" defTabSz="466154">
              <a:lnSpc>
                <a:spcPct val="110000"/>
              </a:lnSpc>
              <a:tabLst>
                <a:tab pos="228600" algn="l"/>
              </a:tabLst>
              <a:defRPr/>
            </a:pPr>
            <a:r>
              <a:rPr lang="en-US" sz="1000" dirty="0">
                <a:solidFill>
                  <a:prstClr val="black"/>
                </a:solidFill>
              </a:rPr>
              <a:t>Other exceptional circumstances.</a:t>
            </a:r>
          </a:p>
          <a:p>
            <a:pPr marL="0" lvl="1" indent="0" defTabSz="9325">
              <a:lnSpc>
                <a:spcPct val="110000"/>
              </a:lnSpc>
              <a:buNone/>
              <a:defRPr/>
            </a:pPr>
            <a:r>
              <a:rPr lang="en-US" sz="1000" b="1" dirty="0">
                <a:solidFill>
                  <a:prstClr val="black"/>
                </a:solidFill>
              </a:rPr>
              <a:t>NOTE:</a:t>
            </a:r>
            <a:r>
              <a:rPr lang="en-US" sz="1000" dirty="0">
                <a:solidFill>
                  <a:prstClr val="black"/>
                </a:solidFill>
              </a:rPr>
              <a:t> In the case of retroactive entitlement, there are special rules that allow for enrollment			in </a:t>
            </a:r>
            <a:r>
              <a:rPr lang="en-US" sz="1000" dirty="0"/>
              <a:t>an</a:t>
            </a:r>
            <a:r>
              <a:rPr lang="en-US" sz="1000" dirty="0">
                <a:solidFill>
                  <a:srgbClr val="FF0000"/>
                </a:solidFill>
              </a:rPr>
              <a:t> </a:t>
            </a:r>
            <a:r>
              <a:rPr lang="en-US" sz="1000" dirty="0"/>
              <a:t>MA </a:t>
            </a:r>
            <a:r>
              <a:rPr lang="en-US" sz="1000" dirty="0">
                <a:solidFill>
                  <a:prstClr val="black"/>
                </a:solidFill>
              </a:rPr>
              <a:t>Plan or Original Medicare and a </a:t>
            </a:r>
            <a:r>
              <a:rPr lang="en-US" sz="1000" dirty="0" err="1">
                <a:solidFill>
                  <a:prstClr val="black"/>
                </a:solidFill>
              </a:rPr>
              <a:t>Medigap</a:t>
            </a:r>
            <a:r>
              <a:rPr lang="en-US" sz="1000" dirty="0">
                <a:solidFill>
                  <a:prstClr val="black"/>
                </a:solidFill>
              </a:rPr>
              <a:t> policy. More information about conditions that allow an exception can be found in Chapter 2 of the “Medicare Managed Care Manual,” Section 30.4, at </a:t>
            </a:r>
            <a:r>
              <a:rPr lang="en-US" sz="1000" u="sng" dirty="0">
                <a:hlinkClick r:id="rId3"/>
              </a:rPr>
              <a:t>CMS.gov/Medicare/Eligibility-and-Enrollment/</a:t>
            </a:r>
            <a:r>
              <a:rPr lang="en-US" sz="1000" u="sng" dirty="0" err="1">
                <a:hlinkClick r:id="rId3"/>
              </a:rPr>
              <a:t>MedicareMangCareEligEnrol</a:t>
            </a:r>
            <a:r>
              <a:rPr lang="en-US" sz="1000" u="sng" dirty="0">
                <a:hlinkClick r:id="rId3"/>
              </a:rPr>
              <a:t>/Downloads/CY_2017_MA_Enrollment_and_Disenrollment_Guidance_8-25-2016.pdf</a:t>
            </a:r>
            <a:r>
              <a:rPr lang="en-US" sz="1000" u="sng" dirty="0" smtClean="0"/>
              <a:t>.</a:t>
            </a:r>
            <a:endParaRPr lang="en-US" sz="1000" dirty="0"/>
          </a:p>
        </p:txBody>
      </p:sp>
    </p:spTree>
    <p:extLst>
      <p:ext uri="{BB962C8B-B14F-4D97-AF65-F5344CB8AC3E}">
        <p14:creationId xmlns:p14="http://schemas.microsoft.com/office/powerpoint/2010/main" val="43616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124" y="4148668"/>
            <a:ext cx="6524625" cy="4900082"/>
          </a:xfrm>
        </p:spPr>
        <p:txBody>
          <a:bodyPr/>
          <a:lstStyle/>
          <a:p>
            <a:pPr defTabSz="916087">
              <a:lnSpc>
                <a:spcPct val="110000"/>
              </a:lnSpc>
              <a:spcBef>
                <a:spcPts val="601"/>
              </a:spcBef>
              <a:defRPr/>
            </a:pPr>
            <a:r>
              <a:rPr lang="en-US" dirty="0" smtClean="0">
                <a:solidFill>
                  <a:prstClr val="black"/>
                </a:solidFill>
              </a:rPr>
              <a:t>Medicare uses information from member satisfaction surveys, plans, and health care providers to give overall star ratings to plans. Plans get rated from 1 to 5 stars. A 5-Star rating is considered excellent. </a:t>
            </a:r>
          </a:p>
          <a:p>
            <a:pPr marL="186463" indent="-186463" defTabSz="916087">
              <a:lnSpc>
                <a:spcPct val="110000"/>
              </a:lnSpc>
              <a:spcBef>
                <a:spcPts val="601"/>
              </a:spcBef>
              <a:buFont typeface="Wingdings" panose="05000000000000000000" pitchFamily="2" charset="2"/>
              <a:buChar char="§"/>
              <a:defRPr/>
            </a:pPr>
            <a:r>
              <a:rPr lang="en-US" dirty="0" smtClean="0">
                <a:solidFill>
                  <a:prstClr val="black"/>
                </a:solidFill>
              </a:rPr>
              <a:t>You can use the 5-Star SEP to enroll in a 5-Star MA–only Plan, a 5-Star MA-PD Plan, a 5-Star Medicare PDP, or a 5-Star Cost Plan, as long as you meet the plan’s enrollment requirements (for example, living within the service area). If you’re currently enrolled in a plan with a 5-Star overall rating, you may use this SEP to switch to a different plan with a 5-Star overall rating. </a:t>
            </a:r>
          </a:p>
          <a:p>
            <a:pPr marL="186463" indent="-186463" defTabSz="916087">
              <a:lnSpc>
                <a:spcPct val="110000"/>
              </a:lnSpc>
              <a:spcBef>
                <a:spcPts val="601"/>
              </a:spcBef>
              <a:buFont typeface="Wingdings" panose="05000000000000000000" pitchFamily="2" charset="2"/>
              <a:buChar char="§"/>
              <a:defRPr/>
            </a:pPr>
            <a:r>
              <a:rPr lang="en-US" dirty="0" smtClean="0">
                <a:solidFill>
                  <a:prstClr val="black"/>
                </a:solidFill>
              </a:rPr>
              <a:t>CMS also created a coordinating SEP for PDPs. This SEP lets people who enroll in certain types of 5-Star plans without drug coverage choose a prescription drug plan, if that combination is allowed under CMS rules. </a:t>
            </a:r>
          </a:p>
          <a:p>
            <a:pPr marL="186463" indent="-186463" defTabSz="916087">
              <a:lnSpc>
                <a:spcPct val="110000"/>
              </a:lnSpc>
              <a:spcBef>
                <a:spcPts val="601"/>
              </a:spcBef>
              <a:buFont typeface="Wingdings" panose="05000000000000000000" pitchFamily="2" charset="2"/>
              <a:buChar char="§"/>
              <a:defRPr/>
            </a:pPr>
            <a:r>
              <a:rPr lang="en-US" dirty="0" smtClean="0">
                <a:solidFill>
                  <a:prstClr val="black"/>
                </a:solidFill>
              </a:rPr>
              <a:t>You may use the 5-Star SEP to change plans one time between December 8, 2018,</a:t>
            </a:r>
            <a:r>
              <a:rPr lang="en-US" baseline="0" dirty="0" smtClean="0">
                <a:solidFill>
                  <a:prstClr val="black"/>
                </a:solidFill>
              </a:rPr>
              <a:t> and </a:t>
            </a:r>
            <a:r>
              <a:rPr lang="en-US" dirty="0" smtClean="0">
                <a:solidFill>
                  <a:prstClr val="black"/>
                </a:solidFill>
              </a:rPr>
              <a:t>November 30, 2019. Once you enroll in a 5-Star plan, your SEP ends for that year and you’re only allowed to make other changes during valid enrollment periods. Your enrollment will start the first day of the month after the month the plan gets your enrollment request. </a:t>
            </a:r>
          </a:p>
          <a:p>
            <a:pPr defTabSz="916087">
              <a:lnSpc>
                <a:spcPct val="110000"/>
              </a:lnSpc>
              <a:spcBef>
                <a:spcPts val="601"/>
              </a:spcBef>
              <a:defRPr/>
            </a:pPr>
            <a:r>
              <a:rPr lang="en-US" dirty="0" smtClean="0">
                <a:solidFill>
                  <a:prstClr val="black"/>
                </a:solidFill>
              </a:rPr>
              <a:t>Plans get their star ratings in October each year. Although CMS assigns the plan star ratings in October, plans won’t post their star rating until January 1. To find star rating information, visit the Medicare Plan Finder at </a:t>
            </a:r>
            <a:r>
              <a:rPr lang="en-US" u="sng" dirty="0" smtClean="0">
                <a:hlinkClick r:id="rId3"/>
              </a:rPr>
              <a:t>Medicare.gov/find-a-plan/questions/home.aspx</a:t>
            </a:r>
            <a:r>
              <a:rPr lang="en-US" dirty="0" smtClean="0">
                <a:solidFill>
                  <a:prstClr val="black"/>
                </a:solidFill>
              </a:rPr>
              <a:t>. Look for the Overall Star Rating to identify 5-Star plans that you can change to during this SEP. The </a:t>
            </a:r>
            <a:r>
              <a:rPr lang="en-US" dirty="0" smtClean="0">
                <a:solidFill>
                  <a:prstClr val="black"/>
                </a:solidFill>
                <a:latin typeface="+mn-lt"/>
              </a:rPr>
              <a:t>“Medicare &amp; You”</a:t>
            </a:r>
            <a:r>
              <a:rPr lang="en-US" i="1" dirty="0" smtClean="0">
                <a:solidFill>
                  <a:prstClr val="black"/>
                </a:solidFill>
                <a:latin typeface="+mn-lt"/>
              </a:rPr>
              <a:t> </a:t>
            </a:r>
            <a:r>
              <a:rPr lang="en-US" dirty="0" smtClean="0">
                <a:solidFill>
                  <a:prstClr val="black"/>
                </a:solidFill>
              </a:rPr>
              <a:t>handbook doesn’t have the full, updated ratings for this SEP.</a:t>
            </a:r>
          </a:p>
          <a:p>
            <a:pPr defTabSz="916087">
              <a:lnSpc>
                <a:spcPct val="110000"/>
              </a:lnSpc>
              <a:spcBef>
                <a:spcPts val="601"/>
              </a:spcBef>
              <a:defRPr/>
            </a:pPr>
            <a:r>
              <a:rPr lang="en-US" b="1" dirty="0" smtClean="0">
                <a:solidFill>
                  <a:prstClr val="black"/>
                </a:solidFill>
              </a:rPr>
              <a:t>NOTE: </a:t>
            </a:r>
            <a:r>
              <a:rPr lang="en-US" dirty="0" smtClean="0">
                <a:solidFill>
                  <a:prstClr val="black"/>
                </a:solidFill>
              </a:rPr>
              <a:t>You may lose prescription drug coverage if you use this SEP to move from a plan that has drug coverage to a plan that doesn’t. You’ll have to wait until the next OEP to get coverage and may have to pay a penalty. </a:t>
            </a:r>
            <a:endParaRPr lang="en-US" dirty="0" smtClean="0"/>
          </a:p>
          <a:p>
            <a:endParaRPr lang="en-US" dirty="0"/>
          </a:p>
        </p:txBody>
      </p:sp>
    </p:spTree>
    <p:extLst>
      <p:ext uri="{BB962C8B-B14F-4D97-AF65-F5344CB8AC3E}">
        <p14:creationId xmlns:p14="http://schemas.microsoft.com/office/powerpoint/2010/main" val="240948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1</a:t>
            </a:r>
          </a:p>
          <a:p>
            <a:r>
              <a:rPr lang="en-US" dirty="0" smtClean="0"/>
              <a:t>Why is your IEP important?</a:t>
            </a:r>
          </a:p>
          <a:p>
            <a:pPr marL="231961" indent="-231961">
              <a:buFont typeface="+mj-lt"/>
              <a:buAutoNum type="alphaLcPeriod"/>
            </a:pPr>
            <a:r>
              <a:rPr lang="en-US" dirty="0" smtClean="0"/>
              <a:t>Missed enrollment deadlines could result in penalties</a:t>
            </a:r>
          </a:p>
          <a:p>
            <a:pPr marL="231961" indent="-231961">
              <a:buFont typeface="+mj-lt"/>
              <a:buAutoNum type="alphaLcPeriod"/>
            </a:pPr>
            <a:r>
              <a:rPr lang="en-US" dirty="0" smtClean="0"/>
              <a:t>It’s your first opportunity to enroll in Medicare</a:t>
            </a:r>
          </a:p>
          <a:p>
            <a:pPr marL="231961" indent="-231961">
              <a:buFont typeface="+mj-lt"/>
              <a:buAutoNum type="alphaLcPeriod"/>
            </a:pPr>
            <a:r>
              <a:rPr lang="en-US" dirty="0" smtClean="0"/>
              <a:t>When you enroll impacts when your coverage begins</a:t>
            </a:r>
          </a:p>
          <a:p>
            <a:pPr marL="231961" indent="-231961">
              <a:buFont typeface="+mj-lt"/>
              <a:buAutoNum type="alphaLcPeriod"/>
            </a:pPr>
            <a:r>
              <a:rPr lang="en-US" dirty="0" smtClean="0"/>
              <a:t>All of the above</a:t>
            </a:r>
          </a:p>
          <a:p>
            <a:r>
              <a:rPr lang="en-US" b="1" dirty="0" smtClean="0"/>
              <a:t>Answer: d. All of the above</a:t>
            </a:r>
            <a:r>
              <a:rPr lang="en-US" dirty="0" smtClean="0"/>
              <a:t>. </a:t>
            </a:r>
          </a:p>
          <a:p>
            <a:r>
              <a:rPr lang="en-US" dirty="0" smtClean="0"/>
              <a:t>The IEP is when you first become eligible for Medicare and lasts for 7 months (3 months before your 65th birthday, the month of your birthday, and 3 months after your birthday).  It’s your first opportunity to enroll. When you sign up impacts the date your coverage starts and delaying enrollment after becoming eligible could result in lifelong penalties. </a:t>
            </a:r>
          </a:p>
          <a:p>
            <a:endParaRPr lang="en-US" dirty="0" smtClean="0"/>
          </a:p>
        </p:txBody>
      </p:sp>
    </p:spTree>
    <p:extLst>
      <p:ext uri="{BB962C8B-B14F-4D97-AF65-F5344CB8AC3E}">
        <p14:creationId xmlns:p14="http://schemas.microsoft.com/office/powerpoint/2010/main" val="369697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476" y="4148668"/>
            <a:ext cx="6257924" cy="4642907"/>
          </a:xfrm>
        </p:spPr>
        <p:txBody>
          <a:bodyPr>
            <a:normAutofit/>
          </a:bodyPr>
          <a:lstStyle/>
          <a:p>
            <a:r>
              <a:rPr lang="en-US" dirty="0">
                <a:solidFill>
                  <a:srgbClr val="000000"/>
                </a:solidFill>
                <a:latin typeface="Calibri" panose="020F0502020204030204" pitchFamily="34" charset="0"/>
              </a:rPr>
              <a:t>The </a:t>
            </a:r>
            <a:r>
              <a:rPr lang="en-US" dirty="0" smtClean="0">
                <a:solidFill>
                  <a:srgbClr val="000000"/>
                </a:solidFill>
                <a:latin typeface="Calibri" panose="020F0502020204030204" pitchFamily="34" charset="0"/>
              </a:rPr>
              <a:t>materials are </a:t>
            </a:r>
            <a:r>
              <a:rPr lang="en-US" dirty="0">
                <a:solidFill>
                  <a:srgbClr val="000000"/>
                </a:solidFill>
                <a:latin typeface="Calibri" panose="020F0502020204030204" pitchFamily="34" charset="0"/>
              </a:rPr>
              <a:t>designed for information givers/trainers that are familiar with the Medicare </a:t>
            </a:r>
            <a:r>
              <a:rPr lang="en-US" dirty="0" smtClean="0">
                <a:solidFill>
                  <a:srgbClr val="000000"/>
                </a:solidFill>
                <a:latin typeface="Calibri" panose="020F0502020204030204" pitchFamily="34" charset="0"/>
              </a:rPr>
              <a:t>Program</a:t>
            </a:r>
            <a:r>
              <a:rPr lang="en-US" dirty="0">
                <a:solidFill>
                  <a:srgbClr val="000000"/>
                </a:solidFill>
                <a:latin typeface="Calibri" panose="020F0502020204030204" pitchFamily="34" charset="0"/>
              </a:rPr>
              <a:t>, and would like to have prepared information for their presentations for new partners who counsel people with Medicare. </a:t>
            </a:r>
            <a:r>
              <a:rPr lang="en-US" dirty="0" smtClean="0">
                <a:solidFill>
                  <a:srgbClr val="000000"/>
                </a:solidFill>
                <a:latin typeface="Calibri" panose="020F0502020204030204" pitchFamily="34" charset="0"/>
              </a:rPr>
              <a:t>This can also be used to train caregivers and people with Medicare.</a:t>
            </a:r>
          </a:p>
          <a:p>
            <a:r>
              <a:rPr lang="en-US" dirty="0"/>
              <a:t>The module consists of </a:t>
            </a:r>
            <a:r>
              <a:rPr lang="en-US" dirty="0" smtClean="0"/>
              <a:t>78 </a:t>
            </a:r>
            <a:r>
              <a:rPr lang="en-US" dirty="0"/>
              <a:t>PowerPoint slides with corresponding speaker’s notes, web links, and 9 check-your-knowledge questions. It can be presented in about 60 minutes. Allow approximately </a:t>
            </a:r>
            <a:r>
              <a:rPr lang="en-US" dirty="0" smtClean="0"/>
              <a:t>15 </a:t>
            </a:r>
            <a:r>
              <a:rPr lang="en-US" dirty="0"/>
              <a:t>more minutes for discussion, questions, and </a:t>
            </a:r>
            <a:r>
              <a:rPr lang="en-US" dirty="0" smtClean="0"/>
              <a:t>answers. Additional </a:t>
            </a:r>
            <a:r>
              <a:rPr lang="en-US" dirty="0"/>
              <a:t>time may be added for add-on activities. </a:t>
            </a:r>
          </a:p>
          <a:p>
            <a:r>
              <a:rPr lang="en-US" b="1" dirty="0"/>
              <a:t>Additional materials available</a:t>
            </a:r>
            <a:r>
              <a:rPr lang="en-US" dirty="0"/>
              <a:t>: </a:t>
            </a:r>
          </a:p>
          <a:p>
            <a:pPr marL="228600" indent="-228600">
              <a:buFont typeface="Wingdings" panose="05000000000000000000" pitchFamily="2" charset="2"/>
              <a:buChar char="§"/>
            </a:pPr>
            <a:r>
              <a:rPr lang="en-US" dirty="0" smtClean="0"/>
              <a:t>Publications</a:t>
            </a:r>
          </a:p>
          <a:p>
            <a:pPr marL="457200" lvl="1" indent="-228600">
              <a:buFont typeface="Arial" panose="020B0604020202020204" pitchFamily="34" charset="0"/>
              <a:buChar char="•"/>
            </a:pPr>
            <a:r>
              <a:rPr lang="en-US" dirty="0" smtClean="0"/>
              <a:t>“</a:t>
            </a:r>
            <a:r>
              <a:rPr lang="en-US" dirty="0"/>
              <a:t>Welcome to </a:t>
            </a:r>
            <a:r>
              <a:rPr lang="en-US" dirty="0" smtClean="0"/>
              <a:t>Medicare” (</a:t>
            </a:r>
            <a:r>
              <a:rPr lang="en-US" dirty="0" smtClean="0">
                <a:hlinkClick r:id="rId3"/>
              </a:rPr>
              <a:t>Medicare.gov/Pubs/pdf/11095-Welcome-to-Medicare.pdf</a:t>
            </a:r>
            <a:r>
              <a:rPr lang="en-US" dirty="0" smtClean="0"/>
              <a:t>) </a:t>
            </a:r>
          </a:p>
          <a:p>
            <a:pPr marL="457200" lvl="1" indent="-228600">
              <a:buFont typeface="Arial" panose="020B0604020202020204" pitchFamily="34" charset="0"/>
              <a:buChar char="•"/>
            </a:pPr>
            <a:r>
              <a:rPr lang="en-US" dirty="0" smtClean="0"/>
              <a:t>“Medicare &amp; You” </a:t>
            </a:r>
            <a:r>
              <a:rPr lang="en-US" dirty="0"/>
              <a:t>handbook </a:t>
            </a:r>
            <a:r>
              <a:rPr lang="en-US" dirty="0" smtClean="0"/>
              <a:t>(</a:t>
            </a:r>
            <a:r>
              <a:rPr lang="en-US" dirty="0" smtClean="0">
                <a:hlinkClick r:id="rId4"/>
              </a:rPr>
              <a:t>Medicare.gov/Pubs/pdf/10050-Medicare-and-You.pdf</a:t>
            </a:r>
            <a:r>
              <a:rPr lang="en-US" dirty="0" smtClean="0"/>
              <a:t>) </a:t>
            </a:r>
          </a:p>
          <a:p>
            <a:pPr marL="457200" lvl="1" indent="-228600">
              <a:buFont typeface="Arial" panose="020B0604020202020204" pitchFamily="34" charset="0"/>
              <a:buChar char="•"/>
            </a:pPr>
            <a:r>
              <a:rPr lang="en-US" dirty="0" smtClean="0"/>
              <a:t>“</a:t>
            </a:r>
            <a:r>
              <a:rPr lang="en-US" dirty="0"/>
              <a:t>Understanding Medicare Part C &amp; D Enrollment Periods” </a:t>
            </a:r>
            <a:r>
              <a:rPr lang="en-US" dirty="0" smtClean="0"/>
              <a:t>(</a:t>
            </a:r>
            <a:r>
              <a:rPr lang="en-US" dirty="0" smtClean="0">
                <a:hlinkClick r:id="rId5"/>
              </a:rPr>
              <a:t>Medicare.gov/Pubs/pdf/11219-Understanding-Medicare-Part-C-D.pdf</a:t>
            </a:r>
            <a:r>
              <a:rPr lang="en-US" dirty="0" smtClean="0"/>
              <a:t>) </a:t>
            </a:r>
            <a:endParaRPr lang="en-US" dirty="0"/>
          </a:p>
          <a:p>
            <a:pPr marL="228600" indent="-228600">
              <a:buFont typeface="Wingdings" panose="05000000000000000000" pitchFamily="2" charset="2"/>
              <a:buChar char="§"/>
            </a:pPr>
            <a:r>
              <a:rPr lang="en-US" dirty="0"/>
              <a:t>Job </a:t>
            </a:r>
            <a:r>
              <a:rPr lang="en-US" dirty="0" smtClean="0"/>
              <a:t>Aids</a:t>
            </a:r>
          </a:p>
          <a:p>
            <a:pPr marL="457200" lvl="1" indent="-228600">
              <a:buFont typeface="Arial" panose="020B0604020202020204" pitchFamily="34" charset="0"/>
              <a:buChar char="•"/>
            </a:pPr>
            <a:r>
              <a:rPr lang="en-US" dirty="0" smtClean="0"/>
              <a:t>Medicare </a:t>
            </a:r>
            <a:r>
              <a:rPr lang="en-US" dirty="0"/>
              <a:t>card </a:t>
            </a:r>
            <a:r>
              <a:rPr lang="en-US" dirty="0" smtClean="0"/>
              <a:t>(</a:t>
            </a:r>
            <a:r>
              <a:rPr lang="en-US" dirty="0" smtClean="0">
                <a:hlinkClick r:id="rId6"/>
              </a:rPr>
              <a:t>CMSnationaltrainingprogram.cms.gov/sites/default/files/shared/2018-New-Medicare-Card.pdf</a:t>
            </a:r>
            <a:r>
              <a:rPr lang="en-US" dirty="0" smtClean="0"/>
              <a:t>) </a:t>
            </a:r>
          </a:p>
          <a:p>
            <a:pPr marL="457200" lvl="1" indent="-228600">
              <a:buFont typeface="Arial" panose="020B0604020202020204" pitchFamily="34" charset="0"/>
              <a:buChar char="•"/>
            </a:pPr>
            <a:r>
              <a:rPr lang="en-US" dirty="0" smtClean="0"/>
              <a:t>Web </a:t>
            </a:r>
            <a:r>
              <a:rPr lang="en-US" dirty="0"/>
              <a:t>Resources </a:t>
            </a:r>
            <a:r>
              <a:rPr lang="en-US" dirty="0" smtClean="0"/>
              <a:t>(</a:t>
            </a:r>
            <a:r>
              <a:rPr lang="en-US" dirty="0" smtClean="0">
                <a:hlinkClick r:id="rId7"/>
              </a:rPr>
              <a:t>CMSnationaltrainingprogram.cms.gov/sites/default/files/shared/NTP-Web-Resources-Tip-Sheet.pdf</a:t>
            </a:r>
            <a:r>
              <a:rPr lang="en-US" dirty="0" smtClean="0"/>
              <a:t>) </a:t>
            </a:r>
            <a:endParaRPr lang="en-US" dirty="0"/>
          </a:p>
          <a:p>
            <a:endParaRPr lang="en-US" dirty="0"/>
          </a:p>
        </p:txBody>
      </p:sp>
    </p:spTree>
    <p:extLst>
      <p:ext uri="{BB962C8B-B14F-4D97-AF65-F5344CB8AC3E}">
        <p14:creationId xmlns:p14="http://schemas.microsoft.com/office/powerpoint/2010/main" val="241934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Original Medicare is one way you can get your Medicare coverage.</a:t>
            </a:r>
            <a:r>
              <a:rPr lang="en-US" baseline="0" dirty="0" smtClean="0"/>
              <a:t> It includes Part A (Hospital Insurance) and Part B (Medical Insurance). Lesson 2 explains the coverage and cost of Part A and Part B. It also explains important decisions such as</a:t>
            </a:r>
            <a:endParaRPr lang="en-US" dirty="0" smtClean="0"/>
          </a:p>
          <a:p>
            <a:pPr marL="171447" indent="-171447">
              <a:buFont typeface="Wingdings" panose="05000000000000000000" pitchFamily="2" charset="2"/>
              <a:buChar char="§"/>
            </a:pPr>
            <a:r>
              <a:rPr lang="en-US" dirty="0" smtClean="0"/>
              <a:t>Should I take Part A and Part B? When?</a:t>
            </a:r>
          </a:p>
          <a:p>
            <a:pPr marL="171447" indent="-171447">
              <a:buFont typeface="Wingdings" panose="05000000000000000000" pitchFamily="2" charset="2"/>
              <a:buChar char="§"/>
            </a:pPr>
            <a:r>
              <a:rPr lang="en-US" dirty="0" smtClean="0"/>
              <a:t>What do I need to do if I’m not retiring at 65 and not getting Social Security or RRB benefits?</a:t>
            </a:r>
          </a:p>
          <a:p>
            <a:pPr lvl="1"/>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929882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10000"/>
              </a:lnSpc>
            </a:pPr>
            <a:r>
              <a:rPr lang="en-US" dirty="0"/>
              <a:t>Medicare Part A (Hospital Insurance) helps cover medically necessary inpatient services</a:t>
            </a:r>
            <a:r>
              <a:rPr lang="en-US" dirty="0" smtClean="0"/>
              <a:t>.</a:t>
            </a:r>
          </a:p>
          <a:p>
            <a:pPr marL="174694" lvl="0" indent="-174694" defTabSz="685800">
              <a:lnSpc>
                <a:spcPct val="110000"/>
              </a:lnSpc>
              <a:buFont typeface="Wingdings" panose="05000000000000000000" pitchFamily="2" charset="2"/>
              <a:buChar char="§"/>
            </a:pPr>
            <a:r>
              <a:rPr lang="en-US" b="1" dirty="0">
                <a:solidFill>
                  <a:prstClr val="black"/>
                </a:solidFill>
              </a:rPr>
              <a:t>Inpatient hospital care </a:t>
            </a:r>
            <a:r>
              <a:rPr lang="en-US" dirty="0">
                <a:solidFill>
                  <a:prstClr val="black"/>
                </a:solidFill>
              </a:rPr>
              <a:t>– Semi-private room, meals, general nursing, other hospital services and supplies, as well as care in inpatient rehabilitation facilities and inpatient mental health care in a psychiatric hospital (lifetime 190-day limit). </a:t>
            </a:r>
          </a:p>
          <a:p>
            <a:pPr marL="165261" lvl="0" indent="-165261" defTabSz="685800" fontAlgn="base">
              <a:lnSpc>
                <a:spcPct val="110000"/>
              </a:lnSpc>
              <a:buFont typeface="Wingdings" panose="05000000000000000000" pitchFamily="2" charset="2"/>
              <a:buChar char="§"/>
            </a:pPr>
            <a:r>
              <a:rPr lang="en-US" b="1" dirty="0">
                <a:solidFill>
                  <a:prstClr val="black"/>
                </a:solidFill>
              </a:rPr>
              <a:t>All people with Part A are covered for inpatient hospital care when all of these are true:</a:t>
            </a:r>
          </a:p>
          <a:p>
            <a:pPr marL="440695" lvl="0" indent="-220348" defTabSz="685800" fontAlgn="base">
              <a:lnSpc>
                <a:spcPct val="110000"/>
              </a:lnSpc>
              <a:buFont typeface="Arial" panose="020B0604020202020204" pitchFamily="34" charset="0"/>
              <a:buChar char="•"/>
            </a:pPr>
            <a:r>
              <a:rPr lang="en-US" dirty="0">
                <a:solidFill>
                  <a:prstClr val="black"/>
                </a:solidFill>
              </a:rPr>
              <a:t>A doctor makes an official order which says you need 2 or more midnights of medically necessary care to treat your illness or injury and the hospital formally admits you</a:t>
            </a:r>
          </a:p>
          <a:p>
            <a:pPr marL="440695" lvl="0" indent="-220348" defTabSz="685800" fontAlgn="base">
              <a:lnSpc>
                <a:spcPct val="110000"/>
              </a:lnSpc>
              <a:buFont typeface="Arial" panose="020B0604020202020204" pitchFamily="34" charset="0"/>
              <a:buChar char="•"/>
            </a:pPr>
            <a:r>
              <a:rPr lang="en-US" dirty="0">
                <a:solidFill>
                  <a:prstClr val="black"/>
                </a:solidFill>
              </a:rPr>
              <a:t>You need the kind of care that can be given only in a hospital</a:t>
            </a:r>
          </a:p>
          <a:p>
            <a:pPr marL="440695" lvl="0" indent="-220348" defTabSz="685800" fontAlgn="base">
              <a:lnSpc>
                <a:spcPct val="110000"/>
              </a:lnSpc>
              <a:buFont typeface="Arial" panose="020B0604020202020204" pitchFamily="34" charset="0"/>
              <a:buChar char="•"/>
            </a:pPr>
            <a:r>
              <a:rPr lang="en-US" dirty="0">
                <a:solidFill>
                  <a:prstClr val="black"/>
                </a:solidFill>
              </a:rPr>
              <a:t>The hospital accepts Medicare</a:t>
            </a:r>
          </a:p>
          <a:p>
            <a:pPr marL="440695" lvl="0" indent="-220348" defTabSz="685800" fontAlgn="base">
              <a:lnSpc>
                <a:spcPct val="110000"/>
              </a:lnSpc>
              <a:buFont typeface="Arial" panose="020B0604020202020204" pitchFamily="34" charset="0"/>
              <a:buChar char="•"/>
            </a:pPr>
            <a:r>
              <a:rPr lang="en-US" dirty="0">
                <a:solidFill>
                  <a:prstClr val="black"/>
                </a:solidFill>
              </a:rPr>
              <a:t>The Utilization Review Committee of the hospital approves your stay while you're in a hospital</a:t>
            </a:r>
          </a:p>
          <a:p>
            <a:pPr marL="174694" lvl="0" indent="-174694" defTabSz="685800">
              <a:lnSpc>
                <a:spcPct val="110000"/>
              </a:lnSpc>
              <a:buFont typeface="Wingdings" panose="05000000000000000000" pitchFamily="2" charset="2"/>
              <a:buChar char="§"/>
            </a:pPr>
            <a:r>
              <a:rPr lang="en-US" b="1" dirty="0">
                <a:solidFill>
                  <a:prstClr val="black"/>
                </a:solidFill>
              </a:rPr>
              <a:t>Inpatient </a:t>
            </a:r>
            <a:r>
              <a:rPr lang="en-US" b="1" dirty="0" smtClean="0">
                <a:solidFill>
                  <a:prstClr val="black"/>
                </a:solidFill>
              </a:rPr>
              <a:t>Skilled Nursing Facility (SNF) </a:t>
            </a:r>
            <a:r>
              <a:rPr lang="en-US" b="1" dirty="0">
                <a:solidFill>
                  <a:prstClr val="black"/>
                </a:solidFill>
              </a:rPr>
              <a:t>care </a:t>
            </a:r>
            <a:r>
              <a:rPr lang="en-US" dirty="0">
                <a:solidFill>
                  <a:prstClr val="black"/>
                </a:solidFill>
              </a:rPr>
              <a:t>(not custodial or long-term care if you meet certain </a:t>
            </a:r>
            <a:r>
              <a:rPr lang="en-US" dirty="0" smtClean="0">
                <a:solidFill>
                  <a:prstClr val="black"/>
                </a:solidFill>
              </a:rPr>
              <a:t>criteria). </a:t>
            </a:r>
            <a:r>
              <a:rPr lang="en-US" dirty="0">
                <a:solidFill>
                  <a:prstClr val="black"/>
                </a:solidFill>
              </a:rPr>
              <a:t>Skilled care involves safe and effective care given by skilled nursing or rehabilitative staff. Skilled nursing and therapy staff includes registered nurses, licensed practical and vocational nurses, physical and occupational therapists, speech-language pathologists, and audiologists. </a:t>
            </a:r>
          </a:p>
          <a:p>
            <a:pPr lvl="0" defTabSz="685800" fontAlgn="base">
              <a:lnSpc>
                <a:spcPct val="110000"/>
              </a:lnSpc>
            </a:pPr>
            <a:r>
              <a:rPr lang="en-US" dirty="0">
                <a:solidFill>
                  <a:prstClr val="black"/>
                </a:solidFill>
              </a:rPr>
              <a:t>Medicare doesn’t pay for your hospital or medical bills if you’re not lawfully present in the </a:t>
            </a:r>
            <a:r>
              <a:rPr lang="en-US" dirty="0" smtClean="0">
                <a:solidFill>
                  <a:prstClr val="black"/>
                </a:solidFill>
              </a:rPr>
              <a:t>United States (U.S.). </a:t>
            </a:r>
            <a:r>
              <a:rPr lang="en-US" dirty="0">
                <a:solidFill>
                  <a:prstClr val="black"/>
                </a:solidFill>
              </a:rPr>
              <a:t>Also, in most situations, Medicare doesn’t pay for your hospital or medical bills if you're incarcerated. </a:t>
            </a:r>
          </a:p>
        </p:txBody>
      </p:sp>
    </p:spTree>
    <p:extLst>
      <p:ext uri="{BB962C8B-B14F-4D97-AF65-F5344CB8AC3E}">
        <p14:creationId xmlns:p14="http://schemas.microsoft.com/office/powerpoint/2010/main" val="66061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68087" y="4148668"/>
            <a:ext cx="6085114" cy="4436533"/>
          </a:xfrm>
        </p:spPr>
        <p:txBody>
          <a:bodyPr/>
          <a:lstStyle/>
          <a:p>
            <a:pPr>
              <a:spcBef>
                <a:spcPts val="611"/>
              </a:spcBef>
            </a:pPr>
            <a:r>
              <a:rPr lang="en-US" dirty="0" smtClean="0"/>
              <a:t>Here’s </a:t>
            </a:r>
            <a:r>
              <a:rPr lang="en-US" dirty="0"/>
              <a:t>more detail about what is covered under Part A:</a:t>
            </a:r>
          </a:p>
          <a:p>
            <a:pPr marL="228600" indent="-228600">
              <a:spcBef>
                <a:spcPts val="611"/>
              </a:spcBef>
              <a:buFont typeface="Wingdings" panose="05000000000000000000" pitchFamily="2" charset="2"/>
              <a:buChar char="§"/>
            </a:pPr>
            <a:r>
              <a:rPr lang="en-US" dirty="0" smtClean="0"/>
              <a:t>Blood – In </a:t>
            </a:r>
            <a:r>
              <a:rPr lang="en-US" dirty="0"/>
              <a:t>most cases, if you need blood as an inpatient, you won’t have to pay or replace it. </a:t>
            </a:r>
          </a:p>
          <a:p>
            <a:pPr marL="228600" indent="-228600">
              <a:spcBef>
                <a:spcPts val="611"/>
              </a:spcBef>
              <a:buFont typeface="Wingdings" panose="05000000000000000000" pitchFamily="2" charset="2"/>
              <a:buChar char="§"/>
            </a:pPr>
            <a:r>
              <a:rPr lang="en-US" dirty="0"/>
              <a:t>Certain inpatient health care services in approved religious nonmedical health care institutions (RNHCIs)—Medicare will only cover the inpatient non-religious, nonmedical items and services. Examples include room and board, or any items or services that don't require a doctor's order or prescription, like un-medicated wound dressings or use of a simple walker.</a:t>
            </a:r>
          </a:p>
          <a:p>
            <a:pPr marL="228600" indent="-228600">
              <a:spcBef>
                <a:spcPts val="611"/>
              </a:spcBef>
              <a:buFont typeface="Wingdings" panose="05000000000000000000" pitchFamily="2" charset="2"/>
              <a:buChar char="§"/>
            </a:pPr>
            <a:r>
              <a:rPr lang="en-US" dirty="0"/>
              <a:t>Home health </a:t>
            </a:r>
            <a:r>
              <a:rPr lang="en-US" dirty="0" smtClean="0"/>
              <a:t>care</a:t>
            </a:r>
            <a:endParaRPr lang="en-US" dirty="0"/>
          </a:p>
          <a:p>
            <a:pPr marL="228600" indent="-228600">
              <a:spcBef>
                <a:spcPts val="611"/>
              </a:spcBef>
              <a:buFont typeface="Wingdings" panose="05000000000000000000" pitchFamily="2" charset="2"/>
              <a:buChar char="§"/>
            </a:pPr>
            <a:r>
              <a:rPr lang="en-US" dirty="0"/>
              <a:t>Hospice </a:t>
            </a:r>
            <a:r>
              <a:rPr lang="en-US" dirty="0" smtClean="0"/>
              <a:t>care </a:t>
            </a:r>
            <a:endParaRPr lang="en-US" dirty="0"/>
          </a:p>
          <a:p>
            <a:pPr fontAlgn="base">
              <a:spcBef>
                <a:spcPts val="611"/>
              </a:spcBef>
            </a:pPr>
            <a:r>
              <a:rPr lang="en-US" b="1" dirty="0"/>
              <a:t>What's not covered?</a:t>
            </a:r>
          </a:p>
          <a:p>
            <a:pPr fontAlgn="base">
              <a:spcBef>
                <a:spcPts val="611"/>
              </a:spcBef>
            </a:pPr>
            <a:r>
              <a:rPr lang="en-US" dirty="0"/>
              <a:t>Private-duty nursing, private room (unless medically necessary), television and phone in your room (if there's a separate charge for these items), and personal care items, like razors or slipper </a:t>
            </a:r>
            <a:r>
              <a:rPr lang="en-US" dirty="0" smtClean="0"/>
              <a:t>sock.</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10420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85058" y="3894910"/>
            <a:ext cx="6528143" cy="4744123"/>
          </a:xfrm>
        </p:spPr>
        <p:txBody>
          <a:bodyPr>
            <a:normAutofit/>
          </a:bodyPr>
          <a:lstStyle/>
          <a:p>
            <a:r>
              <a:rPr lang="en-US" sz="1100" dirty="0"/>
              <a:t>You usually don’t pay a monthly premium for Part A coverage if you or your spouse paid Medicare taxes while working. This is sometimes called premium-free Part A. Federal Insurance Contributions Act (FICA) tax is a </a:t>
            </a:r>
            <a:r>
              <a:rPr lang="en-US" sz="1100" dirty="0" smtClean="0"/>
              <a:t>U.S. </a:t>
            </a:r>
            <a:r>
              <a:rPr lang="en-US" sz="1100" dirty="0"/>
              <a:t>federal payroll (or employment) tax imposed on both employees and employers to fund Social Security and Medicare. </a:t>
            </a:r>
          </a:p>
          <a:p>
            <a:r>
              <a:rPr lang="en-US" sz="1100" dirty="0"/>
              <a:t>About 99% of people with Medicare don’t pay a Part A premium since they’ve </a:t>
            </a:r>
            <a:r>
              <a:rPr lang="en-US" sz="1100" dirty="0" smtClean="0"/>
              <a:t>worked</a:t>
            </a:r>
            <a:r>
              <a:rPr lang="en-US" sz="1100" baseline="0" dirty="0" smtClean="0"/>
              <a:t> </a:t>
            </a:r>
            <a:r>
              <a:rPr lang="en-US" sz="1100" dirty="0" smtClean="0"/>
              <a:t>at </a:t>
            </a:r>
            <a:r>
              <a:rPr lang="en-US" sz="1100" dirty="0"/>
              <a:t>least 40 quarters of Medicare-covered employment. Enrollees 65 and over and certain persons with disabilities who have fewer than 40 quarters of coverage pay a monthly premium to </a:t>
            </a:r>
            <a:r>
              <a:rPr lang="en-US" sz="1100" dirty="0" smtClean="0"/>
              <a:t>get coverage </a:t>
            </a:r>
            <a:r>
              <a:rPr lang="en-US" sz="1100" dirty="0"/>
              <a:t>under Part A. </a:t>
            </a:r>
          </a:p>
          <a:p>
            <a:r>
              <a:rPr lang="en-US" sz="1100" dirty="0"/>
              <a:t>If you aren’t eligible for premium-free Part A, you may be able to buy Part A if you’re</a:t>
            </a:r>
          </a:p>
          <a:p>
            <a:pPr marL="228600" indent="-228600">
              <a:buFont typeface="Wingdings" panose="05000000000000000000" pitchFamily="2" charset="2"/>
              <a:buChar char="§"/>
            </a:pPr>
            <a:r>
              <a:rPr lang="en-US" sz="1100" dirty="0"/>
              <a:t>65 or older, and you have </a:t>
            </a:r>
            <a:r>
              <a:rPr lang="en-US" sz="1100" dirty="0" smtClean="0"/>
              <a:t>enrolled in (or </a:t>
            </a:r>
            <a:r>
              <a:rPr lang="en-US" sz="1100" dirty="0"/>
              <a:t>are enrolling in) Part B, and meet the citizenship and residency requirements.</a:t>
            </a:r>
          </a:p>
          <a:p>
            <a:pPr marL="228600" indent="-228600">
              <a:buFont typeface="Wingdings" panose="05000000000000000000" pitchFamily="2" charset="2"/>
              <a:buChar char="§"/>
            </a:pPr>
            <a:r>
              <a:rPr lang="en-US" sz="1100" dirty="0"/>
              <a:t>Under 65, have a disability, and your premium-free Part A coverage ended because you returned to work. (If you’re under 65 and have a disability, you may continue to get premium-free Part A for up to 8 1/2 years after you return to work.) </a:t>
            </a:r>
          </a:p>
          <a:p>
            <a:r>
              <a:rPr lang="en-US" sz="1100" dirty="0"/>
              <a:t>In most cases, if you choose to buy Part A, you must also have Part B and pay monthly premiums for both. The amount of the premium depends on how long you or your spouse worked in Medicare-covered employment. </a:t>
            </a:r>
          </a:p>
          <a:p>
            <a:pPr>
              <a:spcBef>
                <a:spcPts val="395"/>
              </a:spcBef>
            </a:pPr>
            <a:r>
              <a:rPr lang="en-US" sz="1100" dirty="0"/>
              <a:t>Social Security determines if you have to pay a monthly premium for Part A. In </a:t>
            </a:r>
            <a:r>
              <a:rPr lang="en-US" sz="1100" dirty="0" smtClean="0"/>
              <a:t>2018, </a:t>
            </a:r>
            <a:r>
              <a:rPr lang="en-US" sz="1100" dirty="0"/>
              <a:t>the Part A premium for a person who has worked less than 30 quarters of Medicare covered employment is $</a:t>
            </a:r>
            <a:r>
              <a:rPr lang="en-US" sz="1100" dirty="0" smtClean="0"/>
              <a:t>422 </a:t>
            </a:r>
            <a:r>
              <a:rPr lang="en-US" sz="1100" dirty="0"/>
              <a:t>per month. Those who have between 30 and 39 quarters of coverage may buy Part A at a reduced monthly premium rate, which is $</a:t>
            </a:r>
            <a:r>
              <a:rPr lang="en-US" sz="1100" dirty="0" smtClean="0"/>
              <a:t>232 </a:t>
            </a:r>
            <a:r>
              <a:rPr lang="en-US" sz="1100" dirty="0"/>
              <a:t>for </a:t>
            </a:r>
            <a:r>
              <a:rPr lang="en-US" sz="1100" dirty="0" smtClean="0"/>
              <a:t>2018. </a:t>
            </a:r>
            <a:endParaRPr lang="en-US" sz="1100" dirty="0"/>
          </a:p>
          <a:p>
            <a:r>
              <a:rPr lang="en-US" sz="1100" dirty="0"/>
              <a:t>If you aren’t eligible for premium-free Part A, and you don’t buy it when you’re first eligible, your monthly premium may go up 10% for every 12 months you didn’t have the coverage. You’ll have to pay the higher premium for twice the number of years you could’ve had Part A, but didn’t sign up. </a:t>
            </a:r>
          </a:p>
          <a:p>
            <a:r>
              <a:rPr lang="en-US" sz="1100" dirty="0"/>
              <a:t>If you have limited income and resources, your state may help you pay for Part A and/or Part B. Call Social Security at </a:t>
            </a:r>
            <a:r>
              <a:rPr lang="en-US" sz="1100" dirty="0" smtClean="0"/>
              <a:t>1‑800‑772–1213; TTY</a:t>
            </a:r>
            <a:r>
              <a:rPr lang="en-US" sz="1100" dirty="0"/>
              <a:t>: </a:t>
            </a:r>
            <a:r>
              <a:rPr lang="en-US" sz="1100" dirty="0" smtClean="0"/>
              <a:t>1-800-325-0778 for </a:t>
            </a:r>
            <a:r>
              <a:rPr lang="en-US" sz="1100" dirty="0"/>
              <a:t>more information about the Part A premium</a:t>
            </a:r>
            <a:r>
              <a:rPr lang="en-US" sz="1100" dirty="0" smtClean="0"/>
              <a:t>.</a:t>
            </a:r>
            <a:endParaRPr lang="en-US" sz="1100" dirty="0"/>
          </a:p>
        </p:txBody>
      </p:sp>
      <p:sp>
        <p:nvSpPr>
          <p:cNvPr id="8" name="Slide Image Placeholder 7"/>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49707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01396" y="4005944"/>
            <a:ext cx="6591289" cy="4590334"/>
          </a:xfrm>
        </p:spPr>
        <p:txBody>
          <a:bodyPr>
            <a:normAutofit/>
          </a:bodyPr>
          <a:lstStyle/>
          <a:p>
            <a:r>
              <a:rPr lang="en-US" dirty="0" smtClean="0"/>
              <a:t>There are costs you pay in Original Medicare. The actual dollar amounts are updated yearly. To see the most current amounts, visit </a:t>
            </a:r>
            <a:r>
              <a:rPr lang="en-US" dirty="0" smtClean="0">
                <a:hlinkClick r:id="rId3"/>
              </a:rPr>
              <a:t>Medicare.gov/your-medicare-costs/costs-at-a-glance/costs-at-glance.html</a:t>
            </a:r>
            <a:r>
              <a:rPr lang="en-US" dirty="0" smtClean="0"/>
              <a:t>. This is what you pay per benefit period (discussed on the next page) for Part A–covered medically necessary services:</a:t>
            </a:r>
          </a:p>
          <a:p>
            <a:pPr marL="228600" indent="-228600">
              <a:buFont typeface="Wingdings" panose="05000000000000000000" pitchFamily="2" charset="2"/>
              <a:buChar char="§"/>
            </a:pPr>
            <a:r>
              <a:rPr lang="en-US" dirty="0" smtClean="0"/>
              <a:t>Hospital Inpatient Stay: </a:t>
            </a:r>
            <a:r>
              <a:rPr lang="en-US" dirty="0" smtClean="0">
                <a:hlinkClick r:id="rId4"/>
              </a:rPr>
              <a:t>Medicare.gov/coverage/hospital-care-inpatient.html</a:t>
            </a:r>
            <a:endParaRPr lang="en-US" dirty="0" smtClean="0"/>
          </a:p>
          <a:p>
            <a:pPr marL="457200" lvl="1" indent="-228600">
              <a:buFont typeface="Arial" panose="020B0604020202020204" pitchFamily="34" charset="0"/>
              <a:buChar char="•"/>
            </a:pPr>
            <a:r>
              <a:rPr lang="en-US" dirty="0" smtClean="0"/>
              <a:t>The deductible amount for days 1–60, a fee for coinsurance per day for days 61–90, a fee per “lifetime reserve day” after day 90 of each benefit period (up to 60 days over your lifetime); all costs for each day after the lifetime reserve days; Inpatient mental health care in a psychiatric hospital limited to 190 days in a lifetime </a:t>
            </a:r>
          </a:p>
          <a:p>
            <a:pPr marL="228600" indent="-228600">
              <a:buFont typeface="Wingdings" panose="05000000000000000000" pitchFamily="2" charset="2"/>
              <a:buChar char="§"/>
            </a:pPr>
            <a:r>
              <a:rPr lang="en-US" dirty="0" smtClean="0"/>
              <a:t>SNF Care: </a:t>
            </a:r>
            <a:r>
              <a:rPr lang="en-US" dirty="0" smtClean="0">
                <a:hlinkClick r:id="rId5"/>
              </a:rPr>
              <a:t>Medicare.gov/coverage/skilled-nursing-facility-care.html</a:t>
            </a:r>
            <a:endParaRPr lang="en-US" dirty="0" smtClean="0"/>
          </a:p>
          <a:p>
            <a:pPr marL="457200" lvl="1" indent="-228600">
              <a:buFont typeface="Arial" panose="020B0604020202020204" pitchFamily="34" charset="0"/>
              <a:buChar char="•"/>
            </a:pPr>
            <a:r>
              <a:rPr lang="en-US" dirty="0" smtClean="0"/>
              <a:t>$0 for first 20 days of each benefit period; a fee for coinsurance per day for days 21–100 of each benefit period, set by law at 1/8 of the inpatient hospital deductible amount for that calendar year; all costs after day 100 (see benefit periods on the next page)</a:t>
            </a:r>
          </a:p>
          <a:p>
            <a:pPr marL="228600" indent="-228600">
              <a:buFont typeface="Wingdings" panose="05000000000000000000" pitchFamily="2" charset="2"/>
              <a:buChar char="§"/>
            </a:pPr>
            <a:r>
              <a:rPr lang="en-US" dirty="0" smtClean="0"/>
              <a:t>Home Health Care Services: </a:t>
            </a:r>
            <a:r>
              <a:rPr lang="en-US" dirty="0" smtClean="0">
                <a:hlinkClick r:id="rId6"/>
              </a:rPr>
              <a:t>Medicare.gov/coverage/home-health-services.html</a:t>
            </a:r>
            <a:endParaRPr lang="en-US" dirty="0" smtClean="0"/>
          </a:p>
          <a:p>
            <a:pPr marL="457200" lvl="1" indent="-228600">
              <a:buFont typeface="Arial" panose="020B0604020202020204" pitchFamily="34" charset="0"/>
              <a:buChar char="•"/>
            </a:pPr>
            <a:r>
              <a:rPr lang="en-US" dirty="0" smtClean="0"/>
              <a:t>$0 for home health care services </a:t>
            </a:r>
          </a:p>
          <a:p>
            <a:pPr marL="457200" lvl="1" indent="-228600">
              <a:buFont typeface="Arial" panose="020B0604020202020204" pitchFamily="34" charset="0"/>
              <a:buChar char="•"/>
            </a:pPr>
            <a:r>
              <a:rPr lang="en-US" dirty="0" smtClean="0"/>
              <a:t>20% of the Medicare-approved amount (coinsurance) for durable medical equipment (DME) for providers accepting assignment (must use a contract provider if in a Competitive Bidding Area) For Competitive Bidding Area DMEPOS information , visit </a:t>
            </a:r>
            <a:r>
              <a:rPr lang="en-US" dirty="0" smtClean="0">
                <a:hlinkClick r:id="rId7"/>
              </a:rPr>
              <a:t>Medicare.gov/</a:t>
            </a:r>
            <a:r>
              <a:rPr lang="en-US" dirty="0" err="1" smtClean="0">
                <a:hlinkClick r:id="rId7"/>
              </a:rPr>
              <a:t>supplierdirectory</a:t>
            </a:r>
            <a:r>
              <a:rPr lang="en-US" dirty="0" smtClean="0">
                <a:hlinkClick r:id="rId7"/>
              </a:rPr>
              <a:t>/search.html</a:t>
            </a:r>
            <a:r>
              <a:rPr lang="en-US" dirty="0"/>
              <a:t>.</a:t>
            </a:r>
            <a:endParaRPr lang="en-US" dirty="0" smtClean="0"/>
          </a:p>
          <a:p>
            <a:r>
              <a:rPr lang="en-US" b="1" dirty="0" smtClean="0"/>
              <a:t>NOTE</a:t>
            </a:r>
            <a:r>
              <a:rPr lang="en-US" dirty="0" smtClean="0"/>
              <a:t>: If you can’t afford to pay these costs, there are programs that may help. These programs are discussed later in this presentation.</a:t>
            </a:r>
          </a:p>
          <a:p>
            <a:pPr lvl="1"/>
            <a:endParaRPr lang="en-US" dirty="0"/>
          </a:p>
        </p:txBody>
      </p:sp>
      <p:sp>
        <p:nvSpPr>
          <p:cNvPr id="6" name="Slide Image Placeholder 5"/>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06986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293915" y="3973287"/>
            <a:ext cx="6422571" cy="4420194"/>
          </a:xfrm>
        </p:spPr>
        <p:txBody>
          <a:bodyPr>
            <a:normAutofit/>
          </a:bodyPr>
          <a:lstStyle/>
          <a:p>
            <a:r>
              <a:rPr lang="en-US" dirty="0"/>
              <a:t>A benefit period refers to the way that Original Medicare measures your use of hospital and SNF services. A benefit period begins the day you’re admitted as an inpatient in a hospital or SNF. The benefit period ends when you haven’t gotten any inpatient hospital care (or skilled care in a SNF) for 60 days in a row. If you go into a hospital or a SNF after one benefit period has ended, a new benefit period begins. </a:t>
            </a:r>
          </a:p>
          <a:p>
            <a:r>
              <a:rPr lang="en-US" dirty="0"/>
              <a:t>You must pay the Part A inpatient hospital deductible for each benefit period. There’s no limit to the number of benefit periods you can have. Benefit periods can span across calendar years.</a:t>
            </a:r>
          </a:p>
          <a:p>
            <a:pPr>
              <a:lnSpc>
                <a:spcPct val="110000"/>
              </a:lnSpc>
            </a:pPr>
            <a:endParaRPr lang="en-US" dirty="0"/>
          </a:p>
        </p:txBody>
      </p:sp>
      <p:sp>
        <p:nvSpPr>
          <p:cNvPr id="4" name="Slide Image Placeholder 3"/>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113838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84220" y="4058360"/>
            <a:ext cx="6441959" cy="4563225"/>
          </a:xfrm>
        </p:spPr>
        <p:txBody>
          <a:bodyPr>
            <a:normAutofit fontScale="92500"/>
          </a:bodyPr>
          <a:lstStyle/>
          <a:p>
            <a:pPr>
              <a:lnSpc>
                <a:spcPct val="110000"/>
              </a:lnSpc>
            </a:pPr>
            <a:r>
              <a:rPr lang="en-US" dirty="0"/>
              <a:t>If you're receiving Social Security </a:t>
            </a:r>
            <a:r>
              <a:rPr lang="en-US" dirty="0" smtClean="0"/>
              <a:t>or Railroad Retirement Board (RRB) benefits </a:t>
            </a:r>
            <a:r>
              <a:rPr lang="en-US" dirty="0"/>
              <a:t>at least 4 months before you turn 65, you’ll be automatically enrolled in </a:t>
            </a:r>
            <a:r>
              <a:rPr lang="en-US" dirty="0" smtClean="0"/>
              <a:t>premium-free </a:t>
            </a:r>
            <a:r>
              <a:rPr lang="en-US" dirty="0"/>
              <a:t>Part A. </a:t>
            </a:r>
          </a:p>
          <a:p>
            <a:pPr>
              <a:lnSpc>
                <a:spcPct val="110000"/>
              </a:lnSpc>
            </a:pPr>
            <a:r>
              <a:rPr lang="en-US" dirty="0"/>
              <a:t>If you don't get Part A automatically, you should consider signing up for Part A when you're first eligible (during your </a:t>
            </a:r>
            <a:r>
              <a:rPr lang="en-US" dirty="0" smtClean="0"/>
              <a:t>Initial Enrollment Period (IEP)). </a:t>
            </a:r>
            <a:r>
              <a:rPr lang="en-US" dirty="0"/>
              <a:t>Most people don’t pay a monthly premium for Part A coverage </a:t>
            </a:r>
            <a:r>
              <a:rPr lang="en-US" dirty="0" smtClean="0"/>
              <a:t>because they or their spouse paid </a:t>
            </a:r>
            <a:r>
              <a:rPr lang="en-US" dirty="0"/>
              <a:t>Medicare taxes while working. </a:t>
            </a:r>
          </a:p>
          <a:p>
            <a:pPr>
              <a:lnSpc>
                <a:spcPct val="110000"/>
              </a:lnSpc>
            </a:pPr>
            <a:r>
              <a:rPr lang="en-US" dirty="0"/>
              <a:t>If you aren’t eligible for </a:t>
            </a:r>
            <a:r>
              <a:rPr lang="en-US" dirty="0" smtClean="0"/>
              <a:t>premium-free </a:t>
            </a:r>
            <a:r>
              <a:rPr lang="en-US" dirty="0"/>
              <a:t>Part A, and you don’t buy it when you’re first eligible, your monthly premium may go up 10% for every 12 months you didn’t have the coverage. You’ll have to pay the higher premium for twice the number of years you </a:t>
            </a:r>
            <a:r>
              <a:rPr lang="en-US" dirty="0" smtClean="0"/>
              <a:t>could’ve </a:t>
            </a:r>
            <a:r>
              <a:rPr lang="en-US" dirty="0"/>
              <a:t>had Part A, but didn’t sign up. The 10% premium surcharge will apply only after 12 months have elapsed from the last day of the IEP to the last date of the enrollment period you used to enroll. In other words, if it's less than 12 months, the penalty won’t apply. This </a:t>
            </a:r>
            <a:r>
              <a:rPr lang="en-US" dirty="0" smtClean="0"/>
              <a:t>penalty also </a:t>
            </a:r>
            <a:r>
              <a:rPr lang="en-US" dirty="0"/>
              <a:t>won’t apply to you if you're eligible for </a:t>
            </a:r>
            <a:r>
              <a:rPr lang="en-US" dirty="0" smtClean="0"/>
              <a:t>a Special Enrollment Period (SEP). </a:t>
            </a:r>
            <a:r>
              <a:rPr lang="en-US" dirty="0"/>
              <a:t>Remember, you’re only eligible for an SEP if you or your spouse (or family member if you’re disabled) is actively working, and covered by a group health plan </a:t>
            </a:r>
            <a:r>
              <a:rPr lang="en-US" dirty="0" smtClean="0"/>
              <a:t>(GHP) through </a:t>
            </a:r>
            <a:r>
              <a:rPr lang="en-US" dirty="0"/>
              <a:t>the employer or union based on that work, or during the 8-month period that begins the month after the employment ends or the </a:t>
            </a:r>
            <a:r>
              <a:rPr lang="en-US" dirty="0" smtClean="0"/>
              <a:t>GHP coverage </a:t>
            </a:r>
            <a:r>
              <a:rPr lang="en-US" dirty="0"/>
              <a:t>ends, whichever happens first.</a:t>
            </a:r>
          </a:p>
          <a:p>
            <a:pPr>
              <a:lnSpc>
                <a:spcPct val="110000"/>
              </a:lnSpc>
            </a:pPr>
            <a:r>
              <a:rPr lang="en-US" dirty="0"/>
              <a:t>If you're still working or have coverage through a spouse, talk to your employer benefits coordinator to learn how enrolling in Medicare (or delaying enrollment) will affect your employer coverage. You can no longer contribute to </a:t>
            </a:r>
            <a:r>
              <a:rPr lang="en-US" dirty="0" smtClean="0"/>
              <a:t>an Health Savings Account (HSA) </a:t>
            </a:r>
            <a:r>
              <a:rPr lang="en-US" dirty="0"/>
              <a:t>if you have Medicare. Talk to your company’s benefits administrator about when you should stop contributing to an HSA if you plan to sign up for Medicare. You may have to stop contributing to your HSA up to 6 months before your Medicare starts. You can withdraw money from your HSA after you enroll in Medicare to help pay for medical expenses (like deductibles, premiums, copayments). If you contribute to your HSA after you have Medicare, you could be subject to a tax penalty by the </a:t>
            </a:r>
            <a:r>
              <a:rPr lang="en-US" dirty="0" smtClean="0"/>
              <a:t>Internal Revenue Service (IRS). </a:t>
            </a:r>
            <a:r>
              <a:rPr lang="en-US" dirty="0"/>
              <a:t>See IRS Publication 969 for more </a:t>
            </a:r>
            <a:r>
              <a:rPr lang="en-US" dirty="0" smtClean="0"/>
              <a:t>information: </a:t>
            </a:r>
            <a:r>
              <a:rPr lang="en-US" dirty="0">
                <a:hlinkClick r:id="rId3"/>
              </a:rPr>
              <a:t>IRS.gov/pub/irs-pdf/p969.pdf</a:t>
            </a:r>
            <a:r>
              <a:rPr lang="en-US" dirty="0"/>
              <a:t>.</a:t>
            </a:r>
          </a:p>
          <a:p>
            <a:pPr>
              <a:lnSpc>
                <a:spcPct val="110000"/>
              </a:lnSpc>
            </a:pPr>
            <a:endParaRPr lang="en-US" sz="110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986792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66700" y="4148668"/>
            <a:ext cx="6534150" cy="4928657"/>
          </a:xfrm>
        </p:spPr>
        <p:txBody>
          <a:bodyPr>
            <a:normAutofit fontScale="85000" lnSpcReduction="20000"/>
          </a:bodyPr>
          <a:lstStyle/>
          <a:p>
            <a:r>
              <a:rPr lang="en-US" dirty="0"/>
              <a:t>Medicare Part B helps cover medically necessary outpatient services and supplies including: </a:t>
            </a:r>
          </a:p>
          <a:p>
            <a:pPr marL="174694" indent="-174694">
              <a:buFont typeface="Wingdings" panose="05000000000000000000" pitchFamily="2" charset="2"/>
              <a:buChar char="ü"/>
            </a:pPr>
            <a:r>
              <a:rPr lang="en-US" dirty="0"/>
              <a:t>Doctors’ services – Services that are medically necessary.</a:t>
            </a:r>
          </a:p>
          <a:p>
            <a:pPr marL="174694" indent="-174694">
              <a:buFont typeface="Wingdings" panose="05000000000000000000" pitchFamily="2" charset="2"/>
              <a:buChar char="ü"/>
            </a:pPr>
            <a:r>
              <a:rPr lang="en-US" dirty="0"/>
              <a:t>Outpatient medical and surgical services and supplies – For approved procedures like X-rays or stitches. </a:t>
            </a:r>
          </a:p>
          <a:p>
            <a:pPr marL="174694" indent="-174694">
              <a:buFont typeface="Wingdings" panose="05000000000000000000" pitchFamily="2" charset="2"/>
              <a:buChar char="ü"/>
            </a:pPr>
            <a:r>
              <a:rPr lang="en-US" dirty="0"/>
              <a:t>Clinical laboratory services – Blood tests, urinalysis, and some screening tests.</a:t>
            </a:r>
          </a:p>
          <a:p>
            <a:pPr marL="174694" indent="-174694">
              <a:buFont typeface="Wingdings" panose="05000000000000000000" pitchFamily="2" charset="2"/>
              <a:buChar char="ü"/>
            </a:pPr>
            <a:r>
              <a:rPr lang="en-US" dirty="0" smtClean="0"/>
              <a:t>DME </a:t>
            </a:r>
            <a:r>
              <a:rPr lang="en-US" dirty="0"/>
              <a:t>like walkers and wheelchairs – You may need to use certain suppliers under the Durable Medical Equipment, Prosthetics, Orthotics and Supplies Competitive Bidding Program. Visit </a:t>
            </a:r>
            <a:r>
              <a:rPr lang="en-US" dirty="0" smtClean="0">
                <a:hlinkClick r:id="rId3"/>
              </a:rPr>
              <a:t>Medicare.gov/supplierdirectory</a:t>
            </a:r>
            <a:r>
              <a:rPr lang="en-US" dirty="0" smtClean="0"/>
              <a:t>.</a:t>
            </a:r>
            <a:endParaRPr lang="en-US" dirty="0"/>
          </a:p>
          <a:p>
            <a:pPr marL="174694" indent="-174694">
              <a:buFont typeface="Wingdings" panose="05000000000000000000" pitchFamily="2" charset="2"/>
              <a:buChar char="ü"/>
            </a:pPr>
            <a:r>
              <a:rPr lang="en-US" dirty="0"/>
              <a:t>Diabetic testing supplies – You may need to use specific suppliers for some types of diabetic testing supplies. </a:t>
            </a:r>
          </a:p>
          <a:p>
            <a:pPr marL="174694" indent="-174694">
              <a:buFont typeface="Wingdings" panose="05000000000000000000" pitchFamily="2" charset="2"/>
              <a:buChar char="ü"/>
            </a:pPr>
            <a:r>
              <a:rPr lang="en-US" dirty="0"/>
              <a:t>Preventive services – Exams, tests, screenings, and some shots to prevent, find, or manage a medical problem</a:t>
            </a:r>
            <a:r>
              <a:rPr lang="en-US" dirty="0">
                <a:solidFill>
                  <a:prstClr val="black"/>
                </a:solidFill>
              </a:rPr>
              <a:t> (like flu shots and a yearly wellness visit)</a:t>
            </a:r>
            <a:r>
              <a:rPr lang="en-US" dirty="0"/>
              <a:t>. </a:t>
            </a:r>
          </a:p>
          <a:p>
            <a:pPr marL="174694" indent="-174694">
              <a:buFont typeface="Wingdings" panose="05000000000000000000" pitchFamily="2" charset="2"/>
              <a:buChar char="ü"/>
            </a:pPr>
            <a:r>
              <a:rPr lang="en-US" dirty="0"/>
              <a:t>Home health services – You can use your home health benefits under Part A and/or Part B. Part B pays for home health care if an inpatient hospital stay doesn’t precede the need for home health care, or when the number of Part A-covered home health care visits exceed 100. For more information, read “Medicare and Home Health Care,” at </a:t>
            </a:r>
            <a:r>
              <a:rPr lang="en-US" u="sng" dirty="0">
                <a:hlinkClick r:id="rId4"/>
              </a:rPr>
              <a:t>Medicare.gov/Pubs/pdf/10969-Medicare-and-Home-Health-Care.pdf</a:t>
            </a:r>
            <a:r>
              <a:rPr lang="en-US" dirty="0"/>
              <a:t>. You can also visit </a:t>
            </a:r>
            <a:r>
              <a:rPr lang="en-US" dirty="0">
                <a:hlinkClick r:id="rId5"/>
              </a:rPr>
              <a:t>CMS.gov/Center/Provider-Type/Home-Health-Agency-HHA-Center.html</a:t>
            </a:r>
            <a:r>
              <a:rPr lang="en-US" dirty="0" smtClean="0"/>
              <a:t>.</a:t>
            </a:r>
          </a:p>
          <a:p>
            <a:r>
              <a:rPr lang="en-US" dirty="0">
                <a:hlinkClick r:id="rId6" tooltip="&#10;&lt;p&gt;Health care services or supplies needed to diagnose or treat an illness, injury, condition, disease, or its symptoms and that meet accepted standards of medicine.&lt;/p&gt;&#10;"/>
              </a:rPr>
              <a:t>Medically necessary</a:t>
            </a:r>
            <a:r>
              <a:rPr lang="en-US" dirty="0"/>
              <a:t> outpatient physical and occupational therapy, and speech-language pathology services. In 2018, Congress eliminated the limits on how much Medicare pays for therapy services in one calendar year (also called "therapy caps" or "therapy cap limits"). For more information visit </a:t>
            </a:r>
            <a:r>
              <a:rPr lang="en-US" dirty="0">
                <a:hlinkClick r:id="rId7"/>
              </a:rPr>
              <a:t>Medicare.gov/coverage/pt-and-ot-and-speech-language-pathology.html#1368</a:t>
            </a:r>
            <a:r>
              <a:rPr lang="en-US" dirty="0"/>
              <a:t>. </a:t>
            </a:r>
            <a:r>
              <a:rPr lang="en-US" dirty="0" smtClean="0"/>
              <a:t>However</a:t>
            </a:r>
            <a:r>
              <a:rPr lang="en-US" dirty="0"/>
              <a:t>, for Medicare to pay for your services, the law requires your therapist or therapy provider to confirm that your therapy services are medically reasonable and necessary when they reach certain amounts each calendar year.</a:t>
            </a:r>
          </a:p>
          <a:p>
            <a:r>
              <a:rPr lang="en-US" dirty="0"/>
              <a:t>Your therapist or therapy provider will need to add information to your therapy claims and your medical record if your therapy services reach these amounts in 2018: $2,010 for physical therapy and speech-language pathology services combined; $2,010 for occupational therapy services.  If your therapy services reach these amounts, your therapist or therapy provider will need to add a special notation to your therapy claim. By adding this notation, your therapist confirms that: Your therapy services are reasonable and necessary; Your medical record includes information to explain why the services are medically necessary. A Medicare contractor may review your medical records to be sure your therapy services were medically necessary. This review may happen if your therapy services reach these amounts in 2018: $3,000 for PT and SLP services combined; $3,000 for OT services</a:t>
            </a:r>
          </a:p>
          <a:p>
            <a:r>
              <a:rPr lang="en-US" dirty="0"/>
              <a:t>Your therapist or therapy provider must give you a written notice before providing services that aren't medically necessary. This includes therapy services that are generally covered but aren't medically reasonable and necessary for you at the time. This notice is called an </a:t>
            </a:r>
            <a:r>
              <a:rPr lang="en-US" dirty="0">
                <a:hlinkClick r:id="rId8" tooltip="Advance Beneficiary Notice of Noncoverage"/>
              </a:rPr>
              <a:t>"Advance Beneficiary Notice of </a:t>
            </a:r>
            <a:r>
              <a:rPr lang="en-US" dirty="0" err="1">
                <a:hlinkClick r:id="rId8" tooltip="Advance Beneficiary Notice of Noncoverage"/>
              </a:rPr>
              <a:t>Noncoverage</a:t>
            </a:r>
            <a:r>
              <a:rPr lang="en-US" dirty="0">
                <a:hlinkClick r:id="rId8" tooltip="Advance Beneficiary Notice of Noncoverage"/>
              </a:rPr>
              <a:t>" (ABN).</a:t>
            </a:r>
            <a:r>
              <a:rPr lang="en-US" dirty="0"/>
              <a:t> The ABN lets you choose whether or not you want the therapy services. If you choose to get the medically unnecessary services, you agree to pay for them.</a:t>
            </a:r>
          </a:p>
          <a:p>
            <a:endParaRPr lang="en-US" dirty="0"/>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428022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65760" y="4148668"/>
            <a:ext cx="6233160" cy="4777618"/>
          </a:xfrm>
        </p:spPr>
        <p:txBody>
          <a:bodyPr/>
          <a:lstStyle/>
          <a:p>
            <a:pPr defTabSz="918240">
              <a:spcBef>
                <a:spcPts val="603"/>
              </a:spcBef>
              <a:defRPr/>
            </a:pPr>
            <a:r>
              <a:rPr lang="en-US" dirty="0"/>
              <a:t>You pay a premium for Part B each month. The standard Part B premium amount in 2018 is $</a:t>
            </a:r>
            <a:r>
              <a:rPr lang="en-US" dirty="0" smtClean="0"/>
              <a:t>134. You may have to pay a higher amount depending </a:t>
            </a:r>
            <a:r>
              <a:rPr lang="en-US" dirty="0"/>
              <a:t>on your income (see next slide). However, some people who get Social Security benefits pay less than this amount ($130 on average). </a:t>
            </a:r>
            <a:endParaRPr lang="en-US" dirty="0" smtClean="0"/>
          </a:p>
          <a:p>
            <a:pPr defTabSz="918240">
              <a:spcBef>
                <a:spcPts val="603"/>
              </a:spcBef>
              <a:defRPr/>
            </a:pPr>
            <a:r>
              <a:rPr lang="en-US" b="1" dirty="0" smtClean="0"/>
              <a:t>REMEMBER</a:t>
            </a:r>
            <a:r>
              <a:rPr lang="en-US" dirty="0" smtClean="0"/>
              <a:t>: This premium may be higher if you didn’t choose Part B when you first became eligible. The cost of Part B may go up 10% for each 12-month period that you could have had Part B but didn’t take it. An exception would be if you can enroll in Part B during an SEP because you or your spouse (or family member if you’re disabled) is still employed and you’re covered by a GHP through that employment. </a:t>
            </a:r>
          </a:p>
          <a:p>
            <a:pPr defTabSz="918240">
              <a:spcBef>
                <a:spcPts val="603"/>
              </a:spcBef>
              <a:defRPr/>
            </a:pPr>
            <a:r>
              <a:rPr lang="en-US" dirty="0" smtClean="0">
                <a:solidFill>
                  <a:prstClr val="black"/>
                </a:solidFill>
              </a:rPr>
              <a:t>You’ll pay </a:t>
            </a:r>
            <a:r>
              <a:rPr lang="en-US" dirty="0">
                <a:solidFill>
                  <a:prstClr val="black"/>
                </a:solidFill>
              </a:rPr>
              <a:t>the standard premium </a:t>
            </a:r>
            <a:r>
              <a:rPr lang="en-US" dirty="0" smtClean="0">
                <a:solidFill>
                  <a:prstClr val="black"/>
                </a:solidFill>
              </a:rPr>
              <a:t>(or </a:t>
            </a:r>
            <a:r>
              <a:rPr lang="en-US" dirty="0">
                <a:solidFill>
                  <a:prstClr val="black"/>
                </a:solidFill>
              </a:rPr>
              <a:t>higher) in </a:t>
            </a:r>
            <a:r>
              <a:rPr lang="en-US" dirty="0" smtClean="0">
                <a:solidFill>
                  <a:prstClr val="black"/>
                </a:solidFill>
              </a:rPr>
              <a:t>2018 if you: </a:t>
            </a:r>
            <a:endParaRPr lang="en-US" dirty="0">
              <a:solidFill>
                <a:prstClr val="black"/>
              </a:solidFill>
            </a:endParaRPr>
          </a:p>
          <a:p>
            <a:pPr marL="172170" indent="-172170" defTabSz="918240">
              <a:spcBef>
                <a:spcPts val="603"/>
              </a:spcBef>
              <a:buFont typeface="Wingdings" panose="05000000000000000000" pitchFamily="2" charset="2"/>
              <a:buChar char="§"/>
              <a:defRPr/>
            </a:pPr>
            <a:r>
              <a:rPr lang="en-US" dirty="0" smtClean="0"/>
              <a:t>Enroll in Part B for the first time in 2018</a:t>
            </a:r>
          </a:p>
          <a:p>
            <a:pPr marL="172170" indent="-172170" defTabSz="918240">
              <a:spcBef>
                <a:spcPts val="603"/>
              </a:spcBef>
              <a:buFont typeface="Wingdings" panose="05000000000000000000" pitchFamily="2" charset="2"/>
              <a:buChar char="§"/>
              <a:defRPr/>
            </a:pPr>
            <a:r>
              <a:rPr lang="en-US" dirty="0" smtClean="0"/>
              <a:t>Don't get Social Security benefits</a:t>
            </a:r>
          </a:p>
          <a:p>
            <a:pPr marL="172170" indent="-172170" defTabSz="918240">
              <a:spcBef>
                <a:spcPts val="603"/>
              </a:spcBef>
              <a:buFont typeface="Wingdings" panose="05000000000000000000" pitchFamily="2" charset="2"/>
              <a:buChar char="§"/>
              <a:defRPr/>
            </a:pPr>
            <a:r>
              <a:rPr lang="en-US" dirty="0" smtClean="0"/>
              <a:t>Are directly billed for your Part B premiums</a:t>
            </a:r>
          </a:p>
          <a:p>
            <a:pPr marL="172170" indent="-172170" defTabSz="918240">
              <a:spcBef>
                <a:spcPts val="603"/>
              </a:spcBef>
              <a:buFont typeface="Wingdings" panose="05000000000000000000" pitchFamily="2" charset="2"/>
              <a:buChar char="§"/>
              <a:defRPr/>
            </a:pPr>
            <a:r>
              <a:rPr lang="en-US" dirty="0" smtClean="0"/>
              <a:t>Have Medicare and Medicaid, and Medicaid pays your premiums. (Your state will pay the standard premium amount of $134.)</a:t>
            </a:r>
          </a:p>
          <a:p>
            <a:pPr marL="172170" indent="-172170" defTabSz="918240">
              <a:spcBef>
                <a:spcPts val="603"/>
              </a:spcBef>
              <a:buFont typeface="Wingdings" panose="05000000000000000000" pitchFamily="2" charset="2"/>
              <a:buChar char="§"/>
              <a:defRPr/>
            </a:pPr>
            <a:r>
              <a:rPr lang="en-US" dirty="0" smtClean="0"/>
              <a:t>Had a modified adjusted gross income as reported on your IRS tax return from 2 years ago above a certain amount. If so, you’ll pay the standard premium amount and an Income Related Monthly Adjustment Amount (IRMAA). IRMAA is an extra charge added to your premium </a:t>
            </a:r>
            <a:r>
              <a:rPr lang="en-US" dirty="0">
                <a:solidFill>
                  <a:prstClr val="black"/>
                </a:solidFill>
              </a:rPr>
              <a:t>(see next page</a:t>
            </a:r>
            <a:r>
              <a:rPr lang="en-US" dirty="0" smtClean="0">
                <a:solidFill>
                  <a:prstClr val="black"/>
                </a:solidFill>
              </a:rPr>
              <a:t>).</a:t>
            </a:r>
          </a:p>
          <a:p>
            <a:pPr defTabSz="918240">
              <a:spcBef>
                <a:spcPts val="603"/>
              </a:spcBef>
              <a:defRPr/>
            </a:pPr>
            <a:endParaRPr lang="en-US" dirty="0">
              <a:solidFill>
                <a:prstClr val="black"/>
              </a:solidFill>
            </a:endParaRP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372261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061637"/>
            <a:ext cx="5901956" cy="4919077"/>
          </a:xfrm>
        </p:spPr>
        <p:txBody>
          <a:bodyPr/>
          <a:lstStyle/>
          <a:p>
            <a:r>
              <a:rPr lang="en-US" dirty="0" smtClean="0"/>
              <a:t>Since 2007, people with Medicare with higher incomes have paid higher Medicare Part B monthly premiums. These income‐related monthly premium rates affect roughly 5% of people with Medicare. The total Medicare Part B premiums for people with high income for 2018 are shown in the following table:</a:t>
            </a:r>
          </a:p>
          <a:p>
            <a:r>
              <a:rPr lang="en-US" dirty="0" smtClean="0"/>
              <a:t>For those whose income is </a:t>
            </a:r>
          </a:p>
          <a:p>
            <a:pPr marL="228600" indent="-228600">
              <a:buFont typeface="Wingdings" panose="05000000000000000000" pitchFamily="2" charset="2"/>
              <a:buChar char="§"/>
              <a:tabLst>
                <a:tab pos="169863" algn="l"/>
              </a:tabLst>
            </a:pPr>
            <a:r>
              <a:rPr lang="en-US" dirty="0" smtClean="0"/>
              <a:t>$85,000 or less, and file an individual tax return, file a joint tax return with a yearly income of $170,000 or less, or file married with separate tax returns, the Part B premium is $134.00 per month  </a:t>
            </a:r>
          </a:p>
          <a:p>
            <a:pPr marL="228600" lvl="1" indent="-228600">
              <a:tabLst>
                <a:tab pos="169863" algn="l"/>
              </a:tabLst>
            </a:pPr>
            <a:r>
              <a:rPr lang="en-US" dirty="0" smtClean="0"/>
              <a:t>$85,000–$107,000, and file an individual tax return, file a joint tax return with a yearly income above $170,000 up to $214,000, or file married with separate tax returns, the Part B premium is $187.50 per month</a:t>
            </a:r>
          </a:p>
          <a:p>
            <a:pPr marL="228600" lvl="1" indent="-228600">
              <a:tabLst>
                <a:tab pos="169863" algn="l"/>
              </a:tabLst>
            </a:pPr>
            <a:r>
              <a:rPr lang="en-US" dirty="0" smtClean="0"/>
              <a:t>$107,000–$133,500, and file an individual tax return, file a joint tax return with a yearly income of above $214,000 up to $267,000, or file married with a separate tax return, the Part B premium is $267.90 per month</a:t>
            </a:r>
          </a:p>
          <a:p>
            <a:pPr marL="228600" lvl="1" indent="-228600">
              <a:tabLst>
                <a:tab pos="169863" algn="l"/>
              </a:tabLst>
            </a:pPr>
            <a:r>
              <a:rPr lang="en-US" dirty="0" smtClean="0"/>
              <a:t>$133,500–$160,000, and file an individual tax return, file a joint tax return with an income above $267,000 up to $320,000, or file married with separate tax return, the Part B premium is $348.30 per month</a:t>
            </a:r>
          </a:p>
          <a:p>
            <a:pPr marL="228600" lvl="1" indent="-228600">
              <a:tabLst>
                <a:tab pos="169863" algn="l"/>
              </a:tabLst>
            </a:pPr>
            <a:r>
              <a:rPr lang="en-US" dirty="0" smtClean="0"/>
              <a:t>Above $160,000, and file an individual tax return, file a joint tax return with an income above $320,000, or file married and file separate tax return with an income above $85,000, the Part B premium is $428.60 per month</a:t>
            </a:r>
          </a:p>
          <a:p>
            <a:pPr marL="0" lvl="1" indent="0">
              <a:buNone/>
            </a:pPr>
            <a:r>
              <a:rPr lang="en-US" dirty="0" smtClean="0"/>
              <a:t>If you have to pay a higher amount for your Part B premium and you disagree (for example, if your income goes down), call Social Security at 1-800‑772-1213; TTY: 1‑800‑325‑0778. </a:t>
            </a:r>
          </a:p>
          <a:p>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122287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session should help you</a:t>
            </a:r>
          </a:p>
          <a:p>
            <a:pPr marL="228600" indent="-22860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Compare the parts of Medicare and coverage options </a:t>
            </a:r>
          </a:p>
          <a:p>
            <a:pPr marL="228600" indent="-22860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Explain benefits and costs </a:t>
            </a:r>
          </a:p>
          <a:p>
            <a:pPr marL="228600" indent="-22860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Compare Original Medicare and Medicare Advantage (MA)</a:t>
            </a:r>
          </a:p>
          <a:p>
            <a:pPr marL="228600" indent="-22860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Discuss how Medicare Supplement Insurance (Medigap) policies and MA Plans are different </a:t>
            </a:r>
          </a:p>
          <a:p>
            <a:pPr marL="228600" indent="-22860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Describe the federally-facilitated Health Insurance Marketplace and what people about to get Medicare need to know</a:t>
            </a:r>
          </a:p>
          <a:p>
            <a:pPr marL="228600" indent="-228600">
              <a:buFont typeface="Wingdings" panose="05000000000000000000" pitchFamily="2" charset="2"/>
              <a:buChar char="§"/>
            </a:pPr>
            <a:r>
              <a:rPr lang="en-US" sz="1200" b="0" i="0" u="none" strike="noStrike" kern="1200" baseline="0" dirty="0" smtClean="0">
                <a:solidFill>
                  <a:schemeClr val="tx1"/>
                </a:solidFill>
                <a:latin typeface="+mn-lt"/>
                <a:ea typeface="+mn-ea"/>
                <a:cs typeface="+mn-cs"/>
              </a:rPr>
              <a:t>Recognize </a:t>
            </a:r>
            <a:r>
              <a:rPr lang="en-US" dirty="0" smtClean="0"/>
              <a:t>programs for people with limited income and </a:t>
            </a:r>
            <a:r>
              <a:rPr lang="en-US" sz="1200" b="0" i="0" u="none" strike="noStrike" kern="1200" baseline="0" dirty="0" smtClean="0">
                <a:solidFill>
                  <a:schemeClr val="tx1"/>
                </a:solidFill>
                <a:latin typeface="+mn-lt"/>
                <a:ea typeface="+mn-ea"/>
                <a:cs typeface="+mn-cs"/>
              </a:rPr>
              <a:t>resources </a:t>
            </a:r>
          </a:p>
          <a:p>
            <a:endParaRPr lang="en-US" dirty="0"/>
          </a:p>
        </p:txBody>
      </p:sp>
    </p:spTree>
    <p:extLst>
      <p:ext uri="{BB962C8B-B14F-4D97-AF65-F5344CB8AC3E}">
        <p14:creationId xmlns:p14="http://schemas.microsoft.com/office/powerpoint/2010/main" val="1423269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971" y="3996263"/>
            <a:ext cx="6085115" cy="4657880"/>
          </a:xfrm>
        </p:spPr>
        <p:txBody>
          <a:bodyPr/>
          <a:lstStyle/>
          <a:p>
            <a:r>
              <a:rPr lang="en-US" sz="1100" dirty="0"/>
              <a:t>In addition to premiums, </a:t>
            </a:r>
            <a:r>
              <a:rPr lang="en-US" sz="1100" dirty="0" smtClean="0"/>
              <a:t>there are </a:t>
            </a:r>
            <a:r>
              <a:rPr lang="en-US" sz="1100" dirty="0"/>
              <a:t>other costs you pay in Original Medicare. </a:t>
            </a:r>
            <a:r>
              <a:rPr lang="en-US" sz="1100" dirty="0" smtClean="0"/>
              <a:t>This’s </a:t>
            </a:r>
            <a:r>
              <a:rPr lang="en-US" sz="1100" dirty="0"/>
              <a:t>what you pay in </a:t>
            </a:r>
            <a:r>
              <a:rPr lang="en-US" sz="1100" dirty="0" smtClean="0"/>
              <a:t>2018 </a:t>
            </a:r>
            <a:r>
              <a:rPr lang="en-US" sz="1100" dirty="0"/>
              <a:t>for Part B covered medically necessary services:</a:t>
            </a:r>
          </a:p>
          <a:p>
            <a:pPr marL="171447" indent="-171447">
              <a:buFont typeface="Wingdings" panose="05000000000000000000" pitchFamily="2" charset="2"/>
              <a:buChar char="§"/>
            </a:pPr>
            <a:r>
              <a:rPr lang="en-US" sz="1100" dirty="0"/>
              <a:t>The annual Part B deductible is $183 in </a:t>
            </a:r>
            <a:r>
              <a:rPr lang="en-US" sz="1100" dirty="0" smtClean="0"/>
              <a:t>2018. </a:t>
            </a:r>
            <a:r>
              <a:rPr lang="en-US" sz="1100" dirty="0"/>
              <a:t>If you have Original Medicare, you pay the Part B deductible, which is the amount a person must pay for health care each calendar year before Medicare begins to pay. This amount can change every year in January. This means that you must pay the first $183 of your Medicare-approved medical bills in </a:t>
            </a:r>
            <a:r>
              <a:rPr lang="en-US" sz="1100" dirty="0" smtClean="0"/>
              <a:t>2018 </a:t>
            </a:r>
            <a:r>
              <a:rPr lang="en-US" sz="1100" dirty="0"/>
              <a:t>before Part B starts to pay for your care. </a:t>
            </a:r>
          </a:p>
          <a:p>
            <a:pPr marL="171447" indent="-171447">
              <a:buFont typeface="Wingdings" panose="05000000000000000000" pitchFamily="2" charset="2"/>
              <a:buChar char="§"/>
            </a:pPr>
            <a:r>
              <a:rPr lang="en-US" sz="1100" dirty="0"/>
              <a:t>Coinsurance for Part B services. In general, it’s 20% for most covered services for providers accepting assignment.</a:t>
            </a:r>
          </a:p>
          <a:p>
            <a:pPr marL="171447" indent="-171447">
              <a:buFont typeface="Wingdings" panose="05000000000000000000" pitchFamily="2" charset="2"/>
              <a:buChar char="§"/>
            </a:pPr>
            <a:r>
              <a:rPr lang="en-US" sz="1100" dirty="0" smtClean="0"/>
              <a:t>Most </a:t>
            </a:r>
            <a:r>
              <a:rPr lang="en-US" sz="1100" dirty="0"/>
              <a:t>preventive services have no coinsurance, and the Part B deductible doesn’t apply as long as the provider accepts </a:t>
            </a:r>
            <a:r>
              <a:rPr lang="en-US" sz="1100" dirty="0" smtClean="0"/>
              <a:t>assignment. Assignment </a:t>
            </a:r>
            <a:r>
              <a:rPr lang="en-US" sz="1100" dirty="0"/>
              <a:t>is an agreement between Medicare and health care providers and suppliers to accept the Medicare-approved amount as payment in full. You pay the </a:t>
            </a:r>
            <a:r>
              <a:rPr lang="en-US" sz="1100" dirty="0" smtClean="0"/>
              <a:t>deductible </a:t>
            </a:r>
            <a:r>
              <a:rPr lang="en-US" sz="1100" dirty="0"/>
              <a:t>and coinsurance (usually 20% of the approved amount). If assignment isn’t accepted, providers can charge you up to 15% above the approved amount (called the “limiting charge”), and you may have to pay the entire amount up front. Covered services include medically necessary doctor’s services; outpatient therapy such as physical therapy, speech therapy, and occupational </a:t>
            </a:r>
            <a:r>
              <a:rPr lang="en-US" sz="1100" dirty="0" smtClean="0"/>
              <a:t>therapy; </a:t>
            </a:r>
            <a:r>
              <a:rPr lang="en-US" sz="1100" dirty="0"/>
              <a:t>most preventive services; </a:t>
            </a:r>
            <a:r>
              <a:rPr lang="en-US" sz="1100" dirty="0" smtClean="0"/>
              <a:t>DME; </a:t>
            </a:r>
            <a:r>
              <a:rPr lang="en-US" sz="1100" dirty="0"/>
              <a:t>and blood received as an outpatient that wasn’t replaced after the first 3 pints.</a:t>
            </a:r>
          </a:p>
          <a:p>
            <a:pPr marL="171447" indent="-171447">
              <a:buFont typeface="Wingdings" panose="05000000000000000000" pitchFamily="2" charset="2"/>
              <a:buChar char="§"/>
            </a:pPr>
            <a:r>
              <a:rPr lang="en-US" sz="1100" dirty="0" smtClean="0"/>
              <a:t>You </a:t>
            </a:r>
            <a:r>
              <a:rPr lang="en-US" sz="1100" dirty="0"/>
              <a:t>pay 20% for outpatient mental health services (visits to a doctor or other health care provider to diagnose your condition or monitor or change your prescriptions, or outpatient treatment of your condition [like counseling or psychotherapy] for providers accepting assignment). </a:t>
            </a:r>
          </a:p>
          <a:p>
            <a:pPr marL="171447" indent="-171447">
              <a:buFont typeface="Wingdings" panose="05000000000000000000" pitchFamily="2" charset="2"/>
              <a:buChar char="§"/>
            </a:pPr>
            <a:r>
              <a:rPr lang="en-US" sz="1100" dirty="0"/>
              <a:t>If you can’t afford to pay these costs, there are programs that may help. These programs are discussed later in this presentation</a:t>
            </a:r>
            <a:r>
              <a:rPr lang="en-US" sz="1100" dirty="0" smtClean="0"/>
              <a:t>.</a:t>
            </a:r>
            <a:endParaRPr lang="en-US" sz="1100" dirty="0"/>
          </a:p>
        </p:txBody>
      </p:sp>
      <p:sp>
        <p:nvSpPr>
          <p:cNvPr id="6" name="Slide Image Placeholder 5"/>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024849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148668"/>
            <a:ext cx="5660069" cy="4436533"/>
          </a:xfrm>
        </p:spPr>
        <p:txBody>
          <a:bodyPr/>
          <a:lstStyle/>
          <a:p>
            <a:r>
              <a:rPr lang="en-US" dirty="0" smtClean="0"/>
              <a:t>If you’re already getting Social Security benefits (for example, getting early retirement) at least 4 months before you turn 65, you’ll automatically be enrolled in Medicare Part A and Part B without an additional application. You’ll get your IEP package, which includes your Medicare card and other information, about 3 months before you turn 65 (coverage begins the first day of the month you turn 65), or 3 months before your 25th month of disability benefits (coverage begins your 25th month of disability benefits). </a:t>
            </a:r>
          </a:p>
          <a:p>
            <a:r>
              <a:rPr lang="en-US" dirty="0" smtClean="0"/>
              <a:t>The Part B premium is usually deducted from monthly Social Security, Railroad Retirement, or federal retirement payments. The amount depends on your income and when you enroll in Part B. If you delay enrollment, you may have to pay a lifetime penalty, which is added to your monthly Part B premium.</a:t>
            </a:r>
          </a:p>
          <a:p>
            <a:r>
              <a:rPr lang="en-US" dirty="0" smtClean="0"/>
              <a:t>People who don’t get a retirement payment, or whose payment isn’t enough to cover the premium, get a bill from Medicare for their Part B premiums. The bill can be paid by credit card, check, or money order.</a:t>
            </a:r>
          </a:p>
          <a:p>
            <a:r>
              <a:rPr lang="en-US" dirty="0" smtClean="0"/>
              <a:t>Having employer or union coverage while you or your spouse, or family member if you’re disabled, is still working can affect your Part B enrollment rights. This includes federal and state employment, and TRICARE active-duty military service. You should contact your employer or union benefits administrator to find out how your insurance works with Medicare and if you should enroll in Part B during your IEP. </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236323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47714" y="4050274"/>
            <a:ext cx="6159915" cy="4886897"/>
          </a:xfrm>
        </p:spPr>
        <p:txBody>
          <a:bodyPr>
            <a:normAutofit/>
          </a:bodyPr>
          <a:lstStyle/>
          <a:p>
            <a:r>
              <a:rPr lang="en-US" dirty="0" smtClean="0"/>
              <a:t>You must have Part B if</a:t>
            </a:r>
          </a:p>
          <a:p>
            <a:pPr marL="228600" lvl="1" indent="-228600"/>
            <a:r>
              <a:rPr lang="en-US" dirty="0" smtClean="0"/>
              <a:t>You want to buy a Medicare Supplement Insurance (Medigap) </a:t>
            </a:r>
            <a:r>
              <a:rPr lang="en-US" dirty="0"/>
              <a:t>P</a:t>
            </a:r>
            <a:r>
              <a:rPr lang="en-US" dirty="0" smtClean="0"/>
              <a:t>olicy</a:t>
            </a:r>
          </a:p>
          <a:p>
            <a:pPr marL="228600" lvl="1" indent="-228600"/>
            <a:r>
              <a:rPr lang="en-US" dirty="0" smtClean="0"/>
              <a:t>You want to join a Medicare Advantage (MA) Plan</a:t>
            </a:r>
          </a:p>
          <a:p>
            <a:pPr marL="228600" lvl="1" indent="-228600"/>
            <a:r>
              <a:rPr lang="en-US" dirty="0" smtClean="0"/>
              <a:t>You're eligible for TRICARE for Life (TFL) or Civilian Health and Medical Program of the Department of Veterans Affairs (CHAMPVA). TFL </a:t>
            </a:r>
            <a:r>
              <a:rPr lang="en-US" dirty="0"/>
              <a:t>provides expanded medical coverage to Medicare-eligible uniformed services retirees 65 or older, to their eligible family members and survivors, and to certain former spouses. You must have Medicare Part A (Hospital Insurance) and Medicare Part B (Medical Insurance) to get TFL benefits. However, if you’re an active-duty service member, or the spouse or dependent child of an active-duty service member, you don’t have to enroll in Part B to keep your TRICARE coverage. When the active-duty service member </a:t>
            </a:r>
            <a:r>
              <a:rPr lang="en-US" dirty="0" smtClean="0"/>
              <a:t>retires and coverage changes to TFL, </a:t>
            </a:r>
            <a:r>
              <a:rPr lang="en-US" dirty="0"/>
              <a:t>you must enroll in Part B to keep your TFL coverage. You can get Part B during a SEP if you have Medicare because you’re 65 or older, or you’re disabled. For more information, visit </a:t>
            </a:r>
            <a:r>
              <a:rPr lang="en-US" dirty="0">
                <a:hlinkClick r:id="rId3"/>
              </a:rPr>
              <a:t>Tricare.mil/mybenefit</a:t>
            </a:r>
            <a:r>
              <a:rPr lang="en-US" dirty="0"/>
              <a:t>. </a:t>
            </a:r>
          </a:p>
          <a:p>
            <a:pPr marL="228600" lvl="1" indent="-228600"/>
            <a:r>
              <a:rPr lang="en-US" dirty="0" smtClean="0"/>
              <a:t>Your employer coverage requires you or your spouse/family member to have it—less than 20 employees (talk to your employer or union benefits administrator)</a:t>
            </a:r>
          </a:p>
          <a:p>
            <a:r>
              <a:rPr lang="en-US" dirty="0" smtClean="0"/>
              <a:t>Veterans Affairs (VA) benefits are separate from Medicare. With VA benefits, you may choose to not enroll in Part B, but you pay a penalty if you don’t sign up for Part B during your IEP and enroll later (visit </a:t>
            </a:r>
            <a:r>
              <a:rPr lang="en-US" dirty="0" smtClean="0">
                <a:hlinkClick r:id="rId4"/>
              </a:rPr>
              <a:t>VA.gov</a:t>
            </a:r>
            <a:r>
              <a:rPr lang="en-US" dirty="0" smtClean="0"/>
              <a:t>). If you have VA coverage, you won't be eligible to enroll in Part B using the SEP. </a:t>
            </a:r>
          </a:p>
          <a:p>
            <a:r>
              <a:rPr lang="en-US" dirty="0" smtClean="0"/>
              <a:t>You must have Part A and Part B to keep your CHAMPVA coverage. For more information, visit </a:t>
            </a:r>
            <a:r>
              <a:rPr lang="en-US" u="sng" dirty="0" smtClean="0">
                <a:hlinkClick r:id="rId5"/>
              </a:rPr>
              <a:t>VA.gov/PURCHASEDCARE/programs/dependents/</a:t>
            </a:r>
            <a:r>
              <a:rPr lang="en-US" u="sng" dirty="0" err="1" smtClean="0">
                <a:hlinkClick r:id="rId5"/>
              </a:rPr>
              <a:t>champva</a:t>
            </a:r>
            <a:r>
              <a:rPr lang="en-US" u="sng" dirty="0" smtClean="0">
                <a:hlinkClick r:id="rId5"/>
              </a:rPr>
              <a:t>/CHAMPVA_eligibility.asp</a:t>
            </a:r>
            <a:r>
              <a:rPr lang="en-US" dirty="0" smtClean="0"/>
              <a:t>.</a:t>
            </a:r>
            <a:endParaRPr lang="en-US" dirty="0"/>
          </a:p>
          <a:p>
            <a:r>
              <a:rPr lang="en-US" b="1" dirty="0" smtClean="0"/>
              <a:t>NOTE</a:t>
            </a:r>
            <a:r>
              <a:rPr lang="en-US" dirty="0" smtClean="0"/>
              <a:t>: See also </a:t>
            </a:r>
            <a:r>
              <a:rPr lang="en-US" dirty="0" smtClean="0">
                <a:hlinkClick r:id="rId6"/>
              </a:rPr>
              <a:t>Medicare.gov/Pubs/pdf/02179-Medicare-Coordination-Benefits-Payer.pdf</a:t>
            </a:r>
            <a:r>
              <a:rPr lang="en-US" dirty="0" smtClean="0"/>
              <a:t> for more information on “Who Pays First.”</a:t>
            </a:r>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4214177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148668"/>
            <a:ext cx="6053667" cy="4436533"/>
          </a:xfrm>
        </p:spPr>
        <p:txBody>
          <a:bodyPr/>
          <a:lstStyle/>
          <a:p>
            <a:r>
              <a:rPr lang="en-US" dirty="0" smtClean="0"/>
              <a:t>If you don’t take Part B when you’re first eligible, you’ll have to pay a premium penalty of 10% for each full 12-month period you could have had Part B but didn’t sign up for it, except in special situations. In most cases, you’ll have to pay this penalty for as long as you have Part B.</a:t>
            </a:r>
          </a:p>
          <a:p>
            <a:r>
              <a:rPr lang="en-US" dirty="0" smtClean="0"/>
              <a:t>If you don’t take Part B when you’re first eligible, you may have to wait to sign up during the annual General Enrollment Period (GEP), which runs from January 1 through March 31 of each year. Your coverage will be effective July 1 of that year. </a:t>
            </a:r>
          </a:p>
          <a:p>
            <a:r>
              <a:rPr lang="en-US" dirty="0" smtClean="0"/>
              <a:t>Having coverage through an employer (including federal or state employment, but not military service) or union while you or your spouse (or family member if you’re disabled) is still working can affect your Part B enrollment rights. If you or your spouse are covered through active employment, you have an SEP. This means you can join Part B anytime that you or your spouse (or family member if you’re disabled) is working, and covered by a GHP through the employer or union based on that work, or during the 8-month period that begins the month after the employment ends or the GHP coverage ends, whichever happens first. Usually, you don’t pay an LEP if you sign up during an SEP. SEPs don’t apply to people with End‑Stage Renal Disease (ESRD). </a:t>
            </a:r>
          </a:p>
          <a:p>
            <a:r>
              <a:rPr lang="en-US" dirty="0" smtClean="0"/>
              <a:t>You should contact your employer or union benefits administrator to find out how your insurance works with Medicare and if it would be to your advantage to delay Part B enrollment.</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95200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a:xfrm>
            <a:off x="583465" y="4148668"/>
            <a:ext cx="5995605" cy="4316735"/>
          </a:xfrm>
        </p:spPr>
        <p:txBody>
          <a:bodyPr>
            <a:normAutofit lnSpcReduction="10000"/>
          </a:bodyPr>
          <a:lstStyle/>
          <a:p>
            <a:pPr>
              <a:lnSpc>
                <a:spcPct val="90000"/>
              </a:lnSpc>
            </a:pPr>
            <a:r>
              <a:rPr lang="en-US" dirty="0"/>
              <a:t>Check Your Knowledge―Question 2</a:t>
            </a:r>
          </a:p>
          <a:p>
            <a:pPr>
              <a:lnSpc>
                <a:spcPct val="90000"/>
              </a:lnSpc>
            </a:pPr>
            <a:r>
              <a:rPr lang="en-US" dirty="0" smtClean="0"/>
              <a:t>Medicare </a:t>
            </a:r>
            <a:r>
              <a:rPr lang="en-US" dirty="0"/>
              <a:t>Part A helps pay for all of the following when medically necessary and requirements are met, EXCEPT </a:t>
            </a:r>
            <a:r>
              <a:rPr lang="en-US" dirty="0" smtClean="0"/>
              <a:t>for…</a:t>
            </a:r>
            <a:endParaRPr lang="en-US" dirty="0"/>
          </a:p>
          <a:p>
            <a:pPr marL="231961" indent="-231961">
              <a:lnSpc>
                <a:spcPct val="90000"/>
              </a:lnSpc>
              <a:buFont typeface="+mj-lt"/>
              <a:buAutoNum type="alphaLcPeriod"/>
            </a:pPr>
            <a:r>
              <a:rPr lang="en-US" dirty="0"/>
              <a:t>Diabetic </a:t>
            </a:r>
            <a:r>
              <a:rPr lang="en-US" dirty="0" smtClean="0"/>
              <a:t>testing supplies</a:t>
            </a:r>
            <a:endParaRPr lang="en-US" dirty="0"/>
          </a:p>
          <a:p>
            <a:pPr marL="231961" indent="-231961">
              <a:lnSpc>
                <a:spcPct val="90000"/>
              </a:lnSpc>
              <a:buFont typeface="+mj-lt"/>
              <a:buAutoNum type="alphaLcPeriod"/>
            </a:pPr>
            <a:r>
              <a:rPr lang="en-US" dirty="0"/>
              <a:t>An inpatient hospital stay</a:t>
            </a:r>
          </a:p>
          <a:p>
            <a:pPr marL="231961" indent="-231961">
              <a:lnSpc>
                <a:spcPct val="90000"/>
              </a:lnSpc>
              <a:buFont typeface="+mj-lt"/>
              <a:buAutoNum type="alphaLcPeriod"/>
            </a:pPr>
            <a:r>
              <a:rPr lang="en-US" dirty="0"/>
              <a:t>An inpatient </a:t>
            </a:r>
            <a:r>
              <a:rPr lang="en-US" dirty="0" smtClean="0"/>
              <a:t>SNF </a:t>
            </a:r>
            <a:r>
              <a:rPr lang="en-US" dirty="0"/>
              <a:t>stay</a:t>
            </a:r>
          </a:p>
          <a:p>
            <a:pPr marL="231961" indent="-231961">
              <a:lnSpc>
                <a:spcPct val="90000"/>
              </a:lnSpc>
              <a:buFont typeface="+mj-lt"/>
              <a:buAutoNum type="alphaLcPeriod"/>
            </a:pPr>
            <a:r>
              <a:rPr lang="en-US" dirty="0"/>
              <a:t>Hospice care</a:t>
            </a:r>
          </a:p>
          <a:p>
            <a:pPr>
              <a:lnSpc>
                <a:spcPct val="90000"/>
              </a:lnSpc>
            </a:pPr>
            <a:r>
              <a:rPr lang="en-US" b="1" dirty="0"/>
              <a:t>Answer: a. Diabetic </a:t>
            </a:r>
            <a:r>
              <a:rPr lang="en-US" b="1" dirty="0" smtClean="0"/>
              <a:t>testing supplies</a:t>
            </a:r>
            <a:r>
              <a:rPr lang="en-US" b="1" dirty="0"/>
              <a:t>.  </a:t>
            </a:r>
            <a:endParaRPr lang="en-US" b="1" dirty="0" smtClean="0"/>
          </a:p>
          <a:p>
            <a:pPr>
              <a:lnSpc>
                <a:spcPct val="90000"/>
              </a:lnSpc>
            </a:pPr>
            <a:r>
              <a:rPr lang="en-US" dirty="0" smtClean="0"/>
              <a:t>Medicare </a:t>
            </a:r>
            <a:r>
              <a:rPr lang="en-US" dirty="0"/>
              <a:t>Part A covers inpatient care (hospital and </a:t>
            </a:r>
            <a:r>
              <a:rPr lang="en-US" dirty="0" smtClean="0"/>
              <a:t>SNF) </a:t>
            </a:r>
            <a:r>
              <a:rPr lang="en-US" dirty="0"/>
              <a:t>and hospice care. </a:t>
            </a:r>
            <a:r>
              <a:rPr lang="en-US" dirty="0" smtClean="0"/>
              <a:t>Diabetic </a:t>
            </a:r>
            <a:r>
              <a:rPr lang="en-US" dirty="0"/>
              <a:t>Testing Supplies could be covered under Medicare Part B (Medical Insurance), including</a:t>
            </a:r>
          </a:p>
          <a:p>
            <a:pPr marL="173971" indent="-173971">
              <a:lnSpc>
                <a:spcPct val="90000"/>
              </a:lnSpc>
              <a:buFont typeface="Wingdings" panose="05000000000000000000" pitchFamily="2" charset="2"/>
              <a:buChar char="§"/>
            </a:pPr>
            <a:r>
              <a:rPr lang="en-US" dirty="0"/>
              <a:t>Blood sugar (glucose) test strips</a:t>
            </a:r>
          </a:p>
          <a:p>
            <a:pPr marL="173971" indent="-173971">
              <a:lnSpc>
                <a:spcPct val="90000"/>
              </a:lnSpc>
              <a:buFont typeface="Wingdings" panose="05000000000000000000" pitchFamily="2" charset="2"/>
              <a:buChar char="§"/>
            </a:pPr>
            <a:r>
              <a:rPr lang="en-US" dirty="0"/>
              <a:t>Blood sugar testing monitors</a:t>
            </a:r>
          </a:p>
          <a:p>
            <a:pPr marL="173971" indent="-173971">
              <a:lnSpc>
                <a:spcPct val="90000"/>
              </a:lnSpc>
              <a:buFont typeface="Wingdings" panose="05000000000000000000" pitchFamily="2" charset="2"/>
              <a:buChar char="§"/>
            </a:pPr>
            <a:r>
              <a:rPr lang="en-US" dirty="0"/>
              <a:t>Insulin</a:t>
            </a:r>
          </a:p>
          <a:p>
            <a:pPr marL="173971" indent="-173971">
              <a:lnSpc>
                <a:spcPct val="90000"/>
              </a:lnSpc>
              <a:buFont typeface="Wingdings" panose="05000000000000000000" pitchFamily="2" charset="2"/>
              <a:buChar char="§"/>
            </a:pPr>
            <a:r>
              <a:rPr lang="en-US" dirty="0"/>
              <a:t>Lancet devices and lancets</a:t>
            </a:r>
          </a:p>
          <a:p>
            <a:pPr marL="173971" indent="-173971">
              <a:lnSpc>
                <a:spcPct val="90000"/>
              </a:lnSpc>
              <a:buFont typeface="Wingdings" panose="05000000000000000000" pitchFamily="2" charset="2"/>
              <a:buChar char="§"/>
            </a:pPr>
            <a:r>
              <a:rPr lang="en-US" dirty="0"/>
              <a:t>Glucose control solutions  </a:t>
            </a:r>
          </a:p>
          <a:p>
            <a:pPr marL="173971" indent="-173971">
              <a:lnSpc>
                <a:spcPct val="90000"/>
              </a:lnSpc>
              <a:buFont typeface="Wingdings" panose="05000000000000000000" pitchFamily="2" charset="2"/>
              <a:buChar char="§"/>
            </a:pPr>
            <a:r>
              <a:rPr lang="en-US" dirty="0"/>
              <a:t>Therapeutic shoes or inserts</a:t>
            </a:r>
          </a:p>
          <a:p>
            <a:pPr>
              <a:lnSpc>
                <a:spcPct val="90000"/>
              </a:lnSpc>
            </a:pPr>
            <a:r>
              <a:rPr lang="en-US" dirty="0"/>
              <a:t>You may need to use specific suppliers for some types of diabetic testing supplies. Visit </a:t>
            </a:r>
            <a:r>
              <a:rPr lang="en-US" dirty="0">
                <a:hlinkClick r:id="rId3"/>
              </a:rPr>
              <a:t>Medicare.gov/supplierdirectory/search.html</a:t>
            </a:r>
            <a:r>
              <a:rPr lang="en-US" dirty="0"/>
              <a:t>. </a:t>
            </a:r>
          </a:p>
          <a:p>
            <a:pPr>
              <a:lnSpc>
                <a:spcPct val="90000"/>
              </a:lnSpc>
            </a:pPr>
            <a:r>
              <a:rPr lang="en-US" dirty="0"/>
              <a:t>In some cases, certain diabetic testing supplies could also be covered under Medicare Part D.</a:t>
            </a:r>
          </a:p>
        </p:txBody>
      </p:sp>
    </p:spTree>
    <p:extLst>
      <p:ext uri="{BB962C8B-B14F-4D97-AF65-F5344CB8AC3E}">
        <p14:creationId xmlns:p14="http://schemas.microsoft.com/office/powerpoint/2010/main" val="3873382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3</a:t>
            </a:r>
          </a:p>
          <a:p>
            <a:r>
              <a:rPr lang="en-US" dirty="0" smtClean="0"/>
              <a:t>For Medicare Part B, in most cases, you pay _______.</a:t>
            </a:r>
          </a:p>
          <a:p>
            <a:pPr marL="231961" indent="-231961">
              <a:buFont typeface="+mj-lt"/>
              <a:buAutoNum type="alphaLcPeriod"/>
            </a:pPr>
            <a:r>
              <a:rPr lang="en-US" dirty="0" smtClean="0"/>
              <a:t>A monthly premium</a:t>
            </a:r>
          </a:p>
          <a:p>
            <a:pPr marL="231961" indent="-231961">
              <a:buFont typeface="+mj-lt"/>
              <a:buAutoNum type="alphaLcPeriod"/>
            </a:pPr>
            <a:r>
              <a:rPr lang="en-US" dirty="0" smtClean="0"/>
              <a:t>A yearly deductible</a:t>
            </a:r>
          </a:p>
          <a:p>
            <a:pPr marL="231961" indent="-231961">
              <a:buFont typeface="+mj-lt"/>
              <a:buAutoNum type="alphaLcPeriod"/>
            </a:pPr>
            <a:r>
              <a:rPr lang="en-US" dirty="0" smtClean="0"/>
              <a:t>20% coinsurance for most covered services</a:t>
            </a:r>
          </a:p>
          <a:p>
            <a:pPr marL="231961" indent="-231961">
              <a:buFont typeface="+mj-lt"/>
              <a:buAutoNum type="alphaLcPeriod"/>
            </a:pPr>
            <a:r>
              <a:rPr lang="en-US" dirty="0"/>
              <a:t>All of the </a:t>
            </a:r>
            <a:r>
              <a:rPr lang="en-US" dirty="0" smtClean="0"/>
              <a:t>above</a:t>
            </a:r>
          </a:p>
          <a:p>
            <a:pPr marL="49935" lvl="1" indent="0">
              <a:buNone/>
            </a:pPr>
            <a:r>
              <a:rPr lang="en-US" b="1" dirty="0" smtClean="0"/>
              <a:t>Answer: d. All of the above</a:t>
            </a:r>
            <a:r>
              <a:rPr lang="en-US" dirty="0" smtClean="0"/>
              <a:t>.  </a:t>
            </a:r>
          </a:p>
          <a:p>
            <a:pPr marL="49935" lvl="1" indent="0">
              <a:buNone/>
            </a:pPr>
            <a:r>
              <a:rPr lang="en-US" dirty="0" smtClean="0"/>
              <a:t>For Medicare Part B, most people will pay a monthly premium, the Part B yearly deductible, and 20% coinsurance for most covered services. These Part B amounts change yearly. </a:t>
            </a:r>
            <a:endParaRPr lang="en-US" strike="sngStrike" baseline="0" dirty="0" smtClean="0"/>
          </a:p>
        </p:txBody>
      </p:sp>
    </p:spTree>
    <p:extLst>
      <p:ext uri="{BB962C8B-B14F-4D97-AF65-F5344CB8AC3E}">
        <p14:creationId xmlns:p14="http://schemas.microsoft.com/office/powerpoint/2010/main" val="3873382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2771" y="4148668"/>
            <a:ext cx="6139543" cy="4436533"/>
          </a:xfrm>
        </p:spPr>
        <p:txBody>
          <a:bodyPr/>
          <a:lstStyle/>
          <a:p>
            <a:r>
              <a:rPr lang="en-US" dirty="0" smtClean="0"/>
              <a:t>Now let’s talk about one way to help address some of the costs associated with Original Medicare coverage. A Medicare Supplement Insurance (Medigap) policy is health insurance sold by private insurance companies to fill gaps in Original Medicare. Medigap policies can help pay your share (coinsurance, copayments, or deductibles) of the costs of Medicare-covered services. Some Medigap policies also cover certain benefits Original Medicare doesn’t cover. </a:t>
            </a:r>
          </a:p>
          <a:p>
            <a:r>
              <a:rPr lang="en-US" dirty="0" smtClean="0"/>
              <a:t>Medigap policies don’t cover your share of the costs under other types of health coverage, including Medicare Advantage (MA) Plans, stand-alone Medicare Prescription Drug Plans (PDPs), employer/union group health coverage (GHP), Medicaid, Department of Veterans Affairs (VA) benefits, or TRICARE.</a:t>
            </a:r>
          </a:p>
          <a:p>
            <a:r>
              <a:rPr lang="en-US" dirty="0" smtClean="0"/>
              <a:t>In all states except Massachusetts, Minnesota, and Wisconsin, Medigap policies must be one of the standardized Plans A, B, C, D, F, G, K, L, M, or N so they can be easily compared. Each plan has a set of benefits that are the same for any insurance company. It’s important to compare Medigap policies, because costs can vary. Each company decides which Medigap policies it will sell and the price for each plan, with state review and approval. Other differences include pre-existing conditions waiting period, crossover of claims from Medicare Administrative Contractor to Medigap policy, guarantee issue, etc.</a:t>
            </a:r>
          </a:p>
          <a:p>
            <a:r>
              <a:rPr lang="en-US" dirty="0" smtClean="0"/>
              <a:t>For more information on Medigap, see Module 3 in the Training Library at </a:t>
            </a:r>
            <a:r>
              <a:rPr lang="en-US" dirty="0" smtClean="0">
                <a:hlinkClick r:id="rId3"/>
              </a:rPr>
              <a:t>CMSnationaltrainingprogram.cms.gov</a:t>
            </a:r>
            <a:r>
              <a:rPr lang="en-US" dirty="0">
                <a:hlinkClick r:id="rId3"/>
              </a:rPr>
              <a:t>/?</a:t>
            </a:r>
            <a:r>
              <a:rPr lang="en-US" dirty="0" smtClean="0">
                <a:hlinkClick r:id="rId3"/>
              </a:rPr>
              <a:t>q=global-search&amp;search=Medigap+policies&amp;combine=Medigap+policies</a:t>
            </a:r>
            <a:r>
              <a:rPr lang="en-US" dirty="0" smtClean="0"/>
              <a:t>. Also, to learn more about choosing a </a:t>
            </a:r>
            <a:r>
              <a:rPr lang="en-US" dirty="0" err="1" smtClean="0"/>
              <a:t>Medigap</a:t>
            </a:r>
            <a:r>
              <a:rPr lang="en-US" dirty="0" smtClean="0"/>
              <a:t> policy</a:t>
            </a:r>
            <a:r>
              <a:rPr lang="en-US" dirty="0"/>
              <a:t>, visit </a:t>
            </a:r>
            <a:r>
              <a:rPr lang="en-US" dirty="0" smtClean="0">
                <a:hlinkClick r:id="rId4"/>
              </a:rPr>
              <a:t>Medicare.gov/supplement-other-insurance/compare-</a:t>
            </a:r>
            <a:r>
              <a:rPr lang="en-US" dirty="0" err="1" smtClean="0">
                <a:hlinkClick r:id="rId4"/>
              </a:rPr>
              <a:t>medigap</a:t>
            </a:r>
            <a:r>
              <a:rPr lang="en-US" dirty="0" smtClean="0">
                <a:hlinkClick r:id="rId4"/>
              </a:rPr>
              <a:t>/compare-medigap.html</a:t>
            </a:r>
            <a:r>
              <a:rPr lang="en-US" dirty="0" smtClean="0"/>
              <a:t>. </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11001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205973" y="3847829"/>
            <a:ext cx="6519942" cy="5029471"/>
          </a:xfrm>
        </p:spPr>
        <p:txBody>
          <a:bodyPr>
            <a:normAutofit lnSpcReduction="10000"/>
          </a:bodyPr>
          <a:lstStyle/>
          <a:p>
            <a:r>
              <a:rPr lang="en-US" dirty="0"/>
              <a:t>All Medigap policies cover a basic set of benefits, including the following:</a:t>
            </a:r>
          </a:p>
          <a:p>
            <a:pPr marL="228600" indent="-228600">
              <a:buFont typeface="Wingdings" panose="05000000000000000000" pitchFamily="2" charset="2"/>
              <a:buChar char="§"/>
            </a:pPr>
            <a:r>
              <a:rPr lang="en-US" dirty="0"/>
              <a:t>All plans cover 100% of Medicare Part A coinsurance and hospital costs up to an additional 365 days after Medicare benefits are used up. Plan F also offers a high-deductible plan in some states. </a:t>
            </a:r>
          </a:p>
          <a:p>
            <a:pPr marL="228600" indent="-228600">
              <a:buFont typeface="Wingdings" panose="05000000000000000000" pitchFamily="2" charset="2"/>
              <a:buChar char="§"/>
            </a:pPr>
            <a:r>
              <a:rPr lang="en-US" dirty="0"/>
              <a:t>Medicare Part B coinsurance or copayment, with Plans A, B, C, D, F, G, M, and N covering 100%. Plan N pays 100% of the Part B coinsurance, except for a copayment of up to $20 for some office visits, and up to a $50 copayment for emergency room visits that don’t result in an inpatient admission. Plan K pays 50% of Medicare Part B coinsurance or copayment, with Plan L paying 75%.</a:t>
            </a:r>
          </a:p>
          <a:p>
            <a:pPr marL="228600" indent="-228600">
              <a:buFont typeface="Wingdings" panose="05000000000000000000" pitchFamily="2" charset="2"/>
              <a:buChar char="§"/>
            </a:pPr>
            <a:r>
              <a:rPr lang="en-US" dirty="0"/>
              <a:t>Blood (first 3 pints) with Plans A, B, C, D, F, G, M, and N covering 100%; Plan K 50%; and Plan L 75%.</a:t>
            </a:r>
          </a:p>
          <a:p>
            <a:pPr marL="228600" indent="-228600">
              <a:buFont typeface="Wingdings" panose="05000000000000000000" pitchFamily="2" charset="2"/>
              <a:buChar char="§"/>
            </a:pPr>
            <a:r>
              <a:rPr lang="en-US" dirty="0"/>
              <a:t>Part A hospice care coinsurance or copayment with Plans A, B, C, D, F, G, M, and N covering 100%; Plan K 50%; and Plan L 75%.</a:t>
            </a:r>
          </a:p>
          <a:p>
            <a:pPr marL="228600" indent="-228600">
              <a:buFont typeface="Wingdings" panose="05000000000000000000" pitchFamily="2" charset="2"/>
              <a:buChar char="§"/>
            </a:pPr>
            <a:r>
              <a:rPr lang="en-US" dirty="0"/>
              <a:t>In addition, each Medigap plan covers different benefits:</a:t>
            </a:r>
          </a:p>
          <a:p>
            <a:pPr marL="457200" lvl="1" indent="-228600">
              <a:buFont typeface="Arial" panose="020B0604020202020204" pitchFamily="34" charset="0"/>
              <a:buChar char="•"/>
            </a:pPr>
            <a:r>
              <a:rPr lang="en-US" dirty="0"/>
              <a:t>The </a:t>
            </a:r>
            <a:r>
              <a:rPr lang="en-US" dirty="0" smtClean="0"/>
              <a:t>Skilled Nursing Facility (SNF) </a:t>
            </a:r>
            <a:r>
              <a:rPr lang="en-US" dirty="0"/>
              <a:t>care coinsurance is covered 100% by Plans C, D, F, G, M, and N covering 100%; Plan K 50%; and Plan L 75%.</a:t>
            </a:r>
          </a:p>
          <a:p>
            <a:pPr marL="457200" lvl="1" indent="-228600">
              <a:buFont typeface="Arial" panose="020B0604020202020204" pitchFamily="34" charset="0"/>
              <a:buChar char="•"/>
            </a:pPr>
            <a:r>
              <a:rPr lang="en-US" dirty="0"/>
              <a:t>The Medicare Part A deductible is covered 100% by Plans B, C, D, F, G, and N; Plans K and M 50%; and Plan L 75%.</a:t>
            </a:r>
          </a:p>
          <a:p>
            <a:pPr marL="457200" lvl="1" indent="-228600">
              <a:buFont typeface="Arial" panose="020B0604020202020204" pitchFamily="34" charset="0"/>
              <a:buChar char="•"/>
            </a:pPr>
            <a:r>
              <a:rPr lang="en-US" dirty="0"/>
              <a:t>The Medicare Part B deductible is 100% covered by Medigap Plans C and F.</a:t>
            </a:r>
          </a:p>
          <a:p>
            <a:pPr marL="457200" lvl="1" indent="-228600">
              <a:buFont typeface="Arial" panose="020B0604020202020204" pitchFamily="34" charset="0"/>
              <a:buChar char="•"/>
            </a:pPr>
            <a:r>
              <a:rPr lang="en-US" dirty="0"/>
              <a:t>The Medicare Part B excess charges are covered 100% by Medigap Plans F and G.</a:t>
            </a:r>
          </a:p>
          <a:p>
            <a:pPr marL="457200" lvl="1" indent="-228600">
              <a:buFont typeface="Arial" panose="020B0604020202020204" pitchFamily="34" charset="0"/>
              <a:buChar char="•"/>
            </a:pPr>
            <a:r>
              <a:rPr lang="en-US" dirty="0"/>
              <a:t>Foreign travel emergency costs up to the plans’ limits are covered at 80% by Medigap Plans C, D, F, G, M, and N.</a:t>
            </a:r>
          </a:p>
          <a:p>
            <a:pPr marL="457200" lvl="1" indent="-228600">
              <a:buFont typeface="Arial" panose="020B0604020202020204" pitchFamily="34" charset="0"/>
              <a:buChar char="•"/>
            </a:pPr>
            <a:r>
              <a:rPr lang="en-US" dirty="0"/>
              <a:t>In </a:t>
            </a:r>
            <a:r>
              <a:rPr lang="en-US" dirty="0" smtClean="0"/>
              <a:t>2018, </a:t>
            </a:r>
            <a:r>
              <a:rPr lang="en-US" dirty="0"/>
              <a:t>Plans K and L have out-of-pocket limits of $5,240 and $2,620, respectively</a:t>
            </a:r>
            <a:r>
              <a:rPr lang="en-US" dirty="0" smtClean="0"/>
              <a:t>.</a:t>
            </a:r>
            <a:endParaRPr lang="en-US" dirty="0"/>
          </a:p>
          <a:p>
            <a:pPr marL="0" lvl="1" indent="0">
              <a:buNone/>
            </a:pPr>
            <a:r>
              <a:rPr lang="en-US" b="1" dirty="0" smtClean="0"/>
              <a:t>NOTE: </a:t>
            </a:r>
            <a:r>
              <a:rPr lang="en-US" dirty="0" smtClean="0"/>
              <a:t>Starting January 1, 2020, Plan C and F will no longer be available to people new to Medicare. If you had one of these plans prior to that date, you can keep it.</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155936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US" dirty="0" smtClean="0"/>
              <a:t>You need to have Original Medicare to get a Medigap policy; Medigap doesn’t work with MA. </a:t>
            </a:r>
          </a:p>
          <a:p>
            <a:pPr lvl="1"/>
            <a:r>
              <a:rPr lang="en-US" dirty="0" smtClean="0"/>
              <a:t>If you have other coverage that supplements Medicare, such as retiree coverage, you might not need Medigap.</a:t>
            </a:r>
          </a:p>
          <a:p>
            <a:pPr lvl="1"/>
            <a:r>
              <a:rPr lang="en-US" dirty="0" smtClean="0"/>
              <a:t>You need to consider whether you can afford Medicare deductibles and copayments and weigh this against how much the monthly Medigap premium costs.</a:t>
            </a:r>
          </a:p>
          <a:p>
            <a:pPr lvl="1"/>
            <a:endParaRPr lang="en-US" dirty="0" smtClean="0"/>
          </a:p>
          <a:p>
            <a:endParaRPr lang="en-US" dirty="0" smtClean="0"/>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238738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Usually the best time to buy a Medigap policy is during your Medigap Open Enrollment Period (OEP). It begins when you're 65 or older and enrolled in Part B for the first time. You must also have Medicare Part A to have a Medigap policy. </a:t>
            </a:r>
          </a:p>
          <a:p>
            <a:r>
              <a:rPr lang="en-US" dirty="0" smtClean="0"/>
              <a:t>You have a 6-month Medigap OEP, which gives you a guaranteed right to buy a Medigap policy. Some states may have a longer period. Once this period starts, it can’t be delayed or repeated.</a:t>
            </a:r>
          </a:p>
          <a:p>
            <a:r>
              <a:rPr lang="en-US" dirty="0" smtClean="0"/>
              <a:t>During your Medigap OEP, companies can’t do the following:</a:t>
            </a:r>
          </a:p>
          <a:p>
            <a:pPr marL="228600" indent="-228600">
              <a:buFont typeface="Wingdings" panose="05000000000000000000" pitchFamily="2" charset="2"/>
              <a:buChar char="§"/>
            </a:pPr>
            <a:r>
              <a:rPr lang="en-US" dirty="0" smtClean="0"/>
              <a:t>Refuse to sell you any Medigap policy they offer</a:t>
            </a:r>
          </a:p>
          <a:p>
            <a:pPr marL="228600" indent="-228600">
              <a:buFont typeface="Wingdings" panose="05000000000000000000" pitchFamily="2" charset="2"/>
              <a:buChar char="§"/>
            </a:pPr>
            <a:r>
              <a:rPr lang="en-US" dirty="0" smtClean="0"/>
              <a:t>Make you wait for coverage (there can be a waiting period for pre-existing conditions if you don’t have creditable coverage before the OEP)</a:t>
            </a:r>
          </a:p>
          <a:p>
            <a:pPr marL="228600" indent="-228600">
              <a:buFont typeface="Wingdings" panose="05000000000000000000" pitchFamily="2" charset="2"/>
              <a:buChar char="§"/>
            </a:pPr>
            <a:r>
              <a:rPr lang="en-US" dirty="0" smtClean="0"/>
              <a:t>Charge more because of a past/present health problem</a:t>
            </a:r>
          </a:p>
          <a:p>
            <a:r>
              <a:rPr lang="en-US" dirty="0" smtClean="0"/>
              <a:t>You may want to apply for a Medigap policy before your Medigap OEP starts if your current health insurance ends the month you become eligible for Medicare, or you reach 65, to have continuous coverage without any break.</a:t>
            </a:r>
          </a:p>
          <a:p>
            <a:r>
              <a:rPr lang="en-US" dirty="0" smtClean="0"/>
              <a:t>You can also buy a Medigap policy whenever a company agrees to sell you one. However, there may be restrictions, such as medical underwriting or a waiting period for pre-existing conditions. </a:t>
            </a:r>
          </a:p>
          <a:p>
            <a:r>
              <a:rPr lang="en-US" dirty="0" smtClean="0"/>
              <a:t>Medical underwriting is a process used by insurance companies to try to figure out your health status when you're applying for health insurance to determine whether to offer you coverage, at what price, and with what exclusions or limits.</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8169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71500" y="4038600"/>
            <a:ext cx="5897880" cy="4867275"/>
          </a:xfrm>
        </p:spPr>
        <p:txBody>
          <a:bodyPr>
            <a:normAutofit/>
          </a:bodyPr>
          <a:lstStyle/>
          <a:p>
            <a:r>
              <a:rPr lang="en-US" dirty="0" smtClean="0"/>
              <a:t>Medicare currently provides health insurance for 58.6 million United States (U.S.) citizens. </a:t>
            </a:r>
          </a:p>
          <a:p>
            <a:r>
              <a:rPr lang="en-US" dirty="0" smtClean="0"/>
              <a:t>Medicare is health insurance for generally 3 groups of people:</a:t>
            </a:r>
          </a:p>
          <a:p>
            <a:pPr marL="171450" indent="-171450">
              <a:buFont typeface="Wingdings" panose="05000000000000000000" pitchFamily="2" charset="2"/>
              <a:buChar char="§"/>
            </a:pPr>
            <a:r>
              <a:rPr lang="en-US" dirty="0" smtClean="0"/>
              <a:t>Those who are 65 and older</a:t>
            </a:r>
          </a:p>
          <a:p>
            <a:pPr marL="171450" indent="-171450">
              <a:buFont typeface="Wingdings" panose="05000000000000000000" pitchFamily="2" charset="2"/>
              <a:buChar char="§"/>
            </a:pPr>
            <a:r>
              <a:rPr lang="en-US" dirty="0" smtClean="0"/>
              <a:t>People under 65 with certain disabilities who have been entitled to Social Security Disability Insurance (SSDI) benefits for 24 months—includes </a:t>
            </a:r>
            <a:r>
              <a:rPr lang="en-US" dirty="0"/>
              <a:t>ALS </a:t>
            </a:r>
            <a:r>
              <a:rPr lang="en-US" dirty="0" smtClean="0"/>
              <a:t>(Amyotrophic </a:t>
            </a:r>
            <a:r>
              <a:rPr lang="en-US" dirty="0"/>
              <a:t>Lateral </a:t>
            </a:r>
            <a:r>
              <a:rPr lang="en-US" dirty="0" smtClean="0"/>
              <a:t>Sclerosis, also called Lou Gehrig’s disease), without a waiting period </a:t>
            </a:r>
          </a:p>
          <a:p>
            <a:pPr marL="171450" indent="-171450">
              <a:buFont typeface="Wingdings" panose="05000000000000000000" pitchFamily="2" charset="2"/>
              <a:buChar char="§"/>
            </a:pPr>
            <a:r>
              <a:rPr lang="en-US" dirty="0" smtClean="0"/>
              <a:t>People of any age who have End-Stage Renal Disease (ESRD) (permanent kidney failure requiring dialysis or a kidney transplant)</a:t>
            </a:r>
          </a:p>
          <a:p>
            <a:r>
              <a:rPr lang="en-US" dirty="0" smtClean="0"/>
              <a:t>A very small subset of people can get Medicare based on a federally-declared environmental health hazard who have an asbestos-related condition associated with that hazard. Currently, it only applies to individuals affected by a hazard in Libby, Montana.</a:t>
            </a:r>
          </a:p>
          <a:p>
            <a:r>
              <a:rPr lang="en-US" dirty="0"/>
              <a:t>People who immigrate to the U.S. may qualify for Medicare if they are in a lawful status. Generally they must have resided in the U.S. for 5 continuous years to get Medicare.</a:t>
            </a:r>
          </a:p>
          <a:p>
            <a:r>
              <a:rPr lang="en-US" dirty="0"/>
              <a:t>The “Medicare &amp; You” handbook (CMS Product No. 10050) pictured on the slide is mailed to every Medicare household each year in the fall. You can view it at </a:t>
            </a:r>
            <a:r>
              <a:rPr lang="en-US" dirty="0">
                <a:hlinkClick r:id="rId3"/>
              </a:rPr>
              <a:t>Medicare.gov/Pubs/pdf/10050-Medicare-and-You.pdf</a:t>
            </a:r>
            <a:r>
              <a:rPr lang="en-US" dirty="0"/>
              <a:t>. It’s sent to all newly enrolled people as well. It explains Medicare and provides information on Medicare health and drug plans in their geographic area.</a:t>
            </a:r>
          </a:p>
          <a:p>
            <a:r>
              <a:rPr lang="en-US" dirty="0" smtClean="0"/>
              <a:t>For general Medicare enrollment information, visit </a:t>
            </a:r>
            <a:r>
              <a:rPr lang="en-US" dirty="0" smtClean="0">
                <a:hlinkClick r:id="rId4"/>
              </a:rPr>
              <a:t>CMS.gov/Research-Statistics-Data-and-Systems/Statistics-Trends-and-Reports/CMS-Fast-Facts/index.html</a:t>
            </a:r>
            <a:r>
              <a:rPr lang="en-US" dirty="0" smtClean="0"/>
              <a:t>. </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639136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To buy a Medigap policy, follow these steps:</a:t>
            </a:r>
          </a:p>
          <a:p>
            <a:pPr marL="228600" indent="-228600">
              <a:buFont typeface="Wingdings" panose="05000000000000000000" pitchFamily="2" charset="2"/>
              <a:buChar char="§"/>
            </a:pPr>
            <a:r>
              <a:rPr lang="en-US" dirty="0"/>
              <a:t>Decide which Medigap Plan </a:t>
            </a:r>
            <a:r>
              <a:rPr lang="en-US" dirty="0" smtClean="0"/>
              <a:t>(A–N) </a:t>
            </a:r>
            <a:r>
              <a:rPr lang="en-US" dirty="0"/>
              <a:t>has the benefits you need. </a:t>
            </a:r>
            <a:r>
              <a:rPr lang="en-US" dirty="0" smtClean="0"/>
              <a:t>You can use the Medigap comparison tool on </a:t>
            </a:r>
            <a:r>
              <a:rPr lang="en-US" sz="1200" u="sng" dirty="0" smtClean="0">
                <a:solidFill>
                  <a:prstClr val="black"/>
                </a:solidFill>
                <a:hlinkClick r:id="rId3"/>
              </a:rPr>
              <a:t>Medicare.gov/find-a-plan</a:t>
            </a:r>
            <a:r>
              <a:rPr lang="en-US" sz="1200" u="none" baseline="0" dirty="0" smtClean="0">
                <a:solidFill>
                  <a:prstClr val="black"/>
                </a:solidFill>
              </a:rPr>
              <a:t> to compare your plans or by calling 1-800-633-4227; TTY: 1-877-486-2048.</a:t>
            </a:r>
            <a:endParaRPr lang="en-US" dirty="0" smtClean="0"/>
          </a:p>
          <a:p>
            <a:pPr marL="228600" indent="-228600">
              <a:buFont typeface="Wingdings" panose="05000000000000000000" pitchFamily="2" charset="2"/>
              <a:buChar char="§"/>
            </a:pPr>
            <a:r>
              <a:rPr lang="en-US" dirty="0" smtClean="0"/>
              <a:t>Find out which insurance companies sell Medigap policies in your state by calling your State Health Insurance Assistance Program (SHIP) at </a:t>
            </a:r>
            <a:r>
              <a:rPr lang="en-US" u="sng" dirty="0" smtClean="0">
                <a:solidFill>
                  <a:prstClr val="black"/>
                </a:solidFill>
                <a:hlinkClick r:id="rId4"/>
              </a:rPr>
              <a:t>shiptacenter.org</a:t>
            </a:r>
            <a:r>
              <a:rPr lang="en-US" u="sng" dirty="0" smtClean="0">
                <a:solidFill>
                  <a:prstClr val="black"/>
                </a:solidFill>
              </a:rPr>
              <a:t>,</a:t>
            </a:r>
            <a:r>
              <a:rPr lang="en-US" dirty="0" smtClean="0"/>
              <a:t> your State Insurance Department, or visit </a:t>
            </a:r>
            <a:r>
              <a:rPr lang="en-US" u="sng" dirty="0" smtClean="0">
                <a:hlinkClick r:id="rId3"/>
              </a:rPr>
              <a:t>Medicare.gov/find-a-plan</a:t>
            </a:r>
            <a:r>
              <a:rPr lang="en-US" dirty="0" smtClean="0"/>
              <a:t>.</a:t>
            </a:r>
          </a:p>
          <a:p>
            <a:pPr marL="228600" indent="-228600">
              <a:buFont typeface="Wingdings" panose="05000000000000000000" pitchFamily="2" charset="2"/>
              <a:buChar char="§"/>
            </a:pPr>
            <a:r>
              <a:rPr lang="en-US" dirty="0" smtClean="0"/>
              <a:t>Federal Medigap protections aren’t offered for people with Medicare due to a disability, so contact your State Insurance Department to determine if your state extends protections to people under 65.</a:t>
            </a:r>
          </a:p>
          <a:p>
            <a:pPr marL="228600" indent="-228600">
              <a:buFont typeface="Wingdings" panose="05000000000000000000" pitchFamily="2" charset="2"/>
              <a:buChar char="§"/>
            </a:pPr>
            <a:r>
              <a:rPr lang="en-US" dirty="0" smtClean="0"/>
              <a:t>Call the insurance companies and shop around for the best plan at a price you can afford. </a:t>
            </a:r>
          </a:p>
          <a:p>
            <a:pPr marL="228600" indent="-228600">
              <a:buFont typeface="Wingdings" panose="05000000000000000000" pitchFamily="2" charset="2"/>
              <a:buChar char="§"/>
            </a:pPr>
            <a:r>
              <a:rPr lang="en-US" dirty="0" smtClean="0"/>
              <a:t>Buy the Medigap policy. Once you choose the insurance company and the Medigap Plan, apply for the policy. The insurance company must give you a clearly worded summary of your Medigap policy when you apply. </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669957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4</a:t>
            </a:r>
          </a:p>
          <a:p>
            <a:r>
              <a:rPr lang="en-US" dirty="0" smtClean="0"/>
              <a:t>Medigap policies may help pay for prescription drug copayment.</a:t>
            </a:r>
          </a:p>
          <a:p>
            <a:pPr marL="231961" indent="-231961">
              <a:buFont typeface="+mj-lt"/>
              <a:buAutoNum type="alphaLcPeriod"/>
            </a:pPr>
            <a:r>
              <a:rPr lang="en-US" dirty="0" smtClean="0"/>
              <a:t>True</a:t>
            </a:r>
          </a:p>
          <a:p>
            <a:pPr marL="231961" indent="-231961">
              <a:buFont typeface="+mj-lt"/>
              <a:buAutoNum type="alphaLcPeriod"/>
            </a:pPr>
            <a:r>
              <a:rPr lang="en-US" dirty="0" smtClean="0"/>
              <a:t>False</a:t>
            </a:r>
          </a:p>
          <a:p>
            <a:r>
              <a:rPr lang="en-US" b="1" dirty="0" smtClean="0"/>
              <a:t>Answer: b. False</a:t>
            </a:r>
            <a:r>
              <a:rPr lang="en-US" dirty="0" smtClean="0"/>
              <a:t>. </a:t>
            </a:r>
          </a:p>
          <a:p>
            <a:r>
              <a:rPr lang="en-US" dirty="0" err="1" smtClean="0"/>
              <a:t>Medigap</a:t>
            </a:r>
            <a:r>
              <a:rPr lang="en-US" dirty="0" smtClean="0"/>
              <a:t> policies cover gaps in Original Medicare coverage, like deductibles, coinsurance, and copayments for Medicare covered services. </a:t>
            </a:r>
            <a:r>
              <a:rPr lang="en-US" b="1" dirty="0" smtClean="0"/>
              <a:t>NOTE:</a:t>
            </a:r>
            <a:r>
              <a:rPr lang="en-US" dirty="0" smtClean="0"/>
              <a:t> Old plans did have prescription drug coverage, and although no longer sold, some people still have them.</a:t>
            </a:r>
          </a:p>
        </p:txBody>
      </p:sp>
    </p:spTree>
    <p:extLst>
      <p:ext uri="{BB962C8B-B14F-4D97-AF65-F5344CB8AC3E}">
        <p14:creationId xmlns:p14="http://schemas.microsoft.com/office/powerpoint/2010/main" val="3254684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fontAlgn="base"/>
            <a:r>
              <a:rPr lang="en-US" dirty="0"/>
              <a:t>Medicare Part D is Medicare prescription drug coverage. If you chose Original Medicare and you want prescription drug coverage, you must choose and join a Medicare </a:t>
            </a:r>
            <a:r>
              <a:rPr lang="en-US" dirty="0" smtClean="0"/>
              <a:t>Prescription Drug Plan (PDP). </a:t>
            </a:r>
            <a:r>
              <a:rPr lang="en-US" dirty="0"/>
              <a:t>You usually pay a monthly premium.</a:t>
            </a:r>
          </a:p>
          <a:p>
            <a:pPr fontAlgn="base"/>
            <a:r>
              <a:rPr lang="en-US" dirty="0"/>
              <a:t>These plans are run by private companies that contract with Medicare.</a:t>
            </a:r>
          </a:p>
          <a:p>
            <a:r>
              <a:rPr lang="en-US" dirty="0" smtClean="0"/>
              <a:t>Part </a:t>
            </a:r>
            <a:r>
              <a:rPr lang="en-US" dirty="0"/>
              <a:t>D coverage is provided through Medicare </a:t>
            </a:r>
            <a:r>
              <a:rPr lang="en-US" dirty="0" smtClean="0"/>
              <a:t>PDPs </a:t>
            </a:r>
            <a:r>
              <a:rPr lang="en-US" dirty="0"/>
              <a:t>and </a:t>
            </a:r>
            <a:r>
              <a:rPr lang="en-US" dirty="0" smtClean="0"/>
              <a:t>Medicare Advantage (MA) Plans </a:t>
            </a:r>
            <a:r>
              <a:rPr lang="en-US" dirty="0"/>
              <a:t>with Medicare prescription drug </a:t>
            </a:r>
            <a:r>
              <a:rPr lang="en-US" dirty="0" smtClean="0"/>
              <a:t>coverage (MA-PDs). </a:t>
            </a:r>
            <a:endParaRPr lang="en-US" dirty="0"/>
          </a:p>
          <a:p>
            <a:r>
              <a:rPr lang="en-US" dirty="0"/>
              <a:t>There are some other types of Medicare health plans that provide health care coverage which aren't </a:t>
            </a:r>
            <a:r>
              <a:rPr lang="en-US" dirty="0" smtClean="0"/>
              <a:t>MA Plans</a:t>
            </a:r>
            <a:r>
              <a:rPr lang="en-US" dirty="0"/>
              <a:t>, but are still part of Medicare, such as Medicare Cost Plans and </a:t>
            </a:r>
            <a:r>
              <a:rPr lang="en-US" dirty="0" smtClean="0"/>
              <a:t>Programs of All-inclusive Care for the Elderly (PACE). </a:t>
            </a:r>
            <a:r>
              <a:rPr lang="en-US" dirty="0"/>
              <a:t>Some of these plans provide Medicare Part A and Part B coverage, while others provide Part B coverage only. Some also provide Part </a:t>
            </a:r>
            <a:r>
              <a:rPr lang="en-US" dirty="0" smtClean="0"/>
              <a:t>D coverage. </a:t>
            </a:r>
            <a:r>
              <a:rPr lang="en-US" dirty="0"/>
              <a:t>These plans have some of the same rules as MA Plans as you will see later in this presentation. However, each type of plan has special rules and exceptions, so you should contact any plans you're interested in to get more details.</a:t>
            </a:r>
          </a:p>
          <a:p>
            <a:r>
              <a:rPr lang="en-US" dirty="0" smtClean="0"/>
              <a:t>For help choosing a Part D plan, contact your local State Health Insurance Assistance Program (SHIP). To find the contact information for your local SHIP visit </a:t>
            </a:r>
            <a:r>
              <a:rPr lang="en-US" dirty="0" smtClean="0">
                <a:hlinkClick r:id="rId3"/>
              </a:rPr>
              <a:t>shiptacenter.org</a:t>
            </a:r>
            <a:r>
              <a:rPr lang="en-US" dirty="0" smtClean="0"/>
              <a:t>. </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670822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590"/>
              </a:spcBef>
            </a:pPr>
            <a:r>
              <a:rPr lang="en-US" dirty="0"/>
              <a:t>Your costs for prescription drug coverage will depend on the plan you choose and some other factors, like which drugs you use, whether you go to a pharmacy in your plan’s network, </a:t>
            </a:r>
            <a:r>
              <a:rPr lang="en-US" dirty="0" smtClean="0"/>
              <a:t>whether </a:t>
            </a:r>
            <a:r>
              <a:rPr lang="en-US" dirty="0"/>
              <a:t>you get Extra Help paying for your drug </a:t>
            </a:r>
            <a:r>
              <a:rPr lang="en-US" dirty="0" smtClean="0"/>
              <a:t>costs, and your modified adjusted gross income (MAGI) (see next slide). </a:t>
            </a:r>
            <a:endParaRPr lang="en-US" dirty="0"/>
          </a:p>
          <a:p>
            <a:pPr marL="0" lvl="1" indent="0">
              <a:spcBef>
                <a:spcPts val="623"/>
              </a:spcBef>
              <a:buNone/>
              <a:defRPr/>
            </a:pPr>
            <a:r>
              <a:rPr lang="en-US" dirty="0">
                <a:solidFill>
                  <a:prstClr val="black"/>
                </a:solidFill>
              </a:rPr>
              <a:t>The coverage gap begins</a:t>
            </a:r>
            <a:r>
              <a:rPr lang="en-US" i="1" dirty="0">
                <a:solidFill>
                  <a:prstClr val="black"/>
                </a:solidFill>
              </a:rPr>
              <a:t> </a:t>
            </a:r>
            <a:r>
              <a:rPr lang="en-US" dirty="0">
                <a:solidFill>
                  <a:prstClr val="black"/>
                </a:solidFill>
              </a:rPr>
              <a:t>after you and your drug plan have spent a certain amount of money for covered drugs ($3,750 in 2018). </a:t>
            </a:r>
            <a:r>
              <a:rPr lang="en-US" dirty="0"/>
              <a:t>When you're in the coverage gap, you pay 35</a:t>
            </a:r>
            <a:r>
              <a:rPr lang="en-US" dirty="0">
                <a:cs typeface="Arial" charset="0"/>
              </a:rPr>
              <a:t>% for covered brand-name drugs, and 44% for covered generic drugs</a:t>
            </a:r>
            <a:r>
              <a:rPr lang="en-US" dirty="0" smtClean="0">
                <a:cs typeface="Arial" charset="0"/>
              </a:rPr>
              <a:t>. In 2019, once you enter the coverage gap you pay 25% of the plan’s cost for covered brand-name drugs and 37% of the plan’s cost for covered generic drugs until you reach the end of the coverage gap.</a:t>
            </a:r>
            <a:endParaRPr lang="en-US" dirty="0"/>
          </a:p>
          <a:p>
            <a:pPr>
              <a:spcBef>
                <a:spcPts val="590"/>
              </a:spcBef>
            </a:pPr>
            <a:r>
              <a:rPr lang="en-US" dirty="0"/>
              <a:t>Once you’ve paid $5,000 out-of-pocket for drug costs in 2018 (including payments from other sources, like the discount paid for by the drug company in the coverage gap), you leave the coverage gap and automatically get “catastrophic coverage” which means you pay a small copayment for each drug for the rest of the year.</a:t>
            </a:r>
          </a:p>
          <a:p>
            <a:pPr>
              <a:spcBef>
                <a:spcPts val="590"/>
              </a:spcBef>
            </a:pPr>
            <a:r>
              <a:rPr lang="en-US" dirty="0"/>
              <a:t>Most people will pay a monthly premium for Medicare prescription drug coverage. You’ll also pay a share of your prescription costs, including a deductible (if applicable), copayments, and/or coinsurance. </a:t>
            </a:r>
          </a:p>
          <a:p>
            <a:pPr>
              <a:spcBef>
                <a:spcPts val="590"/>
              </a:spcBef>
            </a:pPr>
            <a:r>
              <a:rPr lang="en-US" dirty="0"/>
              <a:t>Contact your drug plan (not Social Security) if you want your premium deducted from your monthly Social Security payment. Your first deduction will usually take 3 months to start, and 3 months of premiums will likely be deducted at once.</a:t>
            </a:r>
          </a:p>
          <a:p>
            <a:pPr>
              <a:spcBef>
                <a:spcPts val="590"/>
              </a:spcBef>
            </a:pPr>
            <a:r>
              <a:rPr lang="en-US" dirty="0"/>
              <a:t>After that, only one premium will be deducted each month. You may also see a delay in premiums being withheld if you switch plans. If you want to stop premium deductions and get billed directly, contact your drug plan.</a:t>
            </a:r>
          </a:p>
          <a:p>
            <a:endParaRPr lang="en-US" dirty="0"/>
          </a:p>
        </p:txBody>
      </p:sp>
    </p:spTree>
    <p:extLst>
      <p:ext uri="{BB962C8B-B14F-4D97-AF65-F5344CB8AC3E}">
        <p14:creationId xmlns:p14="http://schemas.microsoft.com/office/powerpoint/2010/main" val="3514001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You pay only your plan premium if your yearly income in 2016 was $85,000 or less for an individual, or $170,000 or less for a couple.</a:t>
            </a:r>
          </a:p>
          <a:p>
            <a:pPr>
              <a:defRPr/>
            </a:pPr>
            <a:r>
              <a:rPr lang="en-US" dirty="0"/>
              <a:t>If you reported a modified adjusted gross income </a:t>
            </a:r>
            <a:r>
              <a:rPr lang="en-US" dirty="0" smtClean="0"/>
              <a:t>(MAGI) of </a:t>
            </a:r>
            <a:r>
              <a:rPr lang="en-US" dirty="0"/>
              <a:t>more than $85,000 (individuals and married individuals filing separately) or $170,000 (married individuals filing jointly) on your Internal Revenue Service (IRS) tax return 2 years ago (the most recent tax return information provided to Social Security by the </a:t>
            </a:r>
            <a:r>
              <a:rPr lang="en-US" dirty="0" smtClean="0"/>
              <a:t>IRS), </a:t>
            </a:r>
            <a:r>
              <a:rPr lang="en-US" dirty="0"/>
              <a:t>you’ll have to pay an extra amount for your Medicare prescription drug coverage, called </a:t>
            </a:r>
            <a:r>
              <a:rPr lang="en-US" dirty="0" smtClean="0"/>
              <a:t>Income-Related Monthly Adjustment Amount (IRMAA). </a:t>
            </a:r>
            <a:r>
              <a:rPr lang="en-US" dirty="0"/>
              <a:t>You pay this extra amount in addition to your monthly Medicare drug plan premium. </a:t>
            </a:r>
          </a:p>
          <a:p>
            <a:pPr>
              <a:defRPr/>
            </a:pPr>
            <a:r>
              <a:rPr lang="en-US" dirty="0"/>
              <a:t>If your income has gone down due to any of the following situations, and the change makes a difference in the income level Social Security considers, contact them to explain you have new information and may need a new decision about your IRMAA:</a:t>
            </a:r>
          </a:p>
          <a:p>
            <a:pPr marL="168077" indent="-168077">
              <a:buFont typeface="Wingdings" panose="05000000000000000000" pitchFamily="2" charset="2"/>
              <a:buChar char="§"/>
              <a:defRPr/>
            </a:pPr>
            <a:r>
              <a:rPr lang="en-US" dirty="0"/>
              <a:t>You married, divorced, or became widowed</a:t>
            </a:r>
          </a:p>
          <a:p>
            <a:pPr marL="168077" indent="-168077">
              <a:buFont typeface="Wingdings" panose="05000000000000000000" pitchFamily="2" charset="2"/>
              <a:buChar char="§"/>
              <a:defRPr/>
            </a:pPr>
            <a:r>
              <a:rPr lang="en-US" dirty="0"/>
              <a:t>You or your spouse stopped working or reduced your work hours</a:t>
            </a:r>
          </a:p>
          <a:p>
            <a:pPr marL="168077" indent="-168077">
              <a:buFont typeface="Wingdings" panose="05000000000000000000" pitchFamily="2" charset="2"/>
              <a:buChar char="§"/>
              <a:defRPr/>
            </a:pPr>
            <a:r>
              <a:rPr lang="en-US" dirty="0"/>
              <a:t>You or your spouse lost income-producing property due to a disaster or other event beyond your control</a:t>
            </a:r>
          </a:p>
          <a:p>
            <a:pPr marL="168077" indent="-168077">
              <a:buFont typeface="Wingdings" panose="05000000000000000000" pitchFamily="2" charset="2"/>
              <a:buChar char="§"/>
              <a:defRPr/>
            </a:pPr>
            <a:r>
              <a:rPr lang="en-US" dirty="0"/>
              <a:t>You or your spouse experienced a scheduled cessation, termination, or reorganization of an employer’s pension plan</a:t>
            </a:r>
          </a:p>
          <a:p>
            <a:pPr marL="168077" indent="-168077">
              <a:buFont typeface="Wingdings" panose="05000000000000000000" pitchFamily="2" charset="2"/>
              <a:buChar char="§"/>
              <a:defRPr/>
            </a:pPr>
            <a:r>
              <a:rPr lang="en-US" dirty="0"/>
              <a:t>You or your spouse received a settlement from an employer or former employer because of the employer’s closure, bankruptcy, or </a:t>
            </a:r>
            <a:r>
              <a:rPr lang="en-US" dirty="0" smtClean="0"/>
              <a:t>reorganization</a:t>
            </a:r>
            <a:endParaRPr lang="en-US" dirty="0"/>
          </a:p>
        </p:txBody>
      </p:sp>
    </p:spTree>
    <p:extLst>
      <p:ext uri="{BB962C8B-B14F-4D97-AF65-F5344CB8AC3E}">
        <p14:creationId xmlns:p14="http://schemas.microsoft.com/office/powerpoint/2010/main" val="4170350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1886" y="4148668"/>
            <a:ext cx="6193971" cy="4213348"/>
          </a:xfrm>
        </p:spPr>
        <p:txBody>
          <a:bodyPr>
            <a:normAutofit fontScale="92500" lnSpcReduction="10000"/>
          </a:bodyPr>
          <a:lstStyle/>
          <a:p>
            <a:pPr>
              <a:lnSpc>
                <a:spcPct val="110000"/>
              </a:lnSpc>
            </a:pPr>
            <a:r>
              <a:rPr lang="en-US" sz="1150" dirty="0"/>
              <a:t>Medicare contracts with private insurance companies that offer prescription drug plans to people with Medicare. Everyone with Medicare can get Medicare prescription drug coverage by enrolling in a Medicare drug plan. You may pay a penalty if you join later. You may get this coverage from an MA Plan (with prescription drug coverage), but to join an MA Plan you must have Part A and Part B.</a:t>
            </a:r>
          </a:p>
          <a:p>
            <a:pPr>
              <a:lnSpc>
                <a:spcPct val="110000"/>
              </a:lnSpc>
            </a:pPr>
            <a:r>
              <a:rPr lang="en-US" sz="1150" dirty="0"/>
              <a:t>Each plan has a formulary, or list of covered drugs. The formulary for each plan must include a range of drugs in the most commonly prescribed categories. This makes sure that people with different medical conditions can get the treatment they need. All Medicare drug plans generally must cover at least 2 drugs in each category of drugs, but plans can choose which specific drugs are covered in each category. Formularies are subject to change and can be changed by the plan. Your plan will notify you of any formulary changes that affect drugs you’re taking.</a:t>
            </a:r>
          </a:p>
          <a:p>
            <a:pPr>
              <a:lnSpc>
                <a:spcPct val="110000"/>
              </a:lnSpc>
            </a:pPr>
            <a:r>
              <a:rPr lang="en-US" sz="1150" dirty="0"/>
              <a:t>Costs vary depending on the plan. Most people will pay a monthly premium for Medicare prescription drug coverage. You'll also pay a share of the cost of your prescriptions, including a deductible (if the plan has one), copayments, and/or coinsurance. All Medicare drug plans have to provide at least a standard level of coverage set by Medicare. However, some plans might offer more coverage and additional drugs, generally for a higher monthly premium. </a:t>
            </a:r>
          </a:p>
          <a:p>
            <a:pPr>
              <a:lnSpc>
                <a:spcPct val="110000"/>
              </a:lnSpc>
            </a:pPr>
            <a:r>
              <a:rPr lang="en-US" sz="1150" dirty="0"/>
              <a:t>If you have Medicare prescription drug coverage (Part D) and a higher yearly income, you might also have to pay Part D IRMAA. If you have to pay this extra amount for Medicare Part D, the amount will be deducted from your Social Security or </a:t>
            </a:r>
            <a:r>
              <a:rPr lang="en-US" sz="1150" dirty="0" smtClean="0"/>
              <a:t>Railroad Retirement Board (RRB) </a:t>
            </a:r>
            <a:r>
              <a:rPr lang="en-US" sz="1150" dirty="0"/>
              <a:t>benefit or you’ll be billed monthly by Medicare. If you get a bill for Part D IRMAA, you pay this amount to Medicare, not your Part D plan. Your out-of-pocket costs may be less if you use a preferred pharmacy. </a:t>
            </a:r>
          </a:p>
          <a:p>
            <a:pPr>
              <a:lnSpc>
                <a:spcPct val="110000"/>
              </a:lnSpc>
            </a:pPr>
            <a:r>
              <a:rPr lang="en-US" sz="1150" dirty="0"/>
              <a:t>People with limited income and resources may be able to get Extra Help paying for their Medicare drug plan costs. “Extra Help” is discussed in further detail on slides </a:t>
            </a:r>
            <a:r>
              <a:rPr lang="en-US" sz="1150" dirty="0" smtClean="0"/>
              <a:t>69-70.</a:t>
            </a:r>
            <a:endParaRPr lang="en-US" sz="115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548687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3"/>
          <p:cNvSpPr>
            <a:spLocks noGrp="1" noChangeArrowheads="1"/>
          </p:cNvSpPr>
          <p:nvPr>
            <p:ph type="body" idx="1"/>
          </p:nvPr>
        </p:nvSpPr>
        <p:spPr>
          <a:xfrm>
            <a:off x="701041" y="4148668"/>
            <a:ext cx="5795452" cy="4436533"/>
          </a:xfrm>
        </p:spPr>
        <p:txBody>
          <a:bodyPr/>
          <a:lstStyle/>
          <a:p>
            <a:pPr>
              <a:lnSpc>
                <a:spcPct val="120000"/>
              </a:lnSpc>
            </a:pPr>
            <a:r>
              <a:rPr lang="en-US" dirty="0" smtClean="0"/>
              <a:t>To join a Part D plan you </a:t>
            </a:r>
            <a:r>
              <a:rPr lang="en-US" dirty="0"/>
              <a:t>must</a:t>
            </a:r>
          </a:p>
          <a:p>
            <a:pPr marL="233363" lvl="1" indent="-233363">
              <a:lnSpc>
                <a:spcPct val="120000"/>
              </a:lnSpc>
            </a:pPr>
            <a:r>
              <a:rPr lang="en-US" dirty="0"/>
              <a:t>Have Medicare Part A and/or Part B to join a Medicare PDP</a:t>
            </a:r>
          </a:p>
          <a:p>
            <a:pPr marL="233363" lvl="1" indent="-233363">
              <a:lnSpc>
                <a:spcPct val="120000"/>
              </a:lnSpc>
            </a:pPr>
            <a:r>
              <a:rPr lang="en-US" dirty="0"/>
              <a:t>Have Medicare Part A and Part B to join an MA Plan with drug coverage (MA-PD)</a:t>
            </a:r>
          </a:p>
          <a:p>
            <a:pPr marL="233363" lvl="1" indent="-233363">
              <a:lnSpc>
                <a:spcPct val="120000"/>
              </a:lnSpc>
            </a:pPr>
            <a:r>
              <a:rPr lang="en-US" dirty="0"/>
              <a:t>Have Medicare Part A and Part B or only Part B to join a Medicare Cost Plan with Part D coverage</a:t>
            </a:r>
          </a:p>
          <a:p>
            <a:pPr marL="233363" lvl="1" indent="-233363">
              <a:lnSpc>
                <a:spcPct val="120000"/>
              </a:lnSpc>
            </a:pPr>
            <a:r>
              <a:rPr lang="en-US" dirty="0"/>
              <a:t>Live in the plan’s service area </a:t>
            </a:r>
          </a:p>
          <a:p>
            <a:pPr marL="233363" lvl="1" indent="-233363">
              <a:lnSpc>
                <a:spcPct val="120000"/>
              </a:lnSpc>
            </a:pPr>
            <a:r>
              <a:rPr lang="en-US" dirty="0"/>
              <a:t>Not be incarcerated</a:t>
            </a:r>
          </a:p>
          <a:p>
            <a:pPr marL="233363" lvl="1" indent="-233363">
              <a:lnSpc>
                <a:spcPct val="120000"/>
              </a:lnSpc>
            </a:pPr>
            <a:r>
              <a:rPr lang="en-US" dirty="0"/>
              <a:t>Not be unlawfully present in the </a:t>
            </a:r>
            <a:r>
              <a:rPr lang="en-US" dirty="0" smtClean="0"/>
              <a:t>United States (U.S.)</a:t>
            </a:r>
            <a:endParaRPr lang="en-US" dirty="0"/>
          </a:p>
          <a:p>
            <a:pPr marL="233363" lvl="1" indent="-233363">
              <a:lnSpc>
                <a:spcPct val="120000"/>
              </a:lnSpc>
            </a:pPr>
            <a:r>
              <a:rPr lang="en-US" dirty="0"/>
              <a:t>Not live outside the U.S.</a:t>
            </a:r>
          </a:p>
          <a:p>
            <a:r>
              <a:rPr lang="en-US" sz="1200" kern="1200" dirty="0" smtClean="0">
                <a:solidFill>
                  <a:schemeClr val="tx1"/>
                </a:solidFill>
                <a:effectLst/>
                <a:latin typeface="+mn-lt"/>
                <a:ea typeface="+mn-ea"/>
                <a:cs typeface="+mn-cs"/>
              </a:rPr>
              <a:t>Medicare drug coverage isn’t automatic. Most people must join a Medicare drug plan to get coverage. So while all people with Medicare can have this coverage, you need to take action to get it. If you qualify for Extra Help to pay for your prescription drugs, Medicare will enroll you in a Medicare drug plan unless you decline coverage or join a plan yourself. You can only be a member of one Medicare drug plan at a time.</a:t>
            </a:r>
          </a:p>
        </p:txBody>
      </p:sp>
      <p:sp>
        <p:nvSpPr>
          <p:cNvPr id="4" name="Slide Image Placeholder 3"/>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262615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9037" y="3940628"/>
            <a:ext cx="6212450" cy="5079547"/>
          </a:xfrm>
        </p:spPr>
        <p:txBody>
          <a:bodyPr>
            <a:normAutofit fontScale="92500" lnSpcReduction="20000"/>
          </a:bodyPr>
          <a:lstStyle/>
          <a:p>
            <a:r>
              <a:rPr lang="en-US" sz="1100" dirty="0"/>
              <a:t>You can join a Medicare drug plan when you first become eligible for Medicare, during your Initial Enrollment Period (IEP), which begins 3 months immediately before your first entitlement to both Medicare Part A and Part B. </a:t>
            </a:r>
          </a:p>
          <a:p>
            <a:r>
              <a:rPr lang="en-US" sz="1100" dirty="0"/>
              <a:t>The annual election period/Open Enrollment Period (OEP)—This period is from October 15 through December 7. Any eligible person can join, switch, or drop a Medicare drug plan at this time. Each year, you have a chance to make changes to your MA or Medicare prescription drug coverage for the following year. Your coverage starts January 1. For most people, this is the one time each year that changes can be made. If you make a change during this time, your new coverage starts on January 1 if the plan gets your request by December 7. Generally, your enrollment will begin the first of the month after the plan gets your enrollment request. </a:t>
            </a:r>
            <a:endParaRPr lang="en-US" sz="1100" dirty="0" smtClean="0"/>
          </a:p>
          <a:p>
            <a:r>
              <a:rPr lang="en-US" sz="1050" dirty="0" smtClean="0"/>
              <a:t>If </a:t>
            </a:r>
            <a:r>
              <a:rPr lang="en-US" sz="1050" dirty="0"/>
              <a:t>you don’t have Medicare Part A coverage, and enroll in Medicare Part B during the Part B General Enrollment Period (GEP) (January 1–March 31), you can sign up for a Medicare PDP from April 1–June 30. Your coverage begins on July 1.</a:t>
            </a:r>
          </a:p>
          <a:p>
            <a:r>
              <a:rPr lang="en-US" sz="1100" dirty="0" smtClean="0"/>
              <a:t>Generally </a:t>
            </a:r>
            <a:r>
              <a:rPr lang="en-US" sz="1100" dirty="0"/>
              <a:t>you must stay enrolled for the calendar year. However, in certain situations you may join at other times, such as when you switch from MA (MA OEP) to Original Medicare, you may add Part D coverage. The MA OEP is from January 1 – March 31 each year. You must have MA coverage already to use the MA OEP. </a:t>
            </a:r>
          </a:p>
          <a:p>
            <a:r>
              <a:rPr lang="en-US" sz="1100" dirty="0"/>
              <a:t>You may also be eligible for an Special Enrollment Period (SEP), which may allow you to join, switch, or drop Medicare drug plans if one of the following is true:</a:t>
            </a:r>
          </a:p>
          <a:p>
            <a:pPr marL="228600" indent="-228600">
              <a:buFont typeface="Wingdings" panose="05000000000000000000" pitchFamily="2" charset="2"/>
              <a:buChar char="§"/>
            </a:pPr>
            <a:r>
              <a:rPr lang="en-US" sz="1100" dirty="0"/>
              <a:t>If you permanently move out of your plan’s service area; if you lose your other creditable prescription drug coverage (“creditable” means coverage that's considered at least as good as Medicare prescription drug coverage); if you weren’t adequately informed that your other coverage wasn’t creditable, or that the coverage was reduced so that it’s no longer creditable; when you enter, live at, or leave an institution (like a nursing home); if you have or lose Medicaid. </a:t>
            </a:r>
          </a:p>
          <a:p>
            <a:pPr marL="228600" indent="-228600">
              <a:buFont typeface="Wingdings" panose="05000000000000000000" pitchFamily="2" charset="2"/>
              <a:buChar char="§"/>
            </a:pPr>
            <a:r>
              <a:rPr lang="en-US" sz="1100" dirty="0"/>
              <a:t>In 2018, if you qualify for Extra Help (you have a continuous SEP and can change your Medicare drug plan at any time). However, beginning in 2019, you’ll no longer have a continuous SEP that allows you to change your Medicare drug plan at any time. You can change plans once per quarter in the first </a:t>
            </a:r>
            <a:r>
              <a:rPr lang="en-US" sz="1100" dirty="0" smtClean="0"/>
              <a:t>3 </a:t>
            </a:r>
            <a:r>
              <a:rPr lang="en-US" sz="1100" dirty="0"/>
              <a:t>quarters of the year. </a:t>
            </a:r>
            <a:r>
              <a:rPr lang="en-US" sz="1100" b="1" dirty="0" smtClean="0"/>
              <a:t>NOTE</a:t>
            </a:r>
            <a:r>
              <a:rPr lang="en-US" sz="1100" b="1" dirty="0"/>
              <a:t>:</a:t>
            </a:r>
            <a:r>
              <a:rPr lang="en-US" sz="1100" dirty="0"/>
              <a:t> People who are notified that they are “potentially at risk” or “at-risk” for opioid misuse and under a drug management program can’t use this SEP as long as they are enrolled in that plan or until the “at-risk” determination expires or is terminated by the plan. They can use the AEP and other SEPs they qualify for.</a:t>
            </a:r>
          </a:p>
          <a:p>
            <a:pPr marL="228600" indent="-228600">
              <a:buFont typeface="Wingdings" panose="05000000000000000000" pitchFamily="2" charset="2"/>
              <a:buChar char="§"/>
            </a:pPr>
            <a:r>
              <a:rPr lang="en-US" sz="1100" dirty="0"/>
              <a:t>Or in exceptional circumstances, such as if you no longer qualify for Extra Help</a:t>
            </a:r>
          </a:p>
          <a:p>
            <a:r>
              <a:rPr lang="en-US" sz="1100" dirty="0"/>
              <a:t>You can switch to a Medicare </a:t>
            </a:r>
            <a:r>
              <a:rPr lang="en-US" sz="1100" dirty="0" smtClean="0"/>
              <a:t>PDP </a:t>
            </a:r>
            <a:r>
              <a:rPr lang="en-US" sz="1100" dirty="0"/>
              <a:t>that has 5 stars for its overall star rating from December 8, 2018-November 30, 2019. You can only use this SEP once during this timeframe. </a:t>
            </a:r>
            <a:r>
              <a:rPr lang="en-US" sz="1100" dirty="0" smtClean="0"/>
              <a:t>For </a:t>
            </a:r>
            <a:r>
              <a:rPr lang="en-US" sz="1100" dirty="0"/>
              <a:t>more enrollment period information, review the “Understanding Medicare Part C &amp; Part D Enrollment Periods” Medicare publication. (no. 11219) at </a:t>
            </a:r>
            <a:r>
              <a:rPr lang="en-US" sz="1100" dirty="0">
                <a:hlinkClick r:id="rId3"/>
              </a:rPr>
              <a:t>Medicare.gov/Pubs/pdf/11219-Understanding-Medicare-Part-C-D.pdf</a:t>
            </a:r>
            <a:r>
              <a:rPr lang="en-US" sz="1100" dirty="0"/>
              <a:t>. </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2048473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There’s help available to find the Medicare drug plan for you. You can use the Medicare Plan Finder </a:t>
            </a:r>
            <a:r>
              <a:rPr lang="en-US" dirty="0"/>
              <a:t>at </a:t>
            </a:r>
            <a:r>
              <a:rPr lang="en-US" dirty="0" smtClean="0">
                <a:hlinkClick r:id="rId3"/>
              </a:rPr>
              <a:t>Medicare.gov/find-a-plan</a:t>
            </a:r>
            <a:r>
              <a:rPr lang="en-US" dirty="0" smtClean="0"/>
              <a:t>, or call 1-800-MEDICARE (1-800-633-4227); TTY: 1-877-486-2048; or contact your SHIP </a:t>
            </a:r>
            <a:r>
              <a:rPr lang="en-US" dirty="0"/>
              <a:t>at </a:t>
            </a:r>
            <a:r>
              <a:rPr lang="en-US" dirty="0" smtClean="0">
                <a:hlinkClick r:id="rId4"/>
              </a:rPr>
              <a:t>shiptacenter.org</a:t>
            </a:r>
            <a:r>
              <a:rPr lang="en-US" dirty="0" smtClean="0"/>
              <a:t> for free counseling to help you compare Medicare drug plans. </a:t>
            </a:r>
          </a:p>
          <a:p>
            <a:r>
              <a:rPr lang="en-US" dirty="0" smtClean="0"/>
              <a:t>After you pick a plan that meets your needs, call the company offering it, and ask how to join. All plans must offer paper enrollment applications. Also, plans may let you enroll through their website or over the phone. Most plans also participate and offer enrollment through </a:t>
            </a:r>
            <a:r>
              <a:rPr lang="en-US" u="sng" dirty="0" smtClean="0">
                <a:hlinkClick r:id="rId5"/>
              </a:rPr>
              <a:t>Medicare.gov</a:t>
            </a:r>
            <a:r>
              <a:rPr lang="en-US" dirty="0" smtClean="0"/>
              <a:t>. You can also call Medicare to enroll at 1-800-MEDICARE; TTY: 1-877-486-2048. </a:t>
            </a:r>
          </a:p>
          <a:p>
            <a:r>
              <a:rPr lang="en-US" dirty="0" smtClean="0"/>
              <a:t>Plans must process applications in a timely manner, and after you apply, the plan must notify you that it has accepted or denied your application. Plans aren't allowed to deny your application based on your health condition or the drugs you're taking.</a:t>
            </a:r>
          </a:p>
          <a:p>
            <a:r>
              <a:rPr lang="en-US" b="1" dirty="0" smtClean="0"/>
              <a:t>NOTE</a:t>
            </a:r>
            <a:r>
              <a:rPr lang="en-US" dirty="0" smtClean="0"/>
              <a:t>: </a:t>
            </a:r>
            <a:r>
              <a:rPr lang="en-US" dirty="0" smtClean="0">
                <a:hlinkClick r:id="rId6"/>
              </a:rPr>
              <a:t>Medicare.gov/contacts</a:t>
            </a:r>
            <a:r>
              <a:rPr lang="en-US" dirty="0" smtClean="0"/>
              <a:t> can provide SHIP contact information nationwide.</a:t>
            </a:r>
          </a:p>
          <a:p>
            <a:pPr lvl="1"/>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325065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76943" y="4105123"/>
            <a:ext cx="5932713" cy="4436533"/>
          </a:xfrm>
        </p:spPr>
        <p:txBody>
          <a:bodyPr>
            <a:normAutofit lnSpcReduction="10000"/>
          </a:bodyPr>
          <a:lstStyle/>
          <a:p>
            <a:r>
              <a:rPr lang="en-US" sz="1100" dirty="0"/>
              <a:t>People who have another source of drug coverage, through a former employer for example, may choose to stay in that plan and not enroll in a Medicare drug plan. If your other coverage is at least as good as Medicare prescription drug coverage, called “creditable” coverage, you won’t have to pay a </a:t>
            </a:r>
            <a:r>
              <a:rPr lang="en-US" sz="1100" dirty="0" smtClean="0"/>
              <a:t>late enrollment penalty (LEP) if </a:t>
            </a:r>
            <a:r>
              <a:rPr lang="en-US" sz="1100" dirty="0"/>
              <a:t>you later join a Medicare drug plan. Your other plan will notify you to let you know if your coverage is creditable. This notice will explain your options. You can contact your plan’s benefits administrator for more information. Some examples of coverage that may be considered creditable include group health plans (GHPs), Federal Employees Health Benefits (FEHB), State Pharmaceutical Assistance Programs (SPAPs), Veterans Affairs </a:t>
            </a:r>
            <a:r>
              <a:rPr lang="en-US" sz="1100" dirty="0" smtClean="0"/>
              <a:t>(VA) coverage</a:t>
            </a:r>
            <a:r>
              <a:rPr lang="en-US" sz="1100" dirty="0"/>
              <a:t>, and military coverage, including TRICARE. </a:t>
            </a:r>
          </a:p>
          <a:p>
            <a:r>
              <a:rPr lang="en-US" sz="1100" dirty="0"/>
              <a:t>Even if you don’t take many prescriptions now, you should consider joining a Medicare drug plan. If you decide not to join a Medicare drug plan when you’re first eligible, and you don’t have other creditable prescription drug coverage, or you don’t get Extra Help, you’ll likely pay a </a:t>
            </a:r>
            <a:r>
              <a:rPr lang="en-US" sz="1100" dirty="0" smtClean="0"/>
              <a:t>lifetime LEP </a:t>
            </a:r>
            <a:r>
              <a:rPr lang="en-US" sz="1100" dirty="0"/>
              <a:t>if you join a plan later.</a:t>
            </a:r>
          </a:p>
          <a:p>
            <a:r>
              <a:rPr lang="en-US" sz="1100" dirty="0"/>
              <a:t>You may owe </a:t>
            </a:r>
            <a:r>
              <a:rPr lang="en-US" sz="1100" dirty="0" smtClean="0"/>
              <a:t>an LEP if</a:t>
            </a:r>
            <a:r>
              <a:rPr lang="en-US" sz="1100" dirty="0"/>
              <a:t>, at any time after your </a:t>
            </a:r>
            <a:r>
              <a:rPr lang="en-US" sz="1100" dirty="0" smtClean="0"/>
              <a:t>IEP </a:t>
            </a:r>
            <a:r>
              <a:rPr lang="en-US" sz="1100" dirty="0"/>
              <a:t>is over, there's a period of 63 or more days in a row when you don't have Part D or other creditable prescription drug coverage. The cost of the </a:t>
            </a:r>
            <a:r>
              <a:rPr lang="en-US" sz="1100" dirty="0" smtClean="0"/>
              <a:t>LEP  </a:t>
            </a:r>
            <a:r>
              <a:rPr lang="en-US" sz="1100" dirty="0"/>
              <a:t>depends on how long you went without creditable prescription drug coverage</a:t>
            </a:r>
            <a:r>
              <a:rPr lang="en-US" sz="1100" dirty="0" smtClean="0"/>
              <a:t>. After you join a Medicare PDP, the plan will tell you what your premium will be. If you don’t agree with the LEP, you may be able to ask the plan for a reconsideration. Complete the form the plan sends you. Return it to the address or fax it to the number on the form within 60 days from the date on the letter telling you that you owe an LEP. Include proof, like a copy of your notice of creditable coverage.</a:t>
            </a:r>
            <a:endParaRPr lang="en-US" sz="1100" dirty="0"/>
          </a:p>
          <a:p>
            <a:r>
              <a:rPr lang="en-US" sz="1100" dirty="0"/>
              <a:t>Currently, the </a:t>
            </a:r>
            <a:r>
              <a:rPr lang="en-US" sz="1100" dirty="0" smtClean="0"/>
              <a:t>LEP </a:t>
            </a:r>
            <a:r>
              <a:rPr lang="en-US" sz="1100" dirty="0"/>
              <a:t>is calculated by multiplying 1% of the national base beneficiary premium ($</a:t>
            </a:r>
            <a:r>
              <a:rPr lang="en-US" sz="1100" dirty="0" smtClean="0"/>
              <a:t>35.02 </a:t>
            </a:r>
            <a:r>
              <a:rPr lang="en-US" sz="1100" dirty="0"/>
              <a:t>in </a:t>
            </a:r>
            <a:r>
              <a:rPr lang="en-US" sz="1100" dirty="0" smtClean="0"/>
              <a:t>2018; $33.19 in 2019) </a:t>
            </a:r>
            <a:r>
              <a:rPr lang="en-US" sz="1100" dirty="0"/>
              <a:t>times the number of full, uncovered months that you were eligible but didn’t join a Medicare drug plan and went without other creditable prescription drug coverage. The final amount is rounded to the nearest $.10 and added to your monthly premium. Since the national base beneficiary premium may increase each year, the penalty amount may also increase each year. You may have to pay this penalty for as long as you have a Medicare drug </a:t>
            </a:r>
            <a:r>
              <a:rPr lang="en-US" sz="1100" dirty="0" smtClean="0"/>
              <a:t>plan, even if you change plans.</a:t>
            </a:r>
            <a:endParaRPr lang="en-US" sz="1100" dirty="0"/>
          </a:p>
          <a:p>
            <a:endParaRPr lang="en-US" sz="110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403914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ea typeface="Calibri"/>
                <a:cs typeface="Times New Roman"/>
              </a:rPr>
              <a:t>The Social Security Administration (SSA) is responsible for enrolling most people in Medicare.</a:t>
            </a:r>
          </a:p>
          <a:p>
            <a:r>
              <a:rPr lang="en-US" dirty="0">
                <a:ea typeface="Calibri"/>
                <a:cs typeface="Times New Roman"/>
              </a:rPr>
              <a:t>The Railroad Retirement Board (RRB) is responsible for enrolling railroad retirees in Medicare.</a:t>
            </a:r>
          </a:p>
          <a:p>
            <a:r>
              <a:rPr lang="en-US" dirty="0">
                <a:ea typeface="Calibri"/>
                <a:cs typeface="Times New Roman"/>
              </a:rPr>
              <a:t>SSA and RRB also collect premiums and determine the amounts of the Part A (if you must pay for it) and Part B premiums. They also handle replacement Medicare cards.</a:t>
            </a:r>
          </a:p>
          <a:p>
            <a:pPr defTabSz="661043">
              <a:spcBef>
                <a:spcPts val="434"/>
              </a:spcBef>
              <a:defRPr/>
            </a:pPr>
            <a:r>
              <a:rPr lang="en-US" dirty="0">
                <a:ea typeface="Calibri"/>
                <a:cs typeface="Times New Roman"/>
              </a:rPr>
              <a:t>Medicare is administered by </a:t>
            </a:r>
            <a:r>
              <a:rPr lang="en-US" dirty="0" smtClean="0">
                <a:ea typeface="Calibri"/>
                <a:cs typeface="Times New Roman"/>
              </a:rPr>
              <a:t>the Centers for Medicare &amp; Medicaid Services (CMS). </a:t>
            </a:r>
          </a:p>
          <a:p>
            <a:pPr defTabSz="661043">
              <a:spcBef>
                <a:spcPts val="434"/>
              </a:spcBef>
              <a:defRPr/>
            </a:pPr>
            <a:r>
              <a:rPr lang="en-US" dirty="0" smtClean="0">
                <a:ea typeface="Calibri"/>
                <a:cs typeface="Times New Roman"/>
              </a:rPr>
              <a:t>If </a:t>
            </a:r>
            <a:r>
              <a:rPr lang="en-US" dirty="0">
                <a:ea typeface="Calibri"/>
                <a:cs typeface="Times New Roman"/>
              </a:rPr>
              <a:t>you retired from federal service, contact the Office of Personnel Management </a:t>
            </a:r>
            <a:r>
              <a:rPr lang="en-US" dirty="0" smtClean="0">
                <a:ea typeface="Calibri"/>
                <a:cs typeface="Times New Roman"/>
              </a:rPr>
              <a:t>(OPM) regarding </a:t>
            </a:r>
            <a:r>
              <a:rPr lang="en-US" dirty="0">
                <a:ea typeface="Calibri"/>
                <a:cs typeface="Times New Roman"/>
              </a:rPr>
              <a:t>your premiums</a:t>
            </a:r>
            <a:r>
              <a:rPr lang="en-US" dirty="0" smtClean="0">
                <a:ea typeface="Calibri"/>
                <a:cs typeface="Times New Roman"/>
              </a:rPr>
              <a:t>.</a:t>
            </a:r>
            <a:endParaRPr lang="en-US" dirty="0">
              <a:ea typeface="Calibri"/>
              <a:cs typeface="Times New Roman"/>
            </a:endParaRP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987528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pPr defTabSz="933885">
              <a:spcBef>
                <a:spcPts val="601"/>
              </a:spcBef>
              <a:defRPr/>
            </a:pPr>
            <a:r>
              <a:rPr lang="en-US" dirty="0" smtClean="0">
                <a:solidFill>
                  <a:prstClr val="black"/>
                </a:solidFill>
                <a:ea typeface="Calibri"/>
                <a:cs typeface="Arial"/>
              </a:rPr>
              <a:t>Check Your Knowledge–Question</a:t>
            </a:r>
            <a:r>
              <a:rPr lang="en-US" baseline="0" dirty="0" smtClean="0">
                <a:solidFill>
                  <a:prstClr val="black"/>
                </a:solidFill>
                <a:ea typeface="Calibri"/>
                <a:cs typeface="Arial"/>
              </a:rPr>
              <a:t> 5</a:t>
            </a:r>
          </a:p>
          <a:p>
            <a:r>
              <a:rPr lang="en-US" dirty="0" smtClean="0"/>
              <a:t>Medicare prescription drug coverage is also called _____.</a:t>
            </a:r>
          </a:p>
          <a:p>
            <a:pPr marL="228600" indent="-228600">
              <a:spcBef>
                <a:spcPts val="601"/>
              </a:spcBef>
              <a:buAutoNum type="alphaLcPeriod"/>
            </a:pPr>
            <a:r>
              <a:rPr lang="en-US" dirty="0" smtClean="0">
                <a:ea typeface="Calibri"/>
                <a:cs typeface="Arial"/>
              </a:rPr>
              <a:t>Part A </a:t>
            </a:r>
          </a:p>
          <a:p>
            <a:pPr marL="228600" indent="-228600">
              <a:spcBef>
                <a:spcPts val="601"/>
              </a:spcBef>
              <a:buAutoNum type="alphaLcPeriod"/>
            </a:pPr>
            <a:r>
              <a:rPr lang="en-US" dirty="0" smtClean="0">
                <a:ea typeface="Calibri"/>
                <a:cs typeface="Arial"/>
              </a:rPr>
              <a:t>Part B</a:t>
            </a:r>
          </a:p>
          <a:p>
            <a:pPr marL="228600" indent="-228600">
              <a:spcBef>
                <a:spcPts val="601"/>
              </a:spcBef>
              <a:buAutoNum type="alphaLcPeriod"/>
            </a:pPr>
            <a:r>
              <a:rPr lang="en-US" dirty="0" smtClean="0">
                <a:ea typeface="Calibri"/>
                <a:cs typeface="Arial"/>
              </a:rPr>
              <a:t>Part D</a:t>
            </a:r>
          </a:p>
          <a:p>
            <a:pPr marL="228600" indent="-228600">
              <a:spcBef>
                <a:spcPts val="601"/>
              </a:spcBef>
              <a:buAutoNum type="alphaLcPeriod"/>
            </a:pPr>
            <a:r>
              <a:rPr lang="en-US" dirty="0" smtClean="0">
                <a:ea typeface="Calibri"/>
                <a:cs typeface="Arial"/>
              </a:rPr>
              <a:t>All of the above</a:t>
            </a:r>
          </a:p>
          <a:p>
            <a:pPr defTabSz="933885">
              <a:spcBef>
                <a:spcPts val="601"/>
              </a:spcBef>
              <a:defRPr/>
            </a:pPr>
            <a:r>
              <a:rPr lang="en-US" b="1" i="0" dirty="0" smtClean="0"/>
              <a:t>Answer</a:t>
            </a:r>
            <a:r>
              <a:rPr lang="en-US" i="0" dirty="0" smtClean="0"/>
              <a:t>: </a:t>
            </a:r>
            <a:r>
              <a:rPr lang="en-US" b="1" i="0" dirty="0" smtClean="0"/>
              <a:t>c. Part D</a:t>
            </a:r>
            <a:endParaRPr lang="en-US" b="1" dirty="0" smtClean="0">
              <a:solidFill>
                <a:prstClr val="black"/>
              </a:solidFill>
              <a:ea typeface="Calibri"/>
              <a:cs typeface="Arial"/>
            </a:endParaRPr>
          </a:p>
          <a:p>
            <a:pPr defTabSz="933885">
              <a:spcBef>
                <a:spcPts val="601"/>
              </a:spcBef>
              <a:defRPr/>
            </a:pPr>
            <a:r>
              <a:rPr lang="en-US" dirty="0" smtClean="0"/>
              <a:t>Medicare prescription drug coverage is also called Part D. Part D coverage is provided through Medicare PDPs, and MA Plans with Medicare prescription drug coverage (MA-PD).</a:t>
            </a:r>
          </a:p>
        </p:txBody>
      </p:sp>
    </p:spTree>
    <p:extLst>
      <p:ext uri="{BB962C8B-B14F-4D97-AF65-F5344CB8AC3E}">
        <p14:creationId xmlns:p14="http://schemas.microsoft.com/office/powerpoint/2010/main" val="1379097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1414463" y="722313"/>
            <a:ext cx="4181475" cy="3136900"/>
          </a:xfrm>
        </p:spPr>
      </p:sp>
      <p:sp>
        <p:nvSpPr>
          <p:cNvPr id="10" name="Notes Placeholder 9"/>
          <p:cNvSpPr>
            <a:spLocks noGrp="1"/>
          </p:cNvSpPr>
          <p:nvPr>
            <p:ph type="body" idx="1"/>
          </p:nvPr>
        </p:nvSpPr>
        <p:spPr/>
        <p:txBody>
          <a:bodyPr/>
          <a:lstStyle/>
          <a:p>
            <a:pPr defTabSz="933885">
              <a:spcBef>
                <a:spcPts val="610"/>
              </a:spcBef>
              <a:defRPr/>
            </a:pPr>
            <a:r>
              <a:rPr lang="en-US" dirty="0">
                <a:solidFill>
                  <a:prstClr val="black"/>
                </a:solidFill>
                <a:ea typeface="Calibri"/>
                <a:cs typeface="Arial"/>
              </a:rPr>
              <a:t>Check Your Knowledge—Question 6</a:t>
            </a:r>
          </a:p>
          <a:p>
            <a:pPr defTabSz="933885">
              <a:spcBef>
                <a:spcPts val="610"/>
              </a:spcBef>
              <a:defRPr/>
            </a:pPr>
            <a:r>
              <a:rPr lang="en-US" dirty="0">
                <a:ea typeface="Calibri"/>
                <a:cs typeface="Arial"/>
              </a:rPr>
              <a:t>It’s July. You enrolled in Medicare last year but didn’t enroll in a Medicare drug plan. Generally, when is your next chance to enroll in Part D? </a:t>
            </a:r>
          </a:p>
          <a:p>
            <a:pPr defTabSz="933885">
              <a:spcBef>
                <a:spcPts val="610"/>
              </a:spcBef>
              <a:defRPr/>
            </a:pPr>
            <a:r>
              <a:rPr lang="en-US" dirty="0">
                <a:solidFill>
                  <a:prstClr val="black"/>
                </a:solidFill>
                <a:ea typeface="Calibri"/>
                <a:cs typeface="Arial"/>
              </a:rPr>
              <a:t>a. </a:t>
            </a:r>
            <a:r>
              <a:rPr lang="en-US" dirty="0" smtClean="0">
                <a:solidFill>
                  <a:prstClr val="black"/>
                </a:solidFill>
                <a:ea typeface="Calibri"/>
                <a:cs typeface="Arial"/>
              </a:rPr>
              <a:t>OEP</a:t>
            </a:r>
            <a:endParaRPr lang="en-US" dirty="0">
              <a:solidFill>
                <a:prstClr val="black"/>
              </a:solidFill>
              <a:ea typeface="Calibri"/>
              <a:cs typeface="Arial"/>
            </a:endParaRPr>
          </a:p>
          <a:p>
            <a:pPr defTabSz="933885">
              <a:spcBef>
                <a:spcPts val="610"/>
              </a:spcBef>
              <a:defRPr/>
            </a:pPr>
            <a:r>
              <a:rPr lang="en-US" dirty="0">
                <a:solidFill>
                  <a:prstClr val="black"/>
                </a:solidFill>
                <a:ea typeface="Calibri"/>
                <a:cs typeface="Arial"/>
              </a:rPr>
              <a:t>b. </a:t>
            </a:r>
            <a:r>
              <a:rPr lang="en-US" dirty="0" smtClean="0">
                <a:solidFill>
                  <a:prstClr val="black"/>
                </a:solidFill>
                <a:ea typeface="Calibri"/>
                <a:cs typeface="Arial"/>
              </a:rPr>
              <a:t>IEP</a:t>
            </a:r>
            <a:endParaRPr lang="en-US" dirty="0">
              <a:solidFill>
                <a:prstClr val="black"/>
              </a:solidFill>
              <a:ea typeface="Calibri"/>
              <a:cs typeface="Arial"/>
            </a:endParaRPr>
          </a:p>
          <a:p>
            <a:pPr defTabSz="933885">
              <a:spcBef>
                <a:spcPts val="610"/>
              </a:spcBef>
              <a:defRPr/>
            </a:pPr>
            <a:r>
              <a:rPr lang="en-US" dirty="0">
                <a:solidFill>
                  <a:prstClr val="black"/>
                </a:solidFill>
                <a:ea typeface="Calibri"/>
                <a:cs typeface="Arial"/>
              </a:rPr>
              <a:t>c. Your next birthday</a:t>
            </a:r>
          </a:p>
          <a:p>
            <a:pPr defTabSz="933885">
              <a:spcBef>
                <a:spcPts val="610"/>
              </a:spcBef>
              <a:defRPr/>
            </a:pPr>
            <a:r>
              <a:rPr lang="en-US" dirty="0">
                <a:solidFill>
                  <a:prstClr val="black"/>
                </a:solidFill>
                <a:ea typeface="Calibri"/>
                <a:cs typeface="Arial"/>
              </a:rPr>
              <a:t>d. 12 months after your </a:t>
            </a:r>
            <a:r>
              <a:rPr lang="en-US" dirty="0" smtClean="0">
                <a:solidFill>
                  <a:prstClr val="black"/>
                </a:solidFill>
                <a:ea typeface="Calibri"/>
                <a:cs typeface="Arial"/>
              </a:rPr>
              <a:t>IEP</a:t>
            </a:r>
            <a:endParaRPr lang="en-US" dirty="0">
              <a:solidFill>
                <a:prstClr val="black"/>
              </a:solidFill>
              <a:ea typeface="Calibri"/>
              <a:cs typeface="Arial"/>
            </a:endParaRPr>
          </a:p>
          <a:p>
            <a:pPr defTabSz="933885">
              <a:spcBef>
                <a:spcPts val="610"/>
              </a:spcBef>
              <a:defRPr/>
            </a:pPr>
            <a:r>
              <a:rPr lang="en-US" b="1" dirty="0"/>
              <a:t>Answer: a. </a:t>
            </a:r>
            <a:r>
              <a:rPr lang="en-US" b="1" dirty="0" smtClean="0">
                <a:solidFill>
                  <a:prstClr val="black"/>
                </a:solidFill>
                <a:ea typeface="Calibri"/>
                <a:cs typeface="Arial"/>
              </a:rPr>
              <a:t>OEP </a:t>
            </a:r>
            <a:endParaRPr lang="en-US" b="1" dirty="0"/>
          </a:p>
          <a:p>
            <a:pPr defTabSz="933885">
              <a:spcBef>
                <a:spcPts val="610"/>
              </a:spcBef>
              <a:defRPr/>
            </a:pPr>
            <a:r>
              <a:rPr lang="en-US" dirty="0" smtClean="0"/>
              <a:t>Generally, the soonest you could join a Part D plan is t</a:t>
            </a:r>
            <a:r>
              <a:rPr lang="en-US" dirty="0" smtClean="0">
                <a:solidFill>
                  <a:prstClr val="black"/>
                </a:solidFill>
                <a:ea typeface="Calibri"/>
                <a:cs typeface="Arial"/>
              </a:rPr>
              <a:t>he next </a:t>
            </a:r>
            <a:r>
              <a:rPr lang="en-US" dirty="0" smtClean="0"/>
              <a:t>OEP from </a:t>
            </a:r>
            <a:r>
              <a:rPr lang="en-US" dirty="0"/>
              <a:t>October 15 through December 7. Each year, you have a chance to make changes to your </a:t>
            </a:r>
            <a:r>
              <a:rPr lang="en-US" dirty="0" smtClean="0"/>
              <a:t>Medicare </a:t>
            </a:r>
            <a:r>
              <a:rPr lang="en-US" dirty="0"/>
              <a:t>prescription drug coverage for the following year. For most people, this is the one time each year that changes can be made. If you make a change during this time, your new coverage starts on January 1.</a:t>
            </a:r>
          </a:p>
          <a:p>
            <a:pPr>
              <a:spcBef>
                <a:spcPts val="610"/>
              </a:spcBef>
            </a:pPr>
            <a:r>
              <a:rPr lang="en-US" b="1" dirty="0" smtClean="0"/>
              <a:t>NOTE</a:t>
            </a:r>
            <a:r>
              <a:rPr lang="en-US" b="1" dirty="0"/>
              <a:t>:</a:t>
            </a:r>
            <a:r>
              <a:rPr lang="en-US" dirty="0"/>
              <a:t> You may owe </a:t>
            </a:r>
            <a:r>
              <a:rPr lang="en-US" dirty="0" smtClean="0"/>
              <a:t>an LEP </a:t>
            </a:r>
            <a:r>
              <a:rPr lang="en-US" dirty="0"/>
              <a:t>if, at any time after your </a:t>
            </a:r>
            <a:r>
              <a:rPr lang="en-US" dirty="0" smtClean="0"/>
              <a:t>IEP is </a:t>
            </a:r>
            <a:r>
              <a:rPr lang="en-US" dirty="0"/>
              <a:t>over, there's a period of 63 or more days in a row when you don't have Part D or other creditable prescription drug coverage. The cost of the </a:t>
            </a:r>
            <a:r>
              <a:rPr lang="en-US" dirty="0" smtClean="0"/>
              <a:t>LEP </a:t>
            </a:r>
            <a:r>
              <a:rPr lang="en-US" dirty="0"/>
              <a:t>depends on how long you went without creditable prescription drug coverage. </a:t>
            </a:r>
          </a:p>
        </p:txBody>
      </p:sp>
    </p:spTree>
    <p:extLst>
      <p:ext uri="{BB962C8B-B14F-4D97-AF65-F5344CB8AC3E}">
        <p14:creationId xmlns:p14="http://schemas.microsoft.com/office/powerpoint/2010/main" val="1379097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85058" y="3858685"/>
            <a:ext cx="6640286" cy="4726515"/>
          </a:xfrm>
        </p:spPr>
        <p:txBody>
          <a:bodyPr>
            <a:normAutofit fontScale="85000" lnSpcReduction="10000"/>
          </a:bodyPr>
          <a:lstStyle/>
          <a:p>
            <a:pPr>
              <a:lnSpc>
                <a:spcPct val="110000"/>
              </a:lnSpc>
            </a:pPr>
            <a:r>
              <a:rPr lang="en-US" sz="1100" dirty="0" smtClean="0"/>
              <a:t>A Medicare Advantage (MA) </a:t>
            </a:r>
            <a:r>
              <a:rPr lang="en-US" sz="1100" dirty="0"/>
              <a:t>Plan (like an </a:t>
            </a:r>
            <a:r>
              <a:rPr lang="en-US" sz="1100" dirty="0" smtClean="0"/>
              <a:t>Health Maintenance Organization (HMO) </a:t>
            </a:r>
            <a:r>
              <a:rPr lang="en-US" sz="1100" dirty="0"/>
              <a:t>or </a:t>
            </a:r>
            <a:r>
              <a:rPr lang="en-US" sz="1100" dirty="0" smtClean="0"/>
              <a:t>Preferred Provider Organization (PPO)) </a:t>
            </a:r>
            <a:r>
              <a:rPr lang="en-US" sz="1100" dirty="0"/>
              <a:t>is another way to get your Medicare coverage. MA Plans, sometimes called “Part C” or “MA Plans,” are offered by Medicare-approved private companies that must follow rules set by Medicare. If you join an MA Plan, you’ll still have Medicare but you’ll get your Medicare Part A (Hospital Insurance) and Medicare Part B (Medical Insurance) coverage from the MA Plan, not Original Medicare. </a:t>
            </a:r>
          </a:p>
          <a:p>
            <a:pPr>
              <a:lnSpc>
                <a:spcPct val="110000"/>
              </a:lnSpc>
            </a:pPr>
            <a:r>
              <a:rPr lang="en-US" sz="1100" dirty="0"/>
              <a:t>In most cases, you’ll need to use health care providers who participate in the plan’s network (have contracted with the plan to provide health care services). Some plans offer out-of-network coverage. Remember, in most cases, you must use the card from your MA Plan to get your Medicare-covered services. Keep your Medicare card in a safe place because you’ll need it if you ever switch back to Original Medicare.</a:t>
            </a:r>
          </a:p>
          <a:p>
            <a:pPr>
              <a:lnSpc>
                <a:spcPct val="110000"/>
              </a:lnSpc>
            </a:pPr>
            <a:r>
              <a:rPr lang="en-US" sz="1100" dirty="0"/>
              <a:t>There are 6 main types of MA Plans. Not all types of plans are available in all areas:</a:t>
            </a:r>
          </a:p>
          <a:p>
            <a:pPr marL="171447" indent="-171447">
              <a:lnSpc>
                <a:spcPct val="110000"/>
              </a:lnSpc>
              <a:buFont typeface="Wingdings" panose="05000000000000000000" pitchFamily="2" charset="2"/>
              <a:buChar char="§"/>
            </a:pPr>
            <a:r>
              <a:rPr lang="en-US" sz="1100" dirty="0"/>
              <a:t>Medicare Health Maintenance Organization (HMO) plans – You get your care and services from doctors or hospitals in the plan’s network. If you get care outside the plan network, you may have to pay the full cost. </a:t>
            </a:r>
          </a:p>
          <a:p>
            <a:pPr marL="171447" indent="-171447">
              <a:lnSpc>
                <a:spcPct val="110000"/>
              </a:lnSpc>
              <a:buFont typeface="Wingdings" panose="05000000000000000000" pitchFamily="2" charset="2"/>
              <a:buChar char="§"/>
            </a:pPr>
            <a:r>
              <a:rPr lang="en-US" sz="1100" dirty="0"/>
              <a:t>Medicare Preferred Provider Organization (PPO) plans  –  You have a network of doctors and hospitals, but with a PPO plan, you can also use out‑of‑network providers for covered services, usually for a higher cost. </a:t>
            </a:r>
          </a:p>
          <a:p>
            <a:pPr marL="171447" indent="-171447">
              <a:lnSpc>
                <a:spcPct val="110000"/>
              </a:lnSpc>
              <a:buFont typeface="Wingdings" panose="05000000000000000000" pitchFamily="2" charset="2"/>
              <a:buChar char="§"/>
            </a:pPr>
            <a:r>
              <a:rPr lang="en-US" sz="1100" dirty="0"/>
              <a:t>Medicare Private Fee-for-Service (PFFS) plans – You can go to any Medicare-approved doctor or hospital that accepts the plan’s payment terms and agrees to treat you. If you join a PFFS Plan that has a network, you can also see any of the network providers who have agreed to always treat plan members. You can also choose an out‑of‑network doctor, hospital, or other provider who accepts the plan’s terms, but you may pay more. </a:t>
            </a:r>
          </a:p>
          <a:p>
            <a:pPr marL="171447" indent="-171447">
              <a:lnSpc>
                <a:spcPct val="110000"/>
              </a:lnSpc>
              <a:buFont typeface="Wingdings" panose="05000000000000000000" pitchFamily="2" charset="2"/>
              <a:buChar char="§"/>
            </a:pPr>
            <a:r>
              <a:rPr lang="en-US" sz="1100" dirty="0"/>
              <a:t>Medicare Special Needs Plans (SNP) – SNPs are designed to provide focused care management, special expertise of the plan’s providers, and benefits tailored to enrollee conditions. You generally must get your care and services from doctors, other health care providers, or hospitals in the plan’s network.</a:t>
            </a:r>
          </a:p>
          <a:p>
            <a:pPr marL="171447" indent="-171447">
              <a:lnSpc>
                <a:spcPct val="110000"/>
              </a:lnSpc>
              <a:buFont typeface="Wingdings" panose="05000000000000000000" pitchFamily="2" charset="2"/>
              <a:buChar char="§"/>
            </a:pPr>
            <a:r>
              <a:rPr lang="en-US" sz="1100" dirty="0"/>
              <a:t>HMO Point-of-Service (HMOPOS) plans – In some HMO plans, you may be able to go out of network for certain services, usually for a higher cost. This is called an HMO plan with a point-of-service (POS) option. </a:t>
            </a:r>
          </a:p>
          <a:p>
            <a:pPr marL="171447" indent="-171447">
              <a:lnSpc>
                <a:spcPct val="110000"/>
              </a:lnSpc>
              <a:buFont typeface="Wingdings" panose="05000000000000000000" pitchFamily="2" charset="2"/>
              <a:buChar char="§"/>
            </a:pPr>
            <a:r>
              <a:rPr lang="en-US" sz="1100" dirty="0"/>
              <a:t>Medicare Savings Account (MSA) plans – Plans that combine a high-deductible health plan with a bank account. Medicare deposits money into the account, and you use the money to pay for your health care services. MSA plans aren’t coordinated care plans, so an enrollee won’t necessarily have a network of providers or a provider to coordinate their care.</a:t>
            </a:r>
          </a:p>
          <a:p>
            <a:pPr>
              <a:lnSpc>
                <a:spcPct val="110000"/>
              </a:lnSpc>
            </a:pPr>
            <a:r>
              <a:rPr lang="en-US" sz="1100" dirty="0"/>
              <a:t>You can’t enroll in (and don’t need) a Medicare Supplement Insurance (</a:t>
            </a:r>
            <a:r>
              <a:rPr lang="en-US" sz="1100" dirty="0" err="1"/>
              <a:t>Medigap</a:t>
            </a:r>
            <a:r>
              <a:rPr lang="en-US" sz="1100" dirty="0"/>
              <a:t>) policy while you’re in an MA Plan.</a:t>
            </a:r>
            <a:endParaRPr lang="en-US" sz="1050" dirty="0"/>
          </a:p>
          <a:p>
            <a:pPr>
              <a:lnSpc>
                <a:spcPct val="110000"/>
              </a:lnSpc>
            </a:pPr>
            <a:r>
              <a:rPr lang="en-US" sz="1100" dirty="0"/>
              <a:t>PFFS and MSA plans aren't coordinated care plans, so an enrollee in these plan types won't necessarily have a network of providers or a provider to coordinate their care. </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332434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pPr marL="171447" indent="-171447">
              <a:buFont typeface="Wingdings" panose="05000000000000000000" pitchFamily="2" charset="2"/>
              <a:buChar char="§"/>
            </a:pPr>
            <a:r>
              <a:rPr lang="en-US" dirty="0"/>
              <a:t>In all types of MA Plans, you’re always covered for emergency and urgent care. </a:t>
            </a:r>
          </a:p>
          <a:p>
            <a:pPr marL="171447" indent="-171447">
              <a:buFont typeface="Wingdings" panose="05000000000000000000" pitchFamily="2" charset="2"/>
              <a:buChar char="§"/>
            </a:pPr>
            <a:r>
              <a:rPr lang="en-US" dirty="0"/>
              <a:t>MA Plans must cover all of the services that Original Medicare covers. However, if you’re in </a:t>
            </a:r>
            <a:r>
              <a:rPr lang="en-US" dirty="0" smtClean="0"/>
              <a:t>an MA </a:t>
            </a:r>
            <a:r>
              <a:rPr lang="en-US" dirty="0"/>
              <a:t>Plan, Original Medicare will still cover the cost for hospice care, some new Medicare benefits, and some costs for clinical research studies.</a:t>
            </a:r>
          </a:p>
          <a:p>
            <a:pPr marL="171447" indent="-171447">
              <a:buFont typeface="Wingdings" panose="05000000000000000000" pitchFamily="2" charset="2"/>
              <a:buChar char="§"/>
            </a:pPr>
            <a:r>
              <a:rPr lang="en-US" dirty="0"/>
              <a:t>Some MA Plans offer coverage for things that aren’t covered by Original Medicare, like vision, hearing, dental, and other health and wellness programs. </a:t>
            </a:r>
          </a:p>
          <a:p>
            <a:pPr marL="171447" indent="-171447">
              <a:buFont typeface="Wingdings" panose="05000000000000000000" pitchFamily="2" charset="2"/>
              <a:buChar char="§"/>
            </a:pPr>
            <a:r>
              <a:rPr lang="en-US" dirty="0"/>
              <a:t>Most include Medicare prescription drug coverage (Part D). </a:t>
            </a:r>
          </a:p>
          <a:p>
            <a:pPr marL="171447" indent="-171447">
              <a:buFont typeface="Wingdings" panose="05000000000000000000" pitchFamily="2" charset="2"/>
              <a:buChar char="§"/>
            </a:pPr>
            <a:r>
              <a:rPr lang="en-US" dirty="0"/>
              <a:t>In addition to your Part B premium, you might have to pay a monthly premium for the MA Plan.</a:t>
            </a:r>
          </a:p>
          <a:p>
            <a:pPr marL="171447" indent="-171447">
              <a:buFont typeface="Wingdings" panose="05000000000000000000" pitchFamily="2" charset="2"/>
              <a:buChar char="§"/>
            </a:pPr>
            <a:r>
              <a:rPr lang="en-US" dirty="0"/>
              <a:t>You (or a provider acting on your behalf) can request to see if an item or service will be covered by the plan in advance. Sometimes you must do this for the service to be covered. This is called an “organization determination.” Contact your plan for more information.</a:t>
            </a:r>
          </a:p>
          <a:p>
            <a:pPr marL="171447" indent="-171447">
              <a:buFont typeface="Wingdings" panose="05000000000000000000" pitchFamily="2" charset="2"/>
              <a:buChar char="§"/>
            </a:pPr>
            <a:r>
              <a:rPr lang="en-US" dirty="0"/>
              <a:t>Medicare pays a fixed amount for your coverage each month to the companies offering MA Plans. Each MA Plan can charge different out‑of‑pocket costs and have different rules for how you get services (like whether you need a referral to see a specialist or if you have to go to doctors, facilities, or suppliers that belong to the plan’s network for non‑emergency or non-urgent care). These rules can change each year. </a:t>
            </a:r>
          </a:p>
          <a:p>
            <a:pPr marL="171447" indent="-171447">
              <a:buFont typeface="Wingdings" panose="05000000000000000000" pitchFamily="2" charset="2"/>
              <a:buChar char="§"/>
            </a:pPr>
            <a:r>
              <a:rPr lang="en-US" dirty="0"/>
              <a:t>MA Plans can’t charge more than Original Medicare for certain services, like chemotherapy, dialysis, and skilled nursing facility care.</a:t>
            </a:r>
          </a:p>
          <a:p>
            <a:pPr marL="171447" indent="-171447">
              <a:buFont typeface="Wingdings" panose="05000000000000000000" pitchFamily="2" charset="2"/>
              <a:buChar char="§"/>
            </a:pPr>
            <a:r>
              <a:rPr lang="en-US" dirty="0"/>
              <a:t>MA Plans have a yearly limit on your out‑of‑pocket costs for medical services. </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847982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2920" y="3950523"/>
            <a:ext cx="5920740" cy="4663440"/>
          </a:xfrm>
        </p:spPr>
        <p:txBody>
          <a:bodyPr>
            <a:normAutofit fontScale="92500" lnSpcReduction="20000"/>
          </a:bodyPr>
          <a:lstStyle/>
          <a:p>
            <a:pPr>
              <a:lnSpc>
                <a:spcPct val="120000"/>
              </a:lnSpc>
            </a:pPr>
            <a:r>
              <a:rPr lang="en-US" dirty="0"/>
              <a:t>You can join an MA Plan when you first become eligible for Medicare, generally during your Initial Enrollment Period (IEP), which begins 3 months immediately before your first entitlement to both Medicare Part A and Part B.</a:t>
            </a:r>
          </a:p>
          <a:p>
            <a:pPr>
              <a:lnSpc>
                <a:spcPct val="120000"/>
              </a:lnSpc>
            </a:pPr>
            <a:r>
              <a:rPr lang="en-US" dirty="0"/>
              <a:t>Beginning in 2019, the MA OEP will allow individuals enrolled in an MA Plan to make a </a:t>
            </a:r>
            <a:r>
              <a:rPr lang="en-US" u="sng" dirty="0"/>
              <a:t>one-time</a:t>
            </a:r>
            <a:r>
              <a:rPr lang="en-US" dirty="0"/>
              <a:t> election during the first 3 months of the calendar year (Jan 1 – Mar 31) to switch MA Plans or to </a:t>
            </a:r>
            <a:r>
              <a:rPr lang="en-US" dirty="0" err="1"/>
              <a:t>disenroll</a:t>
            </a:r>
            <a:r>
              <a:rPr lang="en-US" dirty="0"/>
              <a:t> from an MA Plan and obtain coverage through Original Medicare. Coverage begins the first of the month following enrollment. </a:t>
            </a:r>
          </a:p>
          <a:p>
            <a:pPr>
              <a:lnSpc>
                <a:spcPct val="120000"/>
              </a:lnSpc>
            </a:pPr>
            <a:r>
              <a:rPr lang="en-US" dirty="0"/>
              <a:t>In addition, newly MA-eligible individuals (those with Part A and Part B) who enroll in an MA Plan, also have the opportunity to also make a one-time election to change MA Plans or drop MA coverage and obtain Original Medicare. However, if you drop a </a:t>
            </a:r>
            <a:r>
              <a:rPr lang="en-US" dirty="0" err="1"/>
              <a:t>Medigap</a:t>
            </a:r>
            <a:r>
              <a:rPr lang="en-US" dirty="0"/>
              <a:t> policy to join an MA Plan, you might not be able to get it back. Rules can vary by state and your situation.</a:t>
            </a:r>
          </a:p>
          <a:p>
            <a:pPr>
              <a:lnSpc>
                <a:spcPct val="120000"/>
              </a:lnSpc>
            </a:pPr>
            <a:r>
              <a:rPr lang="en-US" dirty="0"/>
              <a:t>Changes to Part D coverage is limited to any individual who uses the MA OEP; however, the MA OEP doesn’t provide enrollment rights to any individual who’s not enrolled in an MA Plan during the applicable 3‑month period.  Individuals who use the MA OEP to make changes to their MA coverage may also enroll in or </a:t>
            </a:r>
            <a:r>
              <a:rPr lang="en-US" dirty="0" err="1"/>
              <a:t>disenroll</a:t>
            </a:r>
            <a:r>
              <a:rPr lang="en-US" dirty="0"/>
              <a:t> from Part D coverage.  For example, an individual enrolled in an MA-PD plan may use the MA OEP to switch to: (1) another MA-PD Plan; (2) an MA-only Plan; or (3) Original Medicare with or without a PDP. The MA OEP will also allow an individual enrolled in an MA-only plan to switch to: (1) another MA-only plan; (2) an MA-PD plan; or (3) Original Medicare with or without a PDP.  </a:t>
            </a:r>
          </a:p>
          <a:p>
            <a:pPr>
              <a:lnSpc>
                <a:spcPct val="120000"/>
              </a:lnSpc>
            </a:pPr>
            <a:r>
              <a:rPr lang="en-US" b="1" dirty="0"/>
              <a:t>However, this enrollment period doesn’t allow for Part D changes for individuals enrolled in Original Medicare, including those with enrollment in stand-alone PDPs.</a:t>
            </a:r>
            <a:endParaRPr lang="en-US" dirty="0"/>
          </a:p>
          <a:p>
            <a:pPr>
              <a:lnSpc>
                <a:spcPct val="120000"/>
              </a:lnSpc>
            </a:pPr>
            <a:r>
              <a:rPr lang="en-US" dirty="0"/>
              <a:t>To find out which MA Plans are available in your area, visit </a:t>
            </a:r>
            <a:r>
              <a:rPr lang="en-US" dirty="0">
                <a:hlinkClick r:id="rId3"/>
              </a:rPr>
              <a:t>Medicare.gov/find-a-plan</a:t>
            </a:r>
            <a:r>
              <a:rPr lang="en-US" dirty="0"/>
              <a:t> to use the Medicare Plan Finder, or call 1-800-MEDICARE (1-800-633-4227); TTY: 1-877-486-2048</a:t>
            </a:r>
            <a:r>
              <a:rPr lang="en-US" dirty="0" smtClean="0"/>
              <a:t>.</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4351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02920" y="3950523"/>
            <a:ext cx="5920740" cy="4663440"/>
          </a:xfrm>
        </p:spPr>
        <p:txBody>
          <a:bodyPr>
            <a:normAutofit/>
          </a:bodyPr>
          <a:lstStyle/>
          <a:p>
            <a:pPr marL="171450" indent="-171450">
              <a:buFont typeface="Wingdings" panose="05000000000000000000" pitchFamily="2" charset="2"/>
              <a:buChar char="§"/>
            </a:pPr>
            <a:r>
              <a:rPr lang="en-US" dirty="0"/>
              <a:t>If you have Part A and enroll in Medicare Part B during a General Enrollment Period (GEP), you can enroll in an MA Plan April 1–June 30 with coverage starting July 1</a:t>
            </a:r>
          </a:p>
          <a:p>
            <a:pPr marL="171450" indent="-171450">
              <a:buFont typeface="Wingdings" panose="05000000000000000000" pitchFamily="2" charset="2"/>
              <a:buChar char="§"/>
            </a:pPr>
            <a:r>
              <a:rPr lang="en-US" dirty="0"/>
              <a:t>Special Enrollment Period (SEP) in certain circumstances</a:t>
            </a:r>
          </a:p>
          <a:p>
            <a:pPr lvl="2"/>
            <a:r>
              <a:rPr lang="en-US" dirty="0"/>
              <a:t>Examples include</a:t>
            </a:r>
          </a:p>
          <a:p>
            <a:pPr marL="457200" lvl="3" indent="-171450">
              <a:buSzPct val="50000"/>
              <a:buFont typeface="Wingdings" panose="05000000000000000000" pitchFamily="2" charset="2"/>
              <a:buChar char="q"/>
            </a:pPr>
            <a:r>
              <a:rPr lang="en-US" dirty="0"/>
              <a:t>You move out of your plan’s service area</a:t>
            </a:r>
          </a:p>
          <a:p>
            <a:pPr marL="457200" lvl="3" indent="-171450">
              <a:buSzPct val="50000"/>
              <a:buFont typeface="Wingdings" panose="05000000000000000000" pitchFamily="2" charset="2"/>
              <a:buChar char="q"/>
            </a:pPr>
            <a:r>
              <a:rPr lang="en-US" dirty="0"/>
              <a:t>You have or lose Medicaid or Extra Help</a:t>
            </a:r>
          </a:p>
          <a:p>
            <a:pPr marL="457200" lvl="3" indent="-171450">
              <a:buSzPct val="50000"/>
              <a:buFont typeface="Wingdings" panose="05000000000000000000" pitchFamily="2" charset="2"/>
              <a:buChar char="q"/>
            </a:pPr>
            <a:r>
              <a:rPr lang="en-US" dirty="0"/>
              <a:t>You live in an institution (like a nursing home)</a:t>
            </a:r>
          </a:p>
          <a:p>
            <a:pPr marL="171450" indent="-171450">
              <a:buFont typeface="Wingdings" panose="05000000000000000000" pitchFamily="2" charset="2"/>
              <a:buChar char="§"/>
            </a:pPr>
            <a:r>
              <a:rPr lang="en-US" dirty="0"/>
              <a:t>5-star </a:t>
            </a:r>
            <a:r>
              <a:rPr lang="en-US" dirty="0" smtClean="0"/>
              <a:t>SEP</a:t>
            </a:r>
            <a:endParaRPr lang="en-US" dirty="0"/>
          </a:p>
          <a:p>
            <a:pPr lvl="2"/>
            <a:r>
              <a:rPr lang="en-US" dirty="0"/>
              <a:t>Can switch to an MA Plan or Medicare Cost Plan that has 5 stars for its overall star rating</a:t>
            </a:r>
          </a:p>
          <a:p>
            <a:pPr lvl="2"/>
            <a:r>
              <a:rPr lang="en-US" dirty="0"/>
              <a:t>From December 8, 2018 – November 30, 2019</a:t>
            </a:r>
          </a:p>
          <a:p>
            <a:r>
              <a:rPr lang="en-US" dirty="0" smtClean="0"/>
              <a:t>To find out which MA Plans are available in your area, visit </a:t>
            </a:r>
            <a:r>
              <a:rPr lang="en-US" dirty="0" smtClean="0">
                <a:hlinkClick r:id="rId3"/>
              </a:rPr>
              <a:t>Medicare.gov/find-a-plan</a:t>
            </a:r>
            <a:r>
              <a:rPr lang="en-US" dirty="0" smtClean="0"/>
              <a:t> to use the Medicare Plan Finder, or call 1-800-MEDICARE (1-800-633-4227); TTY: 1-877-486-2048.</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41273166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t>
            </a:r>
            <a:r>
              <a:rPr lang="en-US" dirty="0" smtClean="0"/>
              <a:t>MA </a:t>
            </a:r>
            <a:r>
              <a:rPr lang="en-US" dirty="0"/>
              <a:t>Plans work the same way. </a:t>
            </a:r>
            <a:r>
              <a:rPr lang="en-US" dirty="0" smtClean="0"/>
              <a:t>Once </a:t>
            </a:r>
            <a:r>
              <a:rPr lang="en-US" dirty="0"/>
              <a:t>you understand the plan's rules and costs, here's how to join:</a:t>
            </a:r>
          </a:p>
          <a:p>
            <a:pPr marL="171450" indent="-171450">
              <a:buFont typeface="Wingdings" panose="05000000000000000000" pitchFamily="2" charset="2"/>
              <a:buChar char="§"/>
            </a:pPr>
            <a:r>
              <a:rPr lang="en-US" dirty="0"/>
              <a:t>Use </a:t>
            </a:r>
            <a:r>
              <a:rPr lang="en-US" dirty="0">
                <a:hlinkClick r:id="rId3" tooltip="Find health &amp; drug plans"/>
              </a:rPr>
              <a:t>Medicare's Plan </a:t>
            </a:r>
            <a:r>
              <a:rPr lang="en-US" dirty="0" smtClean="0">
                <a:hlinkClick r:id="rId3" tooltip="Find health &amp; drug plans"/>
              </a:rPr>
              <a:t>Finder</a:t>
            </a:r>
            <a:endParaRPr lang="en-US" dirty="0"/>
          </a:p>
          <a:p>
            <a:pPr marL="171450" indent="-171450">
              <a:buFont typeface="Wingdings" panose="05000000000000000000" pitchFamily="2" charset="2"/>
              <a:buChar char="§"/>
            </a:pPr>
            <a:r>
              <a:rPr lang="en-US" dirty="0"/>
              <a:t>Visit the plan's website to see if you can join </a:t>
            </a:r>
            <a:r>
              <a:rPr lang="en-US" dirty="0" smtClean="0"/>
              <a:t>online</a:t>
            </a:r>
            <a:endParaRPr lang="en-US" dirty="0"/>
          </a:p>
          <a:p>
            <a:pPr marL="171450" indent="-171450">
              <a:buFont typeface="Wingdings" panose="05000000000000000000" pitchFamily="2" charset="2"/>
              <a:buChar char="§"/>
            </a:pPr>
            <a:r>
              <a:rPr lang="en-US" dirty="0"/>
              <a:t>Fill out a paper enrollment form. Contact the plan to get an enrollment form, fill it out, and return it to the plan. All plans must offer this </a:t>
            </a:r>
            <a:r>
              <a:rPr lang="en-US" dirty="0" smtClean="0"/>
              <a:t>option</a:t>
            </a:r>
            <a:endParaRPr lang="en-US" dirty="0"/>
          </a:p>
          <a:p>
            <a:pPr marL="171450" indent="-171450">
              <a:buFont typeface="Wingdings" panose="05000000000000000000" pitchFamily="2" charset="2"/>
              <a:buChar char="§"/>
            </a:pPr>
            <a:r>
              <a:rPr lang="en-US" dirty="0"/>
              <a:t>Call the plan you want to join. Get your plan's contact information from a </a:t>
            </a:r>
            <a:r>
              <a:rPr lang="en-US" dirty="0">
                <a:hlinkClick r:id="rId3" tooltip="Find health &amp; drug plans"/>
              </a:rPr>
              <a:t>Personalized Search (under General Search)</a:t>
            </a:r>
            <a:r>
              <a:rPr lang="en-US" dirty="0"/>
              <a:t>, or </a:t>
            </a:r>
            <a:r>
              <a:rPr lang="en-US" dirty="0">
                <a:hlinkClick r:id="rId4" tooltip="Medicare Plan Finder search by plan"/>
              </a:rPr>
              <a:t>search by plan </a:t>
            </a:r>
            <a:r>
              <a:rPr lang="en-US" dirty="0" smtClean="0">
                <a:hlinkClick r:id="rId4" tooltip="Medicare Plan Finder search by plan"/>
              </a:rPr>
              <a:t>name</a:t>
            </a:r>
            <a:endParaRPr lang="en-US" dirty="0"/>
          </a:p>
          <a:p>
            <a:pPr marL="171450" indent="-171450">
              <a:buFont typeface="Wingdings" panose="05000000000000000000" pitchFamily="2" charset="2"/>
              <a:buChar char="§"/>
            </a:pPr>
            <a:r>
              <a:rPr lang="en-US" dirty="0"/>
              <a:t>Call us at 1-800-MEDICARE (1-800-633-4227</a:t>
            </a:r>
            <a:r>
              <a:rPr lang="en-US" dirty="0" smtClean="0"/>
              <a:t>)</a:t>
            </a:r>
            <a:endParaRPr lang="en-US" dirty="0"/>
          </a:p>
          <a:p>
            <a:r>
              <a:rPr lang="en-US" b="1" dirty="0" smtClean="0"/>
              <a:t>NOTE: </a:t>
            </a:r>
            <a:r>
              <a:rPr lang="en-US" dirty="0" smtClean="0"/>
              <a:t>Medicare </a:t>
            </a:r>
            <a:r>
              <a:rPr lang="en-US" dirty="0"/>
              <a:t>plans aren't allowed to call you to enroll you in a plan, unless you specifically ask to be called. Also, plans should never ask you for financial information, including credit card or bank account numbers, over the phone.</a:t>
            </a:r>
          </a:p>
          <a:p>
            <a:endParaRPr lang="en-US" dirty="0"/>
          </a:p>
        </p:txBody>
      </p:sp>
    </p:spTree>
    <p:extLst>
      <p:ext uri="{BB962C8B-B14F-4D97-AF65-F5344CB8AC3E}">
        <p14:creationId xmlns:p14="http://schemas.microsoft.com/office/powerpoint/2010/main" val="9526481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r>
              <a:rPr lang="en-US" dirty="0"/>
              <a:t>There are things to consider when deciding if you want to join an MA Plan:</a:t>
            </a:r>
          </a:p>
          <a:p>
            <a:pPr marL="228600" indent="-228600">
              <a:buFont typeface="Wingdings" panose="05000000000000000000" pitchFamily="2" charset="2"/>
              <a:buChar char="§"/>
            </a:pPr>
            <a:r>
              <a:rPr lang="en-US" dirty="0"/>
              <a:t>Must have Part A and Part B to join</a:t>
            </a:r>
          </a:p>
          <a:p>
            <a:pPr marL="228600" indent="-228600">
              <a:buFont typeface="Wingdings" panose="05000000000000000000" pitchFamily="2" charset="2"/>
              <a:buChar char="§"/>
            </a:pPr>
            <a:r>
              <a:rPr lang="en-US" dirty="0"/>
              <a:t>Most plans offer comprehensive coverage including Part D drug coverage</a:t>
            </a:r>
          </a:p>
          <a:p>
            <a:pPr marL="228600" indent="-228600">
              <a:buFont typeface="Wingdings" panose="05000000000000000000" pitchFamily="2" charset="2"/>
              <a:buChar char="§"/>
            </a:pPr>
            <a:r>
              <a:rPr lang="en-US" dirty="0"/>
              <a:t>Some plans may require you to use a network </a:t>
            </a:r>
          </a:p>
          <a:p>
            <a:pPr marL="228600" indent="-228600">
              <a:buFont typeface="Wingdings" panose="05000000000000000000" pitchFamily="2" charset="2"/>
              <a:buChar char="§"/>
            </a:pPr>
            <a:r>
              <a:rPr lang="en-US" dirty="0"/>
              <a:t>You may need a referral to see a specialist</a:t>
            </a:r>
          </a:p>
          <a:p>
            <a:pPr marL="228600" indent="-228600">
              <a:buFont typeface="Wingdings" panose="05000000000000000000" pitchFamily="2" charset="2"/>
              <a:buChar char="§"/>
            </a:pPr>
            <a:r>
              <a:rPr lang="en-US" dirty="0"/>
              <a:t>You must pay Part B premium and monthly plan premium</a:t>
            </a:r>
          </a:p>
          <a:p>
            <a:pPr marL="228600" indent="-228600">
              <a:buFont typeface="Wingdings" panose="05000000000000000000" pitchFamily="2" charset="2"/>
              <a:buChar char="§"/>
            </a:pPr>
            <a:r>
              <a:rPr lang="en-US" dirty="0"/>
              <a:t>You can only join/leave plan during certain periods</a:t>
            </a:r>
          </a:p>
          <a:p>
            <a:pPr marL="228600" indent="-228600">
              <a:buFont typeface="Wingdings" panose="05000000000000000000" pitchFamily="2" charset="2"/>
              <a:buChar char="§"/>
            </a:pPr>
            <a:r>
              <a:rPr lang="en-US" dirty="0"/>
              <a:t>It’s not available to most people with End-Stage Renal Disease (ESRD).</a:t>
            </a:r>
          </a:p>
          <a:p>
            <a:r>
              <a:rPr lang="en-US" dirty="0"/>
              <a:t>MA Plans are available to most people with Medicare. To be eligible to join an MA Plan, you must live in the plan’s geographic service area or continuation area, have Medicare Part A and Part B, be a U.S. citizen or lawfully present in the U.S. and not have ESRD. People with ESRD usually can’t join an MA Plan or other Medicare health plan. However, there are some exceptions. </a:t>
            </a:r>
          </a:p>
          <a:p>
            <a:r>
              <a:rPr lang="en-US" b="1" dirty="0"/>
              <a:t>NOTE: </a:t>
            </a:r>
            <a:r>
              <a:rPr lang="en-US" dirty="0"/>
              <a:t>Plans send notices to members including “The Annual Notice of Change,” also known as the ANOC, and the “Evidence of Coverage,” also known as the EOC.</a:t>
            </a:r>
          </a:p>
          <a:p>
            <a:pPr marL="228600" indent="-228600">
              <a:buAutoNum type="arabicPeriod"/>
            </a:pPr>
            <a:r>
              <a:rPr lang="en-US" dirty="0"/>
              <a:t>The ANOC includes changes in coverage, copayments, service area, and more that are effective January 1. You’ll receive this in September.</a:t>
            </a:r>
          </a:p>
          <a:p>
            <a:pPr marL="228600" indent="-228600">
              <a:buAutoNum type="arabicPeriod"/>
            </a:pPr>
            <a:r>
              <a:rPr lang="en-US" dirty="0"/>
              <a:t>The EOC gives details about what is covered by the plan, how much you pay, and more. These are sent by October 15. </a:t>
            </a:r>
          </a:p>
          <a:p>
            <a:r>
              <a:rPr lang="en-US" dirty="0"/>
              <a:t>If you don’t get either of these notices, contact the plan</a:t>
            </a:r>
            <a:r>
              <a:rPr lang="en-US" dirty="0" smtClean="0"/>
              <a:t>.</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8063124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9858" y="4060372"/>
            <a:ext cx="6052457" cy="4524829"/>
          </a:xfrm>
        </p:spPr>
        <p:txBody>
          <a:bodyPr/>
          <a:lstStyle/>
          <a:p>
            <a:r>
              <a:rPr lang="en-US" dirty="0"/>
              <a:t>This chart lets you compare Original Medicare and MA Plans side-by-side. </a:t>
            </a:r>
          </a:p>
          <a:p>
            <a:pPr marL="228600" indent="-228600">
              <a:buFont typeface="Wingdings" panose="05000000000000000000" pitchFamily="2" charset="2"/>
              <a:buChar char="§"/>
            </a:pPr>
            <a:r>
              <a:rPr lang="en-US" dirty="0"/>
              <a:t>Let’s start with how Original Medicare works.</a:t>
            </a:r>
          </a:p>
          <a:p>
            <a:pPr marL="457200" lvl="1" indent="-228600">
              <a:buFont typeface="Arial" panose="020B0604020202020204" pitchFamily="34" charset="0"/>
              <a:buChar char="•"/>
            </a:pPr>
            <a:r>
              <a:rPr lang="en-US" dirty="0"/>
              <a:t>Covers Part A and Part B benefits</a:t>
            </a:r>
          </a:p>
          <a:p>
            <a:pPr marL="457200" lvl="1" indent="-228600">
              <a:buFont typeface="Arial" panose="020B0604020202020204" pitchFamily="34" charset="0"/>
              <a:buChar char="•"/>
            </a:pPr>
            <a:r>
              <a:rPr lang="en-US" dirty="0"/>
              <a:t>Medicare provides this coverage directly</a:t>
            </a:r>
          </a:p>
          <a:p>
            <a:pPr marL="457200" lvl="1" indent="-228600">
              <a:buFont typeface="Arial" panose="020B0604020202020204" pitchFamily="34" charset="0"/>
              <a:buChar char="•"/>
            </a:pPr>
            <a:r>
              <a:rPr lang="en-US" dirty="0"/>
              <a:t>You have your choice of doctors and hospitals that are enrolled in Medicare and accepting new Medicare patients</a:t>
            </a:r>
          </a:p>
          <a:p>
            <a:pPr marL="457200" lvl="1" indent="-228600">
              <a:buFont typeface="Arial" panose="020B0604020202020204" pitchFamily="34" charset="0"/>
              <a:buChar char="•"/>
            </a:pPr>
            <a:r>
              <a:rPr lang="en-US" dirty="0"/>
              <a:t>Generally, you or your supplemental coverage pays deductibles and coinsurance</a:t>
            </a:r>
          </a:p>
          <a:p>
            <a:pPr marL="457200" lvl="1" indent="-228600">
              <a:buFont typeface="Arial" panose="020B0604020202020204" pitchFamily="34" charset="0"/>
              <a:buChar char="•"/>
            </a:pPr>
            <a:r>
              <a:rPr lang="en-US" dirty="0"/>
              <a:t>You usually pay a monthly premium for Part B</a:t>
            </a:r>
          </a:p>
          <a:p>
            <a:pPr marL="228600" indent="-228600">
              <a:buFont typeface="Wingdings" panose="05000000000000000000" pitchFamily="2" charset="2"/>
              <a:buChar char="§"/>
            </a:pPr>
            <a:r>
              <a:rPr lang="en-US" dirty="0"/>
              <a:t>This is how MA works:</a:t>
            </a:r>
          </a:p>
          <a:p>
            <a:pPr marL="457200" lvl="1" indent="-228600">
              <a:buFont typeface="Arial" panose="020B0604020202020204" pitchFamily="34" charset="0"/>
              <a:buChar char="•"/>
            </a:pPr>
            <a:r>
              <a:rPr lang="en-US" dirty="0"/>
              <a:t>Covers Part A and Part B benefits and may cover additional benefits (like vision or dental) </a:t>
            </a:r>
          </a:p>
          <a:p>
            <a:pPr marL="457200" lvl="1" indent="-228600">
              <a:buFont typeface="Arial" panose="020B0604020202020204" pitchFamily="34" charset="0"/>
              <a:buChar char="•"/>
            </a:pPr>
            <a:r>
              <a:rPr lang="en-US" dirty="0"/>
              <a:t>Coverage provided by private insurance companies approved by Medicare </a:t>
            </a:r>
          </a:p>
          <a:p>
            <a:pPr marL="457200" lvl="1" indent="-228600">
              <a:buFont typeface="Arial" panose="020B0604020202020204" pitchFamily="34" charset="0"/>
              <a:buChar char="•"/>
            </a:pPr>
            <a:r>
              <a:rPr lang="en-US" dirty="0"/>
              <a:t>In most plans, you need to use doctors, hospitals, or other providers that are in the plan’s network, or you may pay more or all of the costs</a:t>
            </a:r>
          </a:p>
          <a:p>
            <a:pPr marL="457200" lvl="1" indent="-228600">
              <a:buFont typeface="Arial" panose="020B0604020202020204" pitchFamily="34" charset="0"/>
              <a:buChar char="•"/>
            </a:pPr>
            <a:r>
              <a:rPr lang="en-US" dirty="0"/>
              <a:t>You may pay a monthly premium (in addition to your Part B premium) and a copayment or coinsurance for covered </a:t>
            </a:r>
            <a:r>
              <a:rPr lang="en-US" dirty="0" smtClean="0"/>
              <a:t>services</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575699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80999" y="4148668"/>
            <a:ext cx="6193971" cy="4436533"/>
          </a:xfrm>
        </p:spPr>
        <p:txBody>
          <a:bodyPr/>
          <a:lstStyle/>
          <a:p>
            <a:r>
              <a:rPr lang="en-US" dirty="0" smtClean="0"/>
              <a:t>This chart displays a side-by-side comparison of Medigap policies and MA Plans.</a:t>
            </a:r>
          </a:p>
          <a:p>
            <a:pPr marL="228600" indent="-228600">
              <a:buFont typeface="Wingdings" panose="05000000000000000000" pitchFamily="2" charset="2"/>
              <a:buChar char="§"/>
            </a:pPr>
            <a:r>
              <a:rPr lang="en-US" dirty="0" smtClean="0"/>
              <a:t>Both are offered by private companies. </a:t>
            </a:r>
          </a:p>
          <a:p>
            <a:pPr marL="228600" indent="-228600">
              <a:buFont typeface="Wingdings" panose="05000000000000000000" pitchFamily="2" charset="2"/>
              <a:buChar char="§"/>
            </a:pPr>
            <a:r>
              <a:rPr lang="en-US" dirty="0" smtClean="0"/>
              <a:t>Government Oversight—Medigap must follow federal and state laws, but routine day-to-day oversight of standardized Medigap policies are under the purview of the states. MA Plans must be approved by Medicare.</a:t>
            </a:r>
          </a:p>
          <a:p>
            <a:pPr marL="228600" indent="-228600">
              <a:buFont typeface="Wingdings" panose="05000000000000000000" pitchFamily="2" charset="2"/>
              <a:buChar char="§"/>
            </a:pPr>
            <a:r>
              <a:rPr lang="en-US" dirty="0" smtClean="0"/>
              <a:t>Medigap only works with Original Medicare. MA Plans </a:t>
            </a:r>
            <a:r>
              <a:rPr lang="en-US" b="1" dirty="0" smtClean="0"/>
              <a:t>don’t</a:t>
            </a:r>
            <a:r>
              <a:rPr lang="en-US" dirty="0" smtClean="0"/>
              <a:t> work with Medigap policies. If you join an MA Plan, you can’t use a Medigap policy to pay for out-of-pocket costs you have in the MA Plan.</a:t>
            </a:r>
          </a:p>
          <a:p>
            <a:pPr marL="228600" indent="-228600">
              <a:buFont typeface="Wingdings" panose="05000000000000000000" pitchFamily="2" charset="2"/>
              <a:buChar char="§"/>
            </a:pPr>
            <a:r>
              <a:rPr lang="en-US" dirty="0" smtClean="0"/>
              <a:t>Original Medicare pays for many, but not all, health care services and supplies. Private insurance companies sell Medigap policies to help pay for some of the out-of-pocket costs (“gaps”) that Original Medicare doesn’t cover. Medigap policies don’t pay your Medicare premiums. Most Medigap policies don’t cover out-of-pocket drug expenses, and you would need to consider a Part D plan. Some older policies (no longer sold) may have included some drug expense coverage (Plan I). MA Plans cover Part A and Part B covered services, may include Part D and may cover certain non-covered benefits such as vision and dental.</a:t>
            </a:r>
          </a:p>
          <a:p>
            <a:pPr marL="228600" indent="-228600">
              <a:buFont typeface="Wingdings" panose="05000000000000000000" pitchFamily="2" charset="2"/>
              <a:buChar char="§"/>
            </a:pPr>
            <a:r>
              <a:rPr lang="en-US" dirty="0" smtClean="0"/>
              <a:t>In both cases, you must have Part A </a:t>
            </a:r>
            <a:r>
              <a:rPr lang="en-US" b="1" dirty="0" smtClean="0"/>
              <a:t>and</a:t>
            </a:r>
            <a:r>
              <a:rPr lang="en-US" dirty="0" smtClean="0"/>
              <a:t> Part B to join.</a:t>
            </a:r>
          </a:p>
          <a:p>
            <a:pPr marL="228600" indent="-228600">
              <a:buFont typeface="Wingdings" panose="05000000000000000000" pitchFamily="2" charset="2"/>
              <a:buChar char="§"/>
            </a:pPr>
            <a:r>
              <a:rPr lang="en-US" dirty="0" smtClean="0"/>
              <a:t>You pay a premium for a Medigap policy or an MA Plan, and you pay the Part B premium.</a:t>
            </a:r>
          </a:p>
          <a:p>
            <a:pPr marL="228600" indent="-228600">
              <a:buFont typeface="Wingdings" panose="05000000000000000000" pitchFamily="2" charset="2"/>
              <a:buChar char="§"/>
            </a:pPr>
            <a:r>
              <a:rPr lang="en-US" dirty="0" smtClean="0"/>
              <a:t>If you already have an MA Plan, it’s illegal for anyone to sell you a Medigap policy unless you’re disenrolling from your MA Plan to go back to Original Medicare. </a:t>
            </a:r>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57569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covers many types of services, and you have options for how you get your Medicare coverage. Medicare has 4 parts:</a:t>
            </a:r>
          </a:p>
          <a:p>
            <a:pPr marL="171447" indent="-171447">
              <a:buFont typeface="Wingdings" panose="05000000000000000000" pitchFamily="2" charset="2"/>
              <a:buChar char="§"/>
            </a:pPr>
            <a:r>
              <a:rPr lang="en-US" b="1" dirty="0"/>
              <a:t>Part A (Hospital Insurance) </a:t>
            </a:r>
            <a:r>
              <a:rPr lang="en-US" dirty="0"/>
              <a:t>helps pay for inpatient hospital stays, skilled nursing facility (SNF) care, home health care, and hospice care. </a:t>
            </a:r>
          </a:p>
          <a:p>
            <a:pPr marL="171447" indent="-171447">
              <a:buFont typeface="Wingdings" panose="05000000000000000000" pitchFamily="2" charset="2"/>
              <a:buChar char="§"/>
            </a:pPr>
            <a:r>
              <a:rPr lang="en-US" b="1" dirty="0"/>
              <a:t>Part B (Medical Insurance) </a:t>
            </a:r>
            <a:r>
              <a:rPr lang="en-US" dirty="0"/>
              <a:t>helps cover medically necessary services like doctor visits and outpatient care. Part B also covers many preventive services (including screening tests and shots), diagnostic tests, some therapies, and durable medical equipment </a:t>
            </a:r>
            <a:r>
              <a:rPr lang="en-US" dirty="0" smtClean="0"/>
              <a:t>(DME) like </a:t>
            </a:r>
            <a:r>
              <a:rPr lang="en-US" dirty="0"/>
              <a:t>wheelchairs and walkers. Together, Part A and/or Part B are referred to as “Original Medicare.”</a:t>
            </a:r>
          </a:p>
          <a:p>
            <a:pPr marL="171450" indent="-171450">
              <a:buFont typeface="Wingdings" panose="05000000000000000000" pitchFamily="2" charset="2"/>
              <a:buChar char="§"/>
            </a:pPr>
            <a:r>
              <a:rPr lang="en-US" b="1" dirty="0"/>
              <a:t>Medicare Advantage (MA) </a:t>
            </a:r>
            <a:r>
              <a:rPr lang="en-US" dirty="0"/>
              <a:t>(also known as Part C) </a:t>
            </a:r>
            <a:r>
              <a:rPr lang="en-US" dirty="0" smtClean="0"/>
              <a:t>MA </a:t>
            </a:r>
            <a:r>
              <a:rPr lang="en-US" dirty="0"/>
              <a:t>is an “all in one” alternative to Original Medicare. These </a:t>
            </a:r>
            <a:r>
              <a:rPr lang="en-US" dirty="0" smtClean="0"/>
              <a:t>plans </a:t>
            </a:r>
            <a:r>
              <a:rPr lang="en-US" dirty="0"/>
              <a:t>include Part A, Part B, and usually Part D. </a:t>
            </a:r>
            <a:r>
              <a:rPr lang="en-US" dirty="0" smtClean="0"/>
              <a:t>Some </a:t>
            </a:r>
            <a:r>
              <a:rPr lang="en-US" dirty="0"/>
              <a:t>plans may have lower out-of-pocket costs than Original Medicare. Some plans offer extra benefits that Original Medicare doesn’t </a:t>
            </a:r>
            <a:r>
              <a:rPr lang="en-US" dirty="0" smtClean="0"/>
              <a:t>cover, </a:t>
            </a:r>
            <a:r>
              <a:rPr lang="en-US" dirty="0"/>
              <a:t>like vision, hearing, or dental.</a:t>
            </a:r>
          </a:p>
          <a:p>
            <a:pPr marL="171450" indent="-171450">
              <a:buFont typeface="Wingdings" panose="05000000000000000000" pitchFamily="2" charset="2"/>
              <a:buChar char="§"/>
            </a:pPr>
            <a:r>
              <a:rPr lang="en-US" b="1" dirty="0"/>
              <a:t>Part D (Medicare prescription drug coverage) </a:t>
            </a:r>
            <a:r>
              <a:rPr lang="en-US" dirty="0"/>
              <a:t>helps pay for outpatient prescription drugs. Part D may help lower your prescription drug costs and protect you against higher costs in the future</a:t>
            </a:r>
            <a:r>
              <a:rPr lang="en-US" dirty="0" smtClean="0"/>
              <a:t>.</a:t>
            </a:r>
            <a:endParaRPr lang="en-US" dirty="0"/>
          </a:p>
        </p:txBody>
      </p:sp>
    </p:spTree>
    <p:extLst>
      <p:ext uri="{BB962C8B-B14F-4D97-AF65-F5344CB8AC3E}">
        <p14:creationId xmlns:p14="http://schemas.microsoft.com/office/powerpoint/2010/main" val="24249966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pPr>
              <a:spcBef>
                <a:spcPts val="601"/>
              </a:spcBef>
            </a:pPr>
            <a:r>
              <a:rPr lang="en-US" dirty="0" smtClean="0"/>
              <a:t>Check Your Knowledge―Question 7</a:t>
            </a:r>
          </a:p>
          <a:p>
            <a:r>
              <a:rPr lang="en-US" dirty="0" smtClean="0"/>
              <a:t>MA Plans __________.</a:t>
            </a:r>
          </a:p>
          <a:p>
            <a:pPr marL="231961" indent="-231961">
              <a:buFont typeface="+mj-lt"/>
              <a:buAutoNum type="alphaLcPeriod"/>
            </a:pPr>
            <a:r>
              <a:rPr lang="en-US" dirty="0" smtClean="0"/>
              <a:t>Help pay for gaps in Original Medicare</a:t>
            </a:r>
          </a:p>
          <a:p>
            <a:pPr marL="231961" indent="-231961">
              <a:buFont typeface="+mj-lt"/>
              <a:buAutoNum type="alphaLcPeriod"/>
            </a:pPr>
            <a:r>
              <a:rPr lang="en-US" dirty="0" smtClean="0"/>
              <a:t>Must keep the same providers all year</a:t>
            </a:r>
          </a:p>
          <a:p>
            <a:pPr marL="227636" indent="-227636">
              <a:buFont typeface="+mj-lt"/>
              <a:buAutoNum type="alphaLcPeriod"/>
            </a:pPr>
            <a:r>
              <a:rPr lang="en-US" dirty="0" smtClean="0"/>
              <a:t>Are private plans approved by each state</a:t>
            </a:r>
          </a:p>
          <a:p>
            <a:pPr marL="231961" indent="-231961">
              <a:buFont typeface="+mj-lt"/>
              <a:buAutoNum type="alphaLcPeriod"/>
            </a:pPr>
            <a:r>
              <a:rPr lang="en-US" dirty="0" smtClean="0"/>
              <a:t>Must cover all Medicare Part A and Part B services</a:t>
            </a:r>
          </a:p>
          <a:p>
            <a:pPr marL="0" lvl="1" indent="0" defTabSz="927845">
              <a:spcBef>
                <a:spcPts val="601"/>
              </a:spcBef>
              <a:buNone/>
              <a:defRPr/>
            </a:pPr>
            <a:r>
              <a:rPr lang="en-US" b="1" dirty="0" smtClean="0"/>
              <a:t>Answer: </a:t>
            </a:r>
            <a:r>
              <a:rPr lang="en-US" b="1" u="none" dirty="0" smtClean="0"/>
              <a:t>d. Must</a:t>
            </a:r>
            <a:r>
              <a:rPr lang="en-US" b="1" dirty="0" smtClean="0"/>
              <a:t> cover all Medicare Part A and Part B services. </a:t>
            </a:r>
          </a:p>
          <a:p>
            <a:pPr marL="0" lvl="1" indent="0" defTabSz="927845">
              <a:spcBef>
                <a:spcPts val="601"/>
              </a:spcBef>
              <a:buNone/>
              <a:defRPr/>
            </a:pPr>
            <a:r>
              <a:rPr lang="en-US" dirty="0" smtClean="0"/>
              <a:t>They offer</a:t>
            </a:r>
            <a:r>
              <a:rPr lang="en-US" baseline="0" dirty="0" smtClean="0"/>
              <a:t> all Part A and Part B covered services, but may cover additional benefits not covered by Original Medicare, like vision and dental.  Their cost-sharing may be different than that of Original Medicare.</a:t>
            </a:r>
            <a:r>
              <a:rPr lang="en-US" dirty="0" smtClean="0"/>
              <a:t> They are run by private companies, but they</a:t>
            </a:r>
            <a:r>
              <a:rPr lang="en-US" baseline="0" dirty="0" smtClean="0"/>
              <a:t> must be approved by Medicare.  </a:t>
            </a:r>
            <a:endParaRPr lang="en-US" dirty="0" smtClean="0"/>
          </a:p>
        </p:txBody>
      </p:sp>
    </p:spTree>
    <p:extLst>
      <p:ext uri="{BB962C8B-B14F-4D97-AF65-F5344CB8AC3E}">
        <p14:creationId xmlns:p14="http://schemas.microsoft.com/office/powerpoint/2010/main" val="36969704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p:txBody>
          <a:bodyPr/>
          <a:lstStyle/>
          <a:p>
            <a:r>
              <a:rPr lang="en-US" dirty="0" smtClean="0"/>
              <a:t>Check Your Knowledge—Question 8</a:t>
            </a:r>
          </a:p>
          <a:p>
            <a:r>
              <a:rPr lang="en-US" dirty="0" smtClean="0"/>
              <a:t>Generally, if you have ESRD you can’t enroll in an MA Plan.</a:t>
            </a:r>
          </a:p>
          <a:p>
            <a:pPr marL="231906" indent="-231906">
              <a:buAutoNum type="alphaLcPeriod"/>
            </a:pPr>
            <a:r>
              <a:rPr lang="en-US" dirty="0" smtClean="0"/>
              <a:t>True</a:t>
            </a:r>
          </a:p>
          <a:p>
            <a:pPr marL="231906" indent="-231906">
              <a:buAutoNum type="alphaLcPeriod"/>
            </a:pPr>
            <a:r>
              <a:rPr lang="en-US" dirty="0" smtClean="0"/>
              <a:t>False</a:t>
            </a:r>
          </a:p>
          <a:p>
            <a:r>
              <a:rPr lang="en-US" b="1" dirty="0" smtClean="0"/>
              <a:t>Answer: a. True</a:t>
            </a:r>
          </a:p>
          <a:p>
            <a:r>
              <a:rPr lang="en-US" dirty="0" smtClean="0"/>
              <a:t>If you have ESRD, you'll usually get your health care through Original Medicare. </a:t>
            </a:r>
          </a:p>
          <a:p>
            <a:r>
              <a:rPr lang="en-US" dirty="0" smtClean="0"/>
              <a:t>You can only join an MA Plan (Part C) in certain situations:</a:t>
            </a:r>
          </a:p>
          <a:p>
            <a:pPr marL="174688" indent="-174688">
              <a:buFont typeface="Wingdings" panose="05000000000000000000" pitchFamily="2" charset="2"/>
              <a:buChar char="§"/>
              <a:tabLst>
                <a:tab pos="1221199" algn="l"/>
              </a:tabLst>
            </a:pPr>
            <a:r>
              <a:rPr lang="en-US" dirty="0" smtClean="0"/>
              <a:t>If you're already in an MA Plan when you develop ESRD, you may be able to stay in your plan or join another plan offered by the same company.</a:t>
            </a:r>
          </a:p>
          <a:p>
            <a:pPr marL="174688" indent="-174688">
              <a:buFont typeface="Wingdings" panose="05000000000000000000" pitchFamily="2" charset="2"/>
              <a:buChar char="§"/>
              <a:tabLst>
                <a:tab pos="1221199" algn="l"/>
              </a:tabLst>
            </a:pPr>
            <a:r>
              <a:rPr lang="en-US" dirty="0" smtClean="0"/>
              <a:t>If you’re already getting your health benefits (for example, through an employer health plan) through the same organization that offers the MA Plan.</a:t>
            </a:r>
          </a:p>
          <a:p>
            <a:pPr marL="174688" indent="-174688">
              <a:buFont typeface="Wingdings" panose="05000000000000000000" pitchFamily="2" charset="2"/>
              <a:buChar char="§"/>
              <a:tabLst>
                <a:tab pos="1221199" algn="l"/>
              </a:tabLst>
            </a:pPr>
            <a:r>
              <a:rPr lang="en-US" dirty="0" smtClean="0"/>
              <a:t>If you had ESRD, but have had a successful kidney transplant, and you still qualify for Medicare benefits (based on your age or a disability), you can stay in Original Medicare, or join an MA Plan.</a:t>
            </a:r>
          </a:p>
          <a:p>
            <a:pPr marL="174688" indent="-174688">
              <a:buFont typeface="Wingdings" panose="05000000000000000000" pitchFamily="2" charset="2"/>
              <a:buChar char="§"/>
              <a:tabLst>
                <a:tab pos="1221199" algn="l"/>
              </a:tabLst>
            </a:pPr>
            <a:r>
              <a:rPr lang="en-US" dirty="0" smtClean="0"/>
              <a:t>You may be able to join a Medicare SNP that's permitted to enroll people with ESRD if one is available in your area.</a:t>
            </a:r>
          </a:p>
        </p:txBody>
      </p:sp>
    </p:spTree>
    <p:extLst>
      <p:ext uri="{BB962C8B-B14F-4D97-AF65-F5344CB8AC3E}">
        <p14:creationId xmlns:p14="http://schemas.microsoft.com/office/powerpoint/2010/main" val="32546848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21"/>
              </a:spcBef>
            </a:pPr>
            <a:r>
              <a:rPr lang="en-US" dirty="0">
                <a:solidFill>
                  <a:prstClr val="black"/>
                </a:solidFill>
              </a:rPr>
              <a:t>It’s against the law for someone who knows that you have Medicare to sell you a Marketplace plan. This is true even if you have only Part A or only Part B. The exception is a Marketplace plan through your employer (sold through the Small Business Health Options Program (called SHOP)) if you're an active worker or a dependent of an active worker. </a:t>
            </a:r>
          </a:p>
          <a:p>
            <a:pPr>
              <a:spcBef>
                <a:spcPts val="621"/>
              </a:spcBef>
            </a:pPr>
            <a:r>
              <a:rPr lang="en-US" dirty="0">
                <a:solidFill>
                  <a:prstClr val="black"/>
                </a:solidFill>
              </a:rPr>
              <a:t>SHOP coverage may pay first, before Medicare. If you delay enrollment because you have employer coverage through SHOP, you won’t have a late enrollment penalty </a:t>
            </a:r>
            <a:r>
              <a:rPr lang="en-US" dirty="0" smtClean="0">
                <a:solidFill>
                  <a:prstClr val="black"/>
                </a:solidFill>
              </a:rPr>
              <a:t>(LEP) if </a:t>
            </a:r>
            <a:r>
              <a:rPr lang="en-US" dirty="0">
                <a:solidFill>
                  <a:prstClr val="black"/>
                </a:solidFill>
              </a:rPr>
              <a:t>you enroll anytime you have SHOP Marketplace coverage, or within 8 months of losing that coverage (if employer has 20 or more employees). This doesn’t include COBRA (</a:t>
            </a:r>
            <a:r>
              <a:rPr lang="en-US" dirty="0"/>
              <a:t>Consolidated Omnibus Budget Reconciliation Act) </a:t>
            </a:r>
            <a:r>
              <a:rPr lang="en-US" dirty="0">
                <a:solidFill>
                  <a:prstClr val="black"/>
                </a:solidFill>
              </a:rPr>
              <a:t>coverage.</a:t>
            </a:r>
          </a:p>
          <a:p>
            <a:pPr>
              <a:spcBef>
                <a:spcPts val="621"/>
              </a:spcBef>
            </a:pPr>
            <a:r>
              <a:rPr lang="en-US" dirty="0">
                <a:solidFill>
                  <a:prstClr val="black"/>
                </a:solidFill>
              </a:rPr>
              <a:t>SHOP Plans will be available for 2018 coverage through issuers, agents, and brokers. They won’t be available through </a:t>
            </a:r>
            <a:r>
              <a:rPr lang="en-US" dirty="0">
                <a:solidFill>
                  <a:prstClr val="black"/>
                </a:solidFill>
                <a:hlinkClick r:id="rId3"/>
              </a:rPr>
              <a:t>Healthcare.gov</a:t>
            </a:r>
            <a:r>
              <a:rPr lang="en-US" dirty="0">
                <a:solidFill>
                  <a:prstClr val="black"/>
                </a:solidFill>
              </a:rPr>
              <a:t>. </a:t>
            </a:r>
            <a:endParaRPr lang="en-US" dirty="0"/>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03653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77800" y="3953934"/>
            <a:ext cx="6671733" cy="4725246"/>
          </a:xfrm>
        </p:spPr>
        <p:txBody>
          <a:bodyPr>
            <a:normAutofit/>
          </a:bodyPr>
          <a:lstStyle/>
          <a:p>
            <a:r>
              <a:rPr lang="en-US" sz="1100" dirty="0"/>
              <a:t>If you have coverage through an individual Health Insurance Marketplace plan (not through an employer), you may want to terminate your Marketplace coverage and enroll in Medicare during your Initial Enrollment Period (IEP) to avoid the risk of a delay in future Medicare coverage and the possibility of a Medicare late enrollment </a:t>
            </a:r>
            <a:r>
              <a:rPr lang="en-US" sz="1100" dirty="0" smtClean="0"/>
              <a:t>penalty (LEP). </a:t>
            </a:r>
            <a:r>
              <a:rPr lang="en-US" sz="1100" dirty="0"/>
              <a:t>Once you’re considered eligible for Part A, you won’t qualify for help paying your Marketplace plan premiums or other medical costs. No matter how you get Medicare, whether through Original Medicare or </a:t>
            </a:r>
            <a:r>
              <a:rPr lang="en-US" sz="1100" dirty="0" smtClean="0"/>
              <a:t>a Medicare Advantage (MA) </a:t>
            </a:r>
            <a:r>
              <a:rPr lang="en-US" sz="1100" dirty="0"/>
              <a:t>Plan (like </a:t>
            </a:r>
            <a:r>
              <a:rPr lang="en-US" sz="1100" dirty="0" smtClean="0"/>
              <a:t>a Health Maintenance Organization (HMO) </a:t>
            </a:r>
            <a:r>
              <a:rPr lang="en-US" sz="1100" dirty="0"/>
              <a:t>or </a:t>
            </a:r>
            <a:r>
              <a:rPr lang="en-US" sz="1100" dirty="0" smtClean="0"/>
              <a:t>a Preferred Provider Organization (PPO)), </a:t>
            </a:r>
            <a:r>
              <a:rPr lang="en-US" sz="1100" dirty="0"/>
              <a:t>you need to return to the Marketplace and end any subsidies, such as premium tax credits or cost sharing reductions, which are being paid on your behalf. If you continue to get help paying your Marketplace plan premium after you have Medicare, you might have to pay back the help you got when you file your taxes. Visit </a:t>
            </a:r>
            <a:r>
              <a:rPr lang="en-US" sz="1100" dirty="0">
                <a:hlinkClick r:id="rId3"/>
              </a:rPr>
              <a:t>Healthcare.gov</a:t>
            </a:r>
            <a:r>
              <a:rPr lang="en-US" sz="1100" dirty="0"/>
              <a:t> to connect to the Marketplace in your state and learn more. You can also find out how to terminate your Marketplace plan before your Medicare enrollment begins.</a:t>
            </a:r>
          </a:p>
          <a:p>
            <a:r>
              <a:rPr lang="en-US" sz="1100" dirty="0"/>
              <a:t>Once you’re eligible for Medicare, you’ll have an IEP to sign up. For most people, their 7-month Medicare IEP starts 3 months before their 65th birthday and ends 3 months after their 65th birthday. If you enroll in Medicare after your IEP, you may have to pay a late enrollment penalty for as long as you have Medicare. </a:t>
            </a:r>
          </a:p>
          <a:p>
            <a:r>
              <a:rPr lang="en-US" sz="1100" dirty="0"/>
              <a:t>If you have individual Marketplace coverage and only enroll in Part A during your IEP, you won't be able to enroll in Part B later using the SEP. </a:t>
            </a:r>
          </a:p>
          <a:p>
            <a:r>
              <a:rPr lang="en-US" sz="1100" b="1" dirty="0"/>
              <a:t>NOTE</a:t>
            </a:r>
            <a:r>
              <a:rPr lang="en-US" sz="1100" dirty="0"/>
              <a:t>: You may have Medicare and Marketplace coverage concurrently, only if you had your Marketplace coverage before you had Medicare. It’s against the law for someone who knows you have Medicare to sell you a Marketplace plan. There's no coordination of benefits between a </a:t>
            </a:r>
            <a:r>
              <a:rPr lang="en-US" sz="1100" dirty="0" smtClean="0"/>
              <a:t>Qualified Health Plan (QHP) </a:t>
            </a:r>
            <a:r>
              <a:rPr lang="en-US" sz="1100" dirty="0"/>
              <a:t>and Medicare. You need to be aware of this if you decide to remain in a QHP after enrolling in Part A. It isn’t a secondary insurance. Also, drug coverage in a QHP may not be creditable and a penalty may result if you sign up for Part D later. </a:t>
            </a:r>
          </a:p>
          <a:p>
            <a:r>
              <a:rPr lang="en-US" sz="1100" dirty="0"/>
              <a:t>For more information, visit </a:t>
            </a:r>
            <a:r>
              <a:rPr lang="en-US" sz="1100" dirty="0" smtClean="0">
                <a:hlinkClick r:id="rId4"/>
              </a:rPr>
              <a:t>Healthcare.gov/</a:t>
            </a:r>
            <a:r>
              <a:rPr lang="en-US" sz="1100" dirty="0" err="1" smtClean="0">
                <a:hlinkClick r:id="rId4"/>
              </a:rPr>
              <a:t>medicare</a:t>
            </a:r>
            <a:r>
              <a:rPr lang="en-US" sz="1100" dirty="0" smtClean="0">
                <a:hlinkClick r:id="rId4"/>
              </a:rPr>
              <a:t>/changing-from-marketplace-to-</a:t>
            </a:r>
            <a:r>
              <a:rPr lang="en-US" sz="1100" dirty="0" err="1" smtClean="0">
                <a:hlinkClick r:id="rId4"/>
              </a:rPr>
              <a:t>medicare</a:t>
            </a:r>
            <a:r>
              <a:rPr lang="en-US" sz="1100" dirty="0" smtClean="0"/>
              <a:t>. </a:t>
            </a:r>
            <a:endParaRPr lang="en-US" sz="1100" dirty="0"/>
          </a:p>
          <a:p>
            <a:r>
              <a:rPr lang="en-US" sz="1100" dirty="0"/>
              <a:t>Certain people who had Part A and a Marketplace plan and delayed enrolling in Part B may get to enroll in Part B without </a:t>
            </a:r>
            <a:r>
              <a:rPr lang="en-US" sz="1100" dirty="0" smtClean="0"/>
              <a:t>an LEP </a:t>
            </a:r>
            <a:r>
              <a:rPr lang="en-US" sz="1100" dirty="0"/>
              <a:t>through September 30, 2018. For more information visit </a:t>
            </a:r>
            <a:r>
              <a:rPr lang="en-US" sz="1100" u="sng" dirty="0">
                <a:hlinkClick r:id="rId5"/>
              </a:rPr>
              <a:t>CMS.gov/Medicare/Eligibility-and-Enrollment/Medicare-and-the-Marketplace/Downloads/SHIP_and_Navigators_ER_Fact_Sheet.pdf</a:t>
            </a:r>
            <a:r>
              <a:rPr lang="en-US" sz="1100" u="sng" dirty="0" smtClean="0"/>
              <a:t>.</a:t>
            </a:r>
            <a:endParaRPr lang="en-US" sz="1100"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036538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you're entitled to Social Security Disability Insurance (SSDI), you may qualify for Medicare. There's a 24-month waiting period before Medicare coverage can start. During this waiting period, you can apply for coverage in the Marketplace. You can find out if you’ll qualify for Medicaid or for premium tax credits that lower your monthly Marketplace plan premium, and cost-sharing reductions that lower your out-of-pocket costs. </a:t>
            </a:r>
          </a:p>
          <a:p>
            <a:r>
              <a:rPr lang="en-US" dirty="0" smtClean="0"/>
              <a:t>If you apply for lower costs in the Marketplace, you’ll need to estimate your income for 2018. If you’re getting SSDI benefits and want to find out if you qualify for lower costs on Marketplace coverage, you’ll need to provide information about your Social Security payments, including disability payments. </a:t>
            </a:r>
          </a:p>
          <a:p>
            <a:r>
              <a:rPr lang="en-US" dirty="0" smtClean="0"/>
              <a:t>Your Medicare coverage is effective on the 25th month of receiving SSDI. Your Medicare card will be mailed to you about 3 months before your 25th month of disability benefits. If you don't want Part B, follow the instructions that are included with the card. </a:t>
            </a:r>
          </a:p>
          <a:p>
            <a:r>
              <a:rPr lang="en-US" dirty="0" smtClean="0"/>
              <a:t>Once you’re eligible for Medicare, you won’t be able to get lower costs for a Marketplace plan based on your income. Once your Part A coverage starts, any premium tax credits and reduced cost-sharing you may have qualified for through the Marketplace will stop. That’s because Part A is considered minimum essential coverage, not Part B.</a:t>
            </a:r>
          </a:p>
          <a:p>
            <a:r>
              <a:rPr lang="en-US" dirty="0" smtClean="0"/>
              <a:t>Also, remember, the QHP isn’t required to pay any costs toward your coverage once you have Medicare.</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1812283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971" y="4027715"/>
            <a:ext cx="6041572" cy="4952999"/>
          </a:xfrm>
        </p:spPr>
        <p:txBody>
          <a:bodyPr/>
          <a:lstStyle/>
          <a:p>
            <a:r>
              <a:rPr lang="en-US" sz="1200" kern="1200" dirty="0" smtClean="0">
                <a:solidFill>
                  <a:schemeClr val="tx1"/>
                </a:solidFill>
                <a:effectLst/>
                <a:latin typeface="+mn-lt"/>
                <a:ea typeface="+mn-ea"/>
                <a:cs typeface="+mn-cs"/>
              </a:rPr>
              <a:t>You can choose Marketplace coverage instead of Medicare under the following conditions:  </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If you’re paying a premium for Part A—you can drop your Part A and Part B coverage and get a Marketplace plan instead</a:t>
            </a:r>
            <a:endParaRPr lang="en-US" sz="14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Only having Part B, and have to pay a premium for Part A—you can drop Part B and get a Marketplace plan instead </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If you’re eligible for Medicare but haven’t enrolled in because: </a:t>
            </a:r>
          </a:p>
          <a:p>
            <a:pPr lvl="2"/>
            <a:r>
              <a:rPr lang="en-US" kern="1200" dirty="0" smtClean="0">
                <a:solidFill>
                  <a:schemeClr val="tx1"/>
                </a:solidFill>
                <a:effectLst/>
                <a:latin typeface="+mn-lt"/>
                <a:ea typeface="+mn-ea"/>
                <a:cs typeface="+mn-cs"/>
              </a:rPr>
              <a:t>You’d have to pay a premium for Part A</a:t>
            </a:r>
          </a:p>
          <a:p>
            <a:pPr lvl="2"/>
            <a:r>
              <a:rPr lang="en-US" kern="1200" dirty="0" smtClean="0">
                <a:solidFill>
                  <a:schemeClr val="tx1"/>
                </a:solidFill>
                <a:effectLst/>
                <a:latin typeface="+mn-lt"/>
                <a:ea typeface="+mn-ea"/>
                <a:cs typeface="+mn-cs"/>
              </a:rPr>
              <a:t>You have a medical condition that qualifies you for Medicare, like End-Stage Renal Disease (ESRD), but haven’t applied for Medicare coverage</a:t>
            </a:r>
          </a:p>
          <a:p>
            <a:pPr marL="28733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smtClean="0">
                <a:solidFill>
                  <a:prstClr val="black"/>
                </a:solidFill>
              </a:rPr>
              <a:t>You’re in your 24-month disability waiting period </a:t>
            </a:r>
            <a:endParaRPr lang="en-US" dirty="0">
              <a:solidFill>
                <a:prstClr val="black"/>
              </a:solidFill>
            </a:endParaRPr>
          </a:p>
          <a:p>
            <a:r>
              <a:rPr lang="en-US" b="1" dirty="0" smtClean="0">
                <a:solidFill>
                  <a:prstClr val="black"/>
                </a:solidFill>
              </a:rPr>
              <a:t>NOTE:  </a:t>
            </a:r>
            <a:r>
              <a:rPr lang="en-US" dirty="0"/>
              <a:t>Before </a:t>
            </a:r>
            <a:r>
              <a:rPr lang="en-US" dirty="0" smtClean="0"/>
              <a:t>choosing Marketplace coverage over Medicare, </a:t>
            </a:r>
            <a:r>
              <a:rPr lang="en-US" dirty="0"/>
              <a:t>there are 2 important points for individuals to consider: </a:t>
            </a:r>
            <a:endParaRPr lang="en-US" dirty="0" smtClean="0"/>
          </a:p>
          <a:p>
            <a:pPr marL="228600" indent="-228600">
              <a:buFont typeface="+mj-lt"/>
              <a:buAutoNum type="arabicPeriod"/>
            </a:pPr>
            <a:r>
              <a:rPr lang="en-US" dirty="0" smtClean="0"/>
              <a:t>Individuals </a:t>
            </a:r>
            <a:r>
              <a:rPr lang="en-US" dirty="0"/>
              <a:t>who </a:t>
            </a:r>
            <a:r>
              <a:rPr lang="en-US" dirty="0" smtClean="0"/>
              <a:t>don’t </a:t>
            </a:r>
            <a:r>
              <a:rPr lang="en-US" dirty="0"/>
              <a:t>enroll in Medicare when first eligible (during their </a:t>
            </a:r>
            <a:r>
              <a:rPr lang="en-US" dirty="0" smtClean="0"/>
              <a:t>IEP) </a:t>
            </a:r>
            <a:r>
              <a:rPr lang="en-US" dirty="0"/>
              <a:t>may have to pay </a:t>
            </a:r>
            <a:r>
              <a:rPr lang="en-US" dirty="0" smtClean="0"/>
              <a:t>LEPs </a:t>
            </a:r>
            <a:r>
              <a:rPr lang="en-US" dirty="0"/>
              <a:t>if they later apply for both Premium Part A </a:t>
            </a:r>
            <a:r>
              <a:rPr lang="en-US" dirty="0" smtClean="0"/>
              <a:t>(if you have to pay for it) and </a:t>
            </a:r>
            <a:r>
              <a:rPr lang="en-US" dirty="0"/>
              <a:t>Part B. </a:t>
            </a:r>
            <a:endParaRPr lang="en-US" dirty="0" smtClean="0"/>
          </a:p>
          <a:p>
            <a:pPr marL="228600" indent="-228600">
              <a:buFont typeface="+mj-lt"/>
              <a:buAutoNum type="arabicPeriod"/>
            </a:pPr>
            <a:r>
              <a:rPr lang="en-US" dirty="0" smtClean="0"/>
              <a:t>In </a:t>
            </a:r>
            <a:r>
              <a:rPr lang="en-US" dirty="0"/>
              <a:t>addition, individuals who enroll in Medicare after their </a:t>
            </a:r>
            <a:r>
              <a:rPr lang="en-US" dirty="0" smtClean="0"/>
              <a:t>IEP ends </a:t>
            </a:r>
            <a:r>
              <a:rPr lang="en-US" dirty="0"/>
              <a:t>can enroll in Medicare only during the Medicare </a:t>
            </a:r>
            <a:r>
              <a:rPr lang="en-US" dirty="0" smtClean="0"/>
              <a:t>General Enrollment Period (GEP) (from </a:t>
            </a:r>
            <a:r>
              <a:rPr lang="en-US" dirty="0"/>
              <a:t>January 1 to March 31) and coverage </a:t>
            </a:r>
            <a:r>
              <a:rPr lang="en-US" dirty="0" smtClean="0"/>
              <a:t>doesn’t </a:t>
            </a:r>
            <a:r>
              <a:rPr lang="en-US" dirty="0"/>
              <a:t>begin until July of that year. </a:t>
            </a:r>
          </a:p>
          <a:p>
            <a:pPr marL="0" marR="0" lvl="2" indent="0" algn="l" defTabSz="914400" rtl="0" eaLnBrk="1" fontAlgn="auto" latinLnBrk="0" hangingPunct="1">
              <a:lnSpc>
                <a:spcPct val="100000"/>
              </a:lnSpc>
              <a:spcBef>
                <a:spcPts val="600"/>
              </a:spcBef>
              <a:spcAft>
                <a:spcPts val="0"/>
              </a:spcAft>
              <a:buClrTx/>
              <a:buSzTx/>
              <a:buNone/>
              <a:tabLst/>
              <a:defRPr/>
            </a:pPr>
            <a:endParaRPr lang="en-US" dirty="0">
              <a:solidFill>
                <a:prstClr val="black"/>
              </a:solidFill>
            </a:endParaRPr>
          </a:p>
          <a:p>
            <a:pPr marL="0" marR="0" lvl="2" indent="0" algn="l" defTabSz="914400" rtl="0" eaLnBrk="1" fontAlgn="auto" latinLnBrk="0" hangingPunct="1">
              <a:lnSpc>
                <a:spcPct val="100000"/>
              </a:lnSpc>
              <a:spcBef>
                <a:spcPts val="600"/>
              </a:spcBef>
              <a:spcAft>
                <a:spcPts val="0"/>
              </a:spcAft>
              <a:buClrTx/>
              <a:buSzTx/>
              <a:buNone/>
              <a:tabLst/>
              <a:defRPr/>
            </a:pPr>
            <a:endParaRPr lang="en-US" sz="1200" dirty="0" smtClean="0">
              <a:solidFill>
                <a:prstClr val="black"/>
              </a:solidFill>
            </a:endParaRPr>
          </a:p>
          <a:p>
            <a:pPr lvl="2"/>
            <a:endParaRPr lang="en-US" kern="1200" dirty="0" smtClean="0">
              <a:solidFill>
                <a:schemeClr val="tx1"/>
              </a:solidFill>
              <a:effectLst/>
              <a:latin typeface="+mn-lt"/>
              <a:ea typeface="+mn-ea"/>
              <a:cs typeface="+mn-cs"/>
            </a:endParaRP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036538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414463" y="722313"/>
            <a:ext cx="4181475" cy="3136900"/>
          </a:xfrm>
        </p:spPr>
      </p:sp>
      <p:sp>
        <p:nvSpPr>
          <p:cNvPr id="7" name="Notes Placeholder 6"/>
          <p:cNvSpPr>
            <a:spLocks noGrp="1"/>
          </p:cNvSpPr>
          <p:nvPr>
            <p:ph type="body" idx="1"/>
          </p:nvPr>
        </p:nvSpPr>
        <p:spPr>
          <a:xfrm>
            <a:off x="250370" y="3984171"/>
            <a:ext cx="6542315" cy="5127171"/>
          </a:xfrm>
        </p:spPr>
        <p:txBody>
          <a:bodyPr>
            <a:noAutofit/>
          </a:bodyPr>
          <a:lstStyle/>
          <a:p>
            <a:r>
              <a:rPr lang="en-US" sz="1100" dirty="0"/>
              <a:t>Check Your Knowledge—Question 9</a:t>
            </a:r>
          </a:p>
          <a:p>
            <a:pPr defTabSz="910544">
              <a:spcBef>
                <a:spcPts val="596"/>
              </a:spcBef>
            </a:pPr>
            <a:r>
              <a:rPr lang="en-US" sz="1100" dirty="0"/>
              <a:t>It’s against the law for someone to sell you a Marketplace plan if they know you have Medicare.</a:t>
            </a:r>
          </a:p>
          <a:p>
            <a:pPr marL="231906" indent="-231906">
              <a:buAutoNum type="alphaLcPeriod"/>
            </a:pPr>
            <a:r>
              <a:rPr lang="en-US" sz="1100" dirty="0"/>
              <a:t>True</a:t>
            </a:r>
          </a:p>
          <a:p>
            <a:pPr marL="231906" indent="-231906">
              <a:buAutoNum type="alphaLcPeriod"/>
            </a:pPr>
            <a:r>
              <a:rPr lang="en-US" sz="1100" dirty="0"/>
              <a:t>False</a:t>
            </a:r>
          </a:p>
          <a:p>
            <a:r>
              <a:rPr lang="en-US" sz="1100" b="1" dirty="0"/>
              <a:t>Answer: a. True</a:t>
            </a:r>
          </a:p>
          <a:p>
            <a:r>
              <a:rPr lang="en-US" sz="1100" dirty="0">
                <a:ea typeface="Calibri"/>
              </a:rPr>
              <a:t>It’s against the law for someone to sell you a Marketplace plan if they know you have Medicare. You can choose Marketplace coverage instead of Medicare if you</a:t>
            </a:r>
          </a:p>
          <a:p>
            <a:pPr marL="179285" indent="-179285">
              <a:buSzPct val="100000"/>
              <a:buFont typeface="Wingdings" panose="05000000000000000000" pitchFamily="2" charset="2"/>
              <a:buChar char="§"/>
            </a:pPr>
            <a:r>
              <a:rPr lang="en-US" sz="1100" dirty="0">
                <a:ea typeface="Calibri"/>
              </a:rPr>
              <a:t>Would have to pay a premium for Part A, and haven’t enrolled in Medicare.</a:t>
            </a:r>
          </a:p>
          <a:p>
            <a:pPr marL="179285" indent="-179285">
              <a:buSzPct val="100000"/>
              <a:buFont typeface="Wingdings" panose="05000000000000000000" pitchFamily="2" charset="2"/>
              <a:buChar char="§"/>
            </a:pPr>
            <a:r>
              <a:rPr lang="en-US" sz="1100" dirty="0">
                <a:ea typeface="Calibri"/>
              </a:rPr>
              <a:t>Have a medical condition that qualifies you for Medicare, like </a:t>
            </a:r>
            <a:r>
              <a:rPr lang="en-US" sz="1100" dirty="0" smtClean="0">
                <a:ea typeface="Calibri"/>
              </a:rPr>
              <a:t>ESRD, </a:t>
            </a:r>
            <a:r>
              <a:rPr lang="en-US" sz="1100" dirty="0">
                <a:ea typeface="Calibri"/>
              </a:rPr>
              <a:t>but haven’t applied for Medicare coverage.</a:t>
            </a:r>
          </a:p>
          <a:p>
            <a:pPr marL="179285" indent="-179285">
              <a:buSzPct val="100000"/>
              <a:buFont typeface="Wingdings" panose="05000000000000000000" pitchFamily="2" charset="2"/>
              <a:buChar char="§"/>
            </a:pPr>
            <a:r>
              <a:rPr lang="en-US" sz="1100" dirty="0" smtClean="0">
                <a:ea typeface="Calibri"/>
              </a:rPr>
              <a:t>Are in </a:t>
            </a:r>
            <a:r>
              <a:rPr lang="en-US" sz="1100" dirty="0">
                <a:ea typeface="Calibri"/>
              </a:rPr>
              <a:t>the 24-month waiting period for Medicare entitlement due to a disability.</a:t>
            </a:r>
          </a:p>
          <a:p>
            <a:pPr marL="179285" indent="-179285">
              <a:buSzPct val="100000"/>
              <a:buFont typeface="Wingdings" panose="05000000000000000000" pitchFamily="2" charset="2"/>
              <a:buChar char="§"/>
            </a:pPr>
            <a:r>
              <a:rPr lang="en-US" sz="1100" dirty="0">
                <a:ea typeface="Calibri"/>
              </a:rPr>
              <a:t>Aren’t yet collecting Social Security retirement or disability benefits before you’re eligible for Medicare.</a:t>
            </a:r>
          </a:p>
          <a:p>
            <a:r>
              <a:rPr lang="en-US" sz="1100" dirty="0">
                <a:ea typeface="Calibri"/>
              </a:rPr>
              <a:t>Before choosing a Marketplace plan over Medicare, there are 2 important points to consider:</a:t>
            </a:r>
          </a:p>
          <a:p>
            <a:pPr marL="178918" indent="-178918">
              <a:buSzPct val="100000"/>
              <a:buFont typeface="+mj-lt"/>
              <a:buAutoNum type="arabicPeriod"/>
            </a:pPr>
            <a:r>
              <a:rPr lang="en-US" sz="1100" dirty="0">
                <a:ea typeface="Calibri"/>
              </a:rPr>
              <a:t>If you enroll in Medicare after your </a:t>
            </a:r>
            <a:r>
              <a:rPr lang="en-US" sz="1100" dirty="0" smtClean="0">
                <a:ea typeface="Calibri"/>
              </a:rPr>
              <a:t>IEP </a:t>
            </a:r>
            <a:r>
              <a:rPr lang="en-US" sz="1100" dirty="0">
                <a:ea typeface="Calibri"/>
              </a:rPr>
              <a:t>ends, you may have to pay a </a:t>
            </a:r>
            <a:r>
              <a:rPr lang="en-US" sz="1100" dirty="0" smtClean="0">
                <a:ea typeface="Calibri"/>
              </a:rPr>
              <a:t>Part B late </a:t>
            </a:r>
            <a:r>
              <a:rPr lang="en-US" sz="1100" dirty="0">
                <a:ea typeface="Calibri"/>
              </a:rPr>
              <a:t>enrollment penalty (LEP) for as long as you have Medicare.</a:t>
            </a:r>
          </a:p>
          <a:p>
            <a:pPr marL="178918" indent="-178918">
              <a:buSzPct val="100000"/>
              <a:buFont typeface="+mj-lt"/>
              <a:buAutoNum type="arabicPeriod"/>
            </a:pPr>
            <a:r>
              <a:rPr lang="en-US" sz="1100" dirty="0">
                <a:ea typeface="Calibri"/>
              </a:rPr>
              <a:t>Generally, you can enroll in </a:t>
            </a:r>
            <a:r>
              <a:rPr lang="en-US" sz="1100" dirty="0" smtClean="0">
                <a:ea typeface="Calibri"/>
              </a:rPr>
              <a:t>Medicare </a:t>
            </a:r>
            <a:r>
              <a:rPr lang="en-US" sz="1100" dirty="0">
                <a:ea typeface="Calibri"/>
              </a:rPr>
              <a:t>only during the Medicare </a:t>
            </a:r>
            <a:r>
              <a:rPr lang="en-US" sz="1100" dirty="0" smtClean="0">
                <a:ea typeface="Calibri"/>
              </a:rPr>
              <a:t>GEP </a:t>
            </a:r>
            <a:r>
              <a:rPr lang="en-US" sz="1100" dirty="0">
                <a:ea typeface="Calibri"/>
              </a:rPr>
              <a:t>(from January 1 to March 31). Your coverage won’t begin until July of that year</a:t>
            </a:r>
            <a:r>
              <a:rPr lang="en-US" sz="1100" dirty="0" smtClean="0">
                <a:ea typeface="Calibri"/>
              </a:rPr>
              <a:t>. </a:t>
            </a:r>
          </a:p>
          <a:p>
            <a:pPr marL="178918" indent="-178918">
              <a:buSzPct val="100000"/>
              <a:buFont typeface="+mj-lt"/>
              <a:buAutoNum type="arabicPeriod"/>
            </a:pPr>
            <a:r>
              <a:rPr lang="en-US" sz="1100" dirty="0" smtClean="0">
                <a:ea typeface="Calibri"/>
              </a:rPr>
              <a:t>If you’re eligible for premium free Part A, you won’t be eligible</a:t>
            </a:r>
            <a:r>
              <a:rPr lang="en-US" sz="1100" baseline="0" dirty="0" smtClean="0">
                <a:ea typeface="Calibri"/>
              </a:rPr>
              <a:t> for any Advanced Premium Tax Credits or cost sharing reductions. </a:t>
            </a:r>
            <a:r>
              <a:rPr lang="en-US" sz="1100" dirty="0" smtClean="0"/>
              <a:t>If you continue to get help paying your Marketplace plan premium after you have Medicare, you might have to pay back the help you got when you file your taxes. </a:t>
            </a:r>
            <a:endParaRPr lang="en-US" sz="1100" dirty="0">
              <a:ea typeface="Calibri"/>
            </a:endParaRPr>
          </a:p>
          <a:p>
            <a:r>
              <a:rPr lang="en-US" sz="1100" dirty="0">
                <a:ea typeface="Times New Roman"/>
                <a:cs typeface="Calibri"/>
              </a:rPr>
              <a:t>If you don’t have or dropped Medicare Part A because you have to pay a premium, and instead enroll in a Marketplace plan, you’d be eligible for the premium tax credit and cost-sharing reductions, assuming that you meet the eligibility requirements for those programs. </a:t>
            </a:r>
          </a:p>
        </p:txBody>
      </p:sp>
    </p:spTree>
    <p:extLst>
      <p:ext uri="{BB962C8B-B14F-4D97-AF65-F5344CB8AC3E}">
        <p14:creationId xmlns:p14="http://schemas.microsoft.com/office/powerpoint/2010/main" val="3254684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732" y="4148668"/>
            <a:ext cx="6587067" cy="4842932"/>
          </a:xfrm>
        </p:spPr>
        <p:txBody>
          <a:bodyPr/>
          <a:lstStyle/>
          <a:p>
            <a:r>
              <a:rPr lang="en-US" sz="1200" dirty="0" smtClean="0"/>
              <a:t>There are programs available to help people with limited income and resources pay their health care and/or prescription drug costs. These include Medicare Savings Programs, Extra Help, Medicaid, and the Children’s Health Insurance Program (CHIP). You should apply for these programs if you have limited income and resources. Even if you’re not sure you qualify, you should apply. Visit Medicare.gov/contacts or call 1-800-MEDICARE (1-800-633-4227); TTY: 1-877-486-2048. </a:t>
            </a:r>
          </a:p>
          <a:p>
            <a:r>
              <a:rPr lang="en-US" sz="1200" b="1" dirty="0" smtClean="0"/>
              <a:t>Medicare Savings Program</a:t>
            </a:r>
            <a:r>
              <a:rPr lang="en-US" sz="1200" dirty="0" smtClean="0"/>
              <a:t>: This program provides help from your state paying Medicare costs, including Medicare premiums, deductibles, and coinsurance; it often has higher income and resource guidelines than full Medicaid. Visit </a:t>
            </a:r>
            <a:r>
              <a:rPr lang="en-US" dirty="0" smtClean="0">
                <a:hlinkClick r:id="rId3"/>
              </a:rPr>
              <a:t>Medicare.gov/contacts</a:t>
            </a:r>
            <a:r>
              <a:rPr lang="en-US" dirty="0">
                <a:hlinkClick r:id="rId3"/>
              </a:rPr>
              <a:t>/#</a:t>
            </a:r>
            <a:r>
              <a:rPr lang="en-US" dirty="0" smtClean="0">
                <a:hlinkClick r:id="rId3"/>
              </a:rPr>
              <a:t>resources/msps</a:t>
            </a:r>
            <a:r>
              <a:rPr lang="en-US" dirty="0"/>
              <a:t> </a:t>
            </a:r>
            <a:r>
              <a:rPr lang="en-US" sz="1200" dirty="0" smtClean="0"/>
              <a:t>to see your state’s program. </a:t>
            </a:r>
          </a:p>
          <a:p>
            <a:r>
              <a:rPr lang="en-US" sz="1200" b="1" dirty="0" smtClean="0"/>
              <a:t>Extra Help</a:t>
            </a:r>
            <a:r>
              <a:rPr lang="en-US" sz="1200" dirty="0" smtClean="0"/>
              <a:t>: This program helps people with limited income and resources with the costs of Medicare prescription drug coverage. It's also called low-income subsidy. Some people with Medicare must apply for Extra Help. You can apply by filling out a paper application, applying at </a:t>
            </a:r>
            <a:r>
              <a:rPr lang="en-US" sz="1200" dirty="0" smtClean="0">
                <a:hlinkClick r:id="rId4"/>
              </a:rPr>
              <a:t>socialsecurity.gov</a:t>
            </a:r>
            <a:r>
              <a:rPr lang="en-US" sz="1200" dirty="0" smtClean="0"/>
              <a:t>, or contacting your state Medical Assistance office.</a:t>
            </a:r>
          </a:p>
          <a:p>
            <a:r>
              <a:rPr lang="en-US" sz="1200" b="1" dirty="0" smtClean="0"/>
              <a:t>Medicaid</a:t>
            </a:r>
            <a:r>
              <a:rPr lang="en-US" sz="1200" dirty="0" smtClean="0"/>
              <a:t>: This program helps pay medical costs for some people with limited income and resources; it's jointly funded by the federal and state governments and is administered by each state.</a:t>
            </a:r>
          </a:p>
          <a:p>
            <a:r>
              <a:rPr lang="en-US" sz="1200" b="1" dirty="0" smtClean="0"/>
              <a:t>CHIP</a:t>
            </a:r>
            <a:r>
              <a:rPr lang="en-US" sz="1200" dirty="0" smtClean="0"/>
              <a:t>: This program provides low‑cost health insurance to children in families who earn too much income to qualify for Medicaid, but not enough to buy private health insurance.</a:t>
            </a:r>
          </a:p>
          <a:p>
            <a:pPr marL="0" marR="0" indent="0" algn="l" defTabSz="914400" rtl="0" eaLnBrk="1" fontAlgn="auto" latinLnBrk="0" hangingPunct="1">
              <a:lnSpc>
                <a:spcPct val="100000"/>
              </a:lnSpc>
              <a:spcBef>
                <a:spcPts val="600"/>
              </a:spcBef>
              <a:spcAft>
                <a:spcPts val="0"/>
              </a:spcAft>
              <a:buClrTx/>
              <a:buSzTx/>
              <a:buFontTx/>
              <a:buNone/>
              <a:tabLst/>
              <a:defRPr/>
            </a:pPr>
            <a:r>
              <a:rPr lang="en-US" sz="1200" dirty="0" smtClean="0"/>
              <a:t>Federal Poverty Levels (FPLs) income limits are usually updated each February for the same calendar year and can be accessed at </a:t>
            </a:r>
            <a:r>
              <a:rPr lang="en-US" u="sng" kern="1200" dirty="0" smtClean="0">
                <a:solidFill>
                  <a:schemeClr val="tx1"/>
                </a:solidFill>
                <a:effectLst/>
                <a:hlinkClick r:id="rId5"/>
              </a:rPr>
              <a:t>aspe.hhs.gov/poverty-guidelines</a:t>
            </a:r>
            <a:r>
              <a:rPr lang="en-US" dirty="0" smtClean="0"/>
              <a:t>.</a:t>
            </a:r>
          </a:p>
          <a:p>
            <a:r>
              <a:rPr lang="en-US" sz="1200" dirty="0" smtClean="0"/>
              <a:t>For more information visit </a:t>
            </a:r>
            <a:r>
              <a:rPr lang="en-US" sz="1200" dirty="0" smtClean="0">
                <a:hlinkClick r:id="rId6"/>
              </a:rPr>
              <a:t>Medicaid.gov/medicaid-chip-program-information/by-population/medicare-medicaid-enrollees-dual-eligibles/seniors-and-medicare-and-medicaid-enrollees.html</a:t>
            </a:r>
            <a:r>
              <a:rPr lang="en-US" sz="1200" dirty="0" smtClean="0"/>
              <a:t> or call or visit your state Medical Assistance office.</a:t>
            </a:r>
          </a:p>
        </p:txBody>
      </p:sp>
    </p:spTree>
    <p:extLst>
      <p:ext uri="{BB962C8B-B14F-4D97-AF65-F5344CB8AC3E}">
        <p14:creationId xmlns:p14="http://schemas.microsoft.com/office/powerpoint/2010/main" val="9351640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0" y="3895726"/>
            <a:ext cx="6684336" cy="5181599"/>
          </a:xfrm>
        </p:spPr>
        <p:txBody>
          <a:bodyPr>
            <a:normAutofit lnSpcReduction="10000"/>
          </a:bodyPr>
          <a:lstStyle/>
          <a:p>
            <a:r>
              <a:rPr lang="en-US" sz="1100" dirty="0"/>
              <a:t>If you qualify for the Qualified Medicare Beneficiary (QMB) Program you get help paying your Part A and Part B premiums, deductibles, coinsurance, and copayments. To qualify, you must be eligible for Medicare Part A and have an income not exceeding 100% of the federal poverty level (FPL). This will be effective the first month following the month QMB eligibility is approved (can’t be retroactive). </a:t>
            </a:r>
            <a:endParaRPr lang="en-US" sz="110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sz="1100" b="1" dirty="0" smtClean="0"/>
              <a:t>NOTE: </a:t>
            </a:r>
            <a:r>
              <a:rPr lang="en-US" sz="1100" dirty="0" smtClean="0"/>
              <a:t>Federal law doesn’t allow Medicare and Medicare Advantage (MA) providers to balance bill a QMB beneficiary under any circumstance. Balance billing is when a provider bills you for the difference between the provider’s charge and the allowed amount.</a:t>
            </a:r>
          </a:p>
          <a:p>
            <a:r>
              <a:rPr lang="en-US" sz="1100" dirty="0" smtClean="0"/>
              <a:t>If </a:t>
            </a:r>
            <a:r>
              <a:rPr lang="en-US" sz="1100" dirty="0"/>
              <a:t>you qualify for the Specified Low-income Medicare Beneficiary (SLMB) </a:t>
            </a:r>
            <a:r>
              <a:rPr lang="en-US" sz="1100" dirty="0" smtClean="0"/>
              <a:t>Program </a:t>
            </a:r>
            <a:r>
              <a:rPr lang="en-US" sz="1100" dirty="0"/>
              <a:t>you get help paying for your Part B premium. To qualify, you must be eligible for Medicare Part A and have an income that's at least 100%, but does not exceed 120% of the FPL. </a:t>
            </a:r>
          </a:p>
          <a:p>
            <a:r>
              <a:rPr lang="en-US" sz="1100" dirty="0"/>
              <a:t>If you qualify for the Qualified Individual (QI) </a:t>
            </a:r>
            <a:r>
              <a:rPr lang="en-US" sz="1100" dirty="0" smtClean="0"/>
              <a:t>Program</a:t>
            </a:r>
            <a:r>
              <a:rPr lang="en-US" sz="1100" dirty="0"/>
              <a:t>, and there are still funds available in your state, you get help paying your Part B premium. </a:t>
            </a:r>
            <a:r>
              <a:rPr lang="en-US" sz="1100" dirty="0" smtClean="0"/>
              <a:t>It's </a:t>
            </a:r>
            <a:r>
              <a:rPr lang="en-US" sz="1100" dirty="0"/>
              <a:t>fully federally funded. Congress only </a:t>
            </a:r>
            <a:r>
              <a:rPr lang="en-US" sz="1100" dirty="0" smtClean="0"/>
              <a:t>appropriates </a:t>
            </a:r>
            <a:r>
              <a:rPr lang="en-US" sz="1100" dirty="0"/>
              <a:t>a limited amount of funds to each state. To qualify, you must be eligible for Medicare Part A, and have an income not exceeding 135% of the FPL. </a:t>
            </a:r>
          </a:p>
          <a:p>
            <a:r>
              <a:rPr lang="en-US" sz="1100" dirty="0"/>
              <a:t>If you qualify for the Qualified Disabled and Working Individual (QDWI) </a:t>
            </a:r>
            <a:r>
              <a:rPr lang="en-US" sz="1100" dirty="0" smtClean="0"/>
              <a:t>program you </a:t>
            </a:r>
            <a:r>
              <a:rPr lang="en-US" sz="1100" dirty="0"/>
              <a:t>get help paying your Part A premium. To qualify, you must be entitled to Medicare Part A because of a loss of disability-based Part A due to earnings exceeding substantial gainful activity (SGA); have an income not higher than 200% of the FPL </a:t>
            </a:r>
            <a:r>
              <a:rPr lang="en-US" sz="1100" dirty="0" smtClean="0"/>
              <a:t>resources </a:t>
            </a:r>
            <a:r>
              <a:rPr lang="en-US" sz="1100" dirty="0"/>
              <a:t>not exceeding </a:t>
            </a:r>
            <a:r>
              <a:rPr lang="en-US" sz="1100" dirty="0" smtClean="0"/>
              <a:t>twice the </a:t>
            </a:r>
            <a:r>
              <a:rPr lang="en-US" sz="1100" dirty="0"/>
              <a:t>maximum for Supplemental Security </a:t>
            </a:r>
            <a:r>
              <a:rPr lang="en-US" sz="1100" dirty="0" smtClean="0"/>
              <a:t>Income (SSI) ($</a:t>
            </a:r>
            <a:r>
              <a:rPr lang="en-US" sz="1100" dirty="0"/>
              <a:t>4,000 for an individual and $6,000 for married couple in </a:t>
            </a:r>
            <a:r>
              <a:rPr lang="en-US" sz="1100" dirty="0" smtClean="0"/>
              <a:t>2018); </a:t>
            </a:r>
            <a:r>
              <a:rPr lang="en-US" sz="1100" dirty="0"/>
              <a:t>and not be otherwise eligible for Medicaid. If you qualify, you get help paying your Part A premium. If your income is between 150% and 200% of the FPL, the state can ask you to pay a part of the Medicare Part A premium. The asset limits are $4,000 (individual) and $6,000 (married couple).</a:t>
            </a:r>
          </a:p>
          <a:p>
            <a:r>
              <a:rPr lang="en-US" sz="1100" dirty="0"/>
              <a:t>In </a:t>
            </a:r>
            <a:r>
              <a:rPr lang="en-US" sz="1100" dirty="0" smtClean="0"/>
              <a:t>2018, </a:t>
            </a:r>
            <a:r>
              <a:rPr lang="en-US" sz="1100" dirty="0"/>
              <a:t>the asset limits for the QMB, SLMB, and QI </a:t>
            </a:r>
            <a:r>
              <a:rPr lang="en-US" sz="1100" dirty="0" smtClean="0"/>
              <a:t>Programs </a:t>
            </a:r>
            <a:r>
              <a:rPr lang="en-US" sz="1100" dirty="0"/>
              <a:t>are $</a:t>
            </a:r>
            <a:r>
              <a:rPr lang="en-US" sz="1100" dirty="0" smtClean="0"/>
              <a:t>7,560 </a:t>
            </a:r>
            <a:r>
              <a:rPr lang="en-US" sz="1100" dirty="0"/>
              <a:t>for a single person and $</a:t>
            </a:r>
            <a:r>
              <a:rPr lang="en-US" sz="1100" dirty="0" smtClean="0"/>
              <a:t>11,340 </a:t>
            </a:r>
            <a:r>
              <a:rPr lang="en-US" sz="1100" dirty="0"/>
              <a:t>for a married person living with a spouse and no other dependents. *These resource limits are adjusted on January 1 of each year, based upon the change in the annual consumer price index since September of the previous year, official in April of each year.</a:t>
            </a:r>
          </a:p>
          <a:p>
            <a:r>
              <a:rPr lang="en-US" sz="1100" dirty="0"/>
              <a:t>See also </a:t>
            </a:r>
            <a:r>
              <a:rPr lang="en-US" sz="1100" dirty="0" smtClean="0">
                <a:hlinkClick r:id="rId3"/>
              </a:rPr>
              <a:t>Medicare.gov/contacts</a:t>
            </a:r>
            <a:r>
              <a:rPr lang="en-US" sz="1100" dirty="0">
                <a:hlinkClick r:id="rId3"/>
              </a:rPr>
              <a:t>/#</a:t>
            </a:r>
            <a:r>
              <a:rPr lang="en-US" sz="1100" dirty="0" smtClean="0">
                <a:hlinkClick r:id="rId3"/>
              </a:rPr>
              <a:t>resources/msps</a:t>
            </a:r>
            <a:r>
              <a:rPr lang="en-US" sz="1100" dirty="0" smtClean="0"/>
              <a:t> to </a:t>
            </a:r>
            <a:r>
              <a:rPr lang="en-US" sz="1100" dirty="0"/>
              <a:t>access your state’s Medicare Savings Program website</a:t>
            </a:r>
            <a:r>
              <a:rPr lang="en-US" sz="1100" dirty="0" smtClean="0"/>
              <a:t>.</a:t>
            </a:r>
          </a:p>
          <a:p>
            <a:r>
              <a:rPr lang="en-US" sz="1100" b="1" dirty="0" smtClean="0"/>
              <a:t>NOTE:</a:t>
            </a:r>
            <a:r>
              <a:rPr lang="en-US" sz="1100" dirty="0" smtClean="0"/>
              <a:t> The Medicare Savings Program Income/Resource Limits information is typically released in January/February each year.</a:t>
            </a:r>
            <a:endParaRPr lang="en-US" sz="1100" dirty="0"/>
          </a:p>
        </p:txBody>
      </p:sp>
      <p:sp>
        <p:nvSpPr>
          <p:cNvPr id="6" name="Slide Image Placeholder 5"/>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601591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3"/>
          <p:cNvSpPr>
            <a:spLocks noGrp="1" noChangeArrowheads="1"/>
          </p:cNvSpPr>
          <p:nvPr>
            <p:ph type="body" idx="1"/>
          </p:nvPr>
        </p:nvSpPr>
        <p:spPr>
          <a:xfrm>
            <a:off x="285750" y="4148668"/>
            <a:ext cx="6429375" cy="4436533"/>
          </a:xfrm>
        </p:spPr>
        <p:txBody>
          <a:bodyPr/>
          <a:lstStyle/>
          <a:p>
            <a:r>
              <a:rPr lang="en-US" dirty="0" smtClean="0"/>
              <a:t>Extra Help is a </a:t>
            </a:r>
            <a:r>
              <a:rPr lang="en-US" dirty="0"/>
              <a:t>Medicare program to help people with limited income and resources pay Medicare prescription drug program costs, like premiums, deductibles, and coinsurance. </a:t>
            </a:r>
            <a:endParaRPr lang="en-US" dirty="0" smtClean="0"/>
          </a:p>
          <a:p>
            <a:r>
              <a:rPr lang="en-US" dirty="0" smtClean="0"/>
              <a:t>If </a:t>
            </a:r>
            <a:r>
              <a:rPr lang="en-US" dirty="0"/>
              <a:t>you have the lowest income and resources, you’ll pay no premiums or deductible, and have small or no copayments. If you have slightly higher income and resources, you’ll have a reduced deductible and pay a little more </a:t>
            </a:r>
            <a:r>
              <a:rPr lang="en-US" dirty="0" smtClean="0"/>
              <a:t>out-of-pocket</a:t>
            </a:r>
            <a:r>
              <a:rPr lang="en-US" dirty="0"/>
              <a:t>.</a:t>
            </a:r>
          </a:p>
          <a:p>
            <a:r>
              <a:rPr lang="en-US" dirty="0"/>
              <a:t>If you qualify for Extra Help, you won’t have a coverage gap or late enrollment </a:t>
            </a:r>
            <a:r>
              <a:rPr lang="en-US" dirty="0" smtClean="0"/>
              <a:t>penalty (LEP). </a:t>
            </a:r>
            <a:r>
              <a:rPr lang="en-US" dirty="0"/>
              <a:t>In 2018, if you qualify for Extra Help </a:t>
            </a:r>
            <a:r>
              <a:rPr lang="en-US" dirty="0" smtClean="0"/>
              <a:t>you’ll </a:t>
            </a:r>
            <a:r>
              <a:rPr lang="en-US" dirty="0"/>
              <a:t>have a continuous SEP and can change your Medicare drug plan at any </a:t>
            </a:r>
            <a:r>
              <a:rPr lang="en-US" dirty="0" smtClean="0"/>
              <a:t>time. </a:t>
            </a:r>
            <a:r>
              <a:rPr lang="en-US" dirty="0"/>
              <a:t>However, beginning in 2019, you’ll no longer have a continuous SEP that allows you to change your Medicare drug plan at any time. You can change plans </a:t>
            </a:r>
            <a:r>
              <a:rPr lang="en-US" dirty="0" smtClean="0"/>
              <a:t>once </a:t>
            </a:r>
            <a:r>
              <a:rPr lang="en-US" dirty="0"/>
              <a:t>per quarter in the first </a:t>
            </a:r>
            <a:r>
              <a:rPr lang="en-US" dirty="0" smtClean="0"/>
              <a:t>3 </a:t>
            </a:r>
            <a:r>
              <a:rPr lang="en-US" dirty="0"/>
              <a:t>quarters of the year</a:t>
            </a:r>
            <a:r>
              <a:rPr lang="en-US" dirty="0" smtClean="0"/>
              <a:t>. If you want to change plans in the fourth quarter, you would use the Annual Open Enrollment Period (OEP).</a:t>
            </a:r>
            <a:endParaRPr lang="en-US" dirty="0"/>
          </a:p>
          <a:p>
            <a:r>
              <a:rPr lang="en-US" b="1" dirty="0" smtClean="0"/>
              <a:t>NOTE</a:t>
            </a:r>
            <a:r>
              <a:rPr lang="en-US" dirty="0"/>
              <a:t>: Residents of </a:t>
            </a:r>
            <a:r>
              <a:rPr lang="en-US" dirty="0" smtClean="0"/>
              <a:t>the United States (U.S.) </a:t>
            </a:r>
            <a:r>
              <a:rPr lang="en-US" dirty="0"/>
              <a:t>territories aren’t eligible for Extra Help. Each of the territories helps its own residents with Medicare drug costs. This help is generally for residents who qualify for and are enrolled in Medicaid. This assistance isn’t the same as Extra Help. </a:t>
            </a:r>
          </a:p>
          <a:p>
            <a:r>
              <a:rPr lang="en-US" dirty="0"/>
              <a:t>See Guide to Consumer Mailings </a:t>
            </a:r>
            <a:r>
              <a:rPr lang="en-US" dirty="0" smtClean="0"/>
              <a:t>which </a:t>
            </a:r>
            <a:r>
              <a:rPr lang="en-US" dirty="0"/>
              <a:t>are issued in mid-May and late November </a:t>
            </a:r>
            <a:r>
              <a:rPr lang="en-US" dirty="0" smtClean="0">
                <a:hlinkClick r:id="rId3"/>
              </a:rPr>
              <a:t>CMS.gov/Medicare/Prescription-Drug-Coverage/</a:t>
            </a:r>
            <a:r>
              <a:rPr lang="en-US" dirty="0" err="1" smtClean="0">
                <a:hlinkClick r:id="rId3"/>
              </a:rPr>
              <a:t>LimitedIncomeandResources</a:t>
            </a:r>
            <a:r>
              <a:rPr lang="en-US" dirty="0" smtClean="0">
                <a:hlinkClick r:id="rId3"/>
              </a:rPr>
              <a:t>/Downloads/Consumer-Mailings.pdf</a:t>
            </a:r>
            <a:r>
              <a:rPr lang="en-US" dirty="0" smtClean="0"/>
              <a:t>. </a:t>
            </a:r>
            <a:endParaRPr lang="en-US" dirty="0"/>
          </a:p>
        </p:txBody>
      </p:sp>
      <p:sp>
        <p:nvSpPr>
          <p:cNvPr id="4" name="Slide Image Placeholder 3"/>
          <p:cNvSpPr>
            <a:spLocks noGrp="1" noRot="1" noChangeAspect="1"/>
          </p:cNvSpPr>
          <p:nvPr>
            <p:ph type="sldImg"/>
          </p:nvPr>
        </p:nvSpPr>
        <p:spPr>
          <a:xfrm>
            <a:off x="1335088" y="733425"/>
            <a:ext cx="4048125" cy="3036888"/>
          </a:xfrm>
        </p:spPr>
      </p:sp>
    </p:spTree>
    <p:extLst>
      <p:ext uri="{BB962C8B-B14F-4D97-AF65-F5344CB8AC3E}">
        <p14:creationId xmlns:p14="http://schemas.microsoft.com/office/powerpoint/2010/main" val="292020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1" y="4148668"/>
            <a:ext cx="5608320" cy="4681007"/>
          </a:xfrm>
        </p:spPr>
        <p:txBody>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MA Plans. You can decide which way to get your coverage.</a:t>
            </a:r>
          </a:p>
          <a:p>
            <a:pPr marL="239276" indent="-239276">
              <a:spcBef>
                <a:spcPts val="623"/>
              </a:spcBef>
              <a:buFont typeface="Wingdings" panose="05000000000000000000" pitchFamily="2" charset="2"/>
              <a:buChar char="§"/>
              <a:defRPr/>
            </a:pPr>
            <a:r>
              <a:rPr lang="en-US" b="1" dirty="0"/>
              <a:t>Option 1: </a:t>
            </a:r>
            <a:r>
              <a:rPr lang="en-US" dirty="0"/>
              <a:t>Original Medicare includes Part A (Hospital Insurance) and/or Part B (Medical Insurance). To help pay your out-of-pocket costs in Original Medicare (like your deductible and 20% coinsurance), you can also shop for and buy supplemental coverage.</a:t>
            </a:r>
          </a:p>
          <a:p>
            <a:pPr marL="239276" indent="-239276">
              <a:spcBef>
                <a:spcPts val="623"/>
              </a:spcBef>
              <a:buFont typeface="Wingdings" panose="05000000000000000000" pitchFamily="2" charset="2"/>
              <a:buChar char="§"/>
              <a:defRPr/>
            </a:pPr>
            <a:r>
              <a:rPr lang="en-US" dirty="0"/>
              <a:t>You can also choose to buy Medicare prescription drug coverage (Part D) from a Medicare Prescription Drug Plan (PDP). </a:t>
            </a:r>
          </a:p>
          <a:p>
            <a:pPr marL="239276" indent="-239276">
              <a:spcBef>
                <a:spcPts val="623"/>
              </a:spcBef>
              <a:buFont typeface="Wingdings" panose="05000000000000000000" pitchFamily="2" charset="2"/>
              <a:buChar char="§"/>
            </a:pPr>
            <a:r>
              <a:rPr lang="en-US" b="1" dirty="0"/>
              <a:t>Option 2: </a:t>
            </a:r>
            <a:r>
              <a:rPr lang="en-US" dirty="0"/>
              <a:t>MA Plans (Part C), like a Health Maintenance Organization (HMO) or a Preferred Provider Organization (PPO), cover Part A and Part B services and supplies. They also may include Medicare prescription drug coverage (MA-PD). In certain types of plans that can’t offer drug coverage (like Medical Savings Account (MSA) plans) or choose not to offer (like some Private Fee-for-Service (PFFS) plans) drug coverage, you can join a separate Medicare Prescription Drug Plan. If you’re in an MA HMO or PPO, and you join a separate Medicare Prescription Drug Plan, you’ll be </a:t>
            </a:r>
            <a:r>
              <a:rPr lang="en-US" dirty="0" err="1"/>
              <a:t>disenrolled</a:t>
            </a:r>
            <a:r>
              <a:rPr lang="en-US" dirty="0"/>
              <a:t> from your MA Plan and returned to Original Medicare.</a:t>
            </a:r>
          </a:p>
          <a:p>
            <a:pPr marL="249457">
              <a:spcBef>
                <a:spcPts val="623"/>
              </a:spcBef>
            </a:pPr>
            <a:r>
              <a:rPr lang="en-US" dirty="0" err="1"/>
              <a:t>Medigap</a:t>
            </a:r>
            <a:r>
              <a:rPr lang="en-US" dirty="0"/>
              <a:t> policies don’t work with these plans. If you join an MA Plan, you can’t use a </a:t>
            </a:r>
            <a:r>
              <a:rPr lang="en-US" dirty="0" err="1"/>
              <a:t>Medigap</a:t>
            </a:r>
            <a:r>
              <a:rPr lang="en-US" dirty="0"/>
              <a:t> policy to pay for out-of-pocket </a:t>
            </a:r>
            <a:r>
              <a:rPr lang="en-US" dirty="0" smtClean="0"/>
              <a:t>costs. </a:t>
            </a:r>
            <a:endParaRPr lang="en-US" dirty="0"/>
          </a:p>
          <a:p>
            <a:pPr>
              <a:spcBef>
                <a:spcPts val="623"/>
              </a:spcBef>
            </a:pPr>
            <a:r>
              <a:rPr lang="en-US" dirty="0"/>
              <a:t>In addition to these 2 main options, you may also be able to join other types of Medicare health plans like Medicare Cost Plans or Programs of All-inclusive Care for the Elderly (PACE), or get certain services through demonstrations and pilot programs. </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7213222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3"/>
          <p:cNvSpPr>
            <a:spLocks noGrp="1" noChangeArrowheads="1"/>
          </p:cNvSpPr>
          <p:nvPr>
            <p:ph type="body" idx="1"/>
          </p:nvPr>
        </p:nvSpPr>
        <p:spPr>
          <a:xfrm>
            <a:off x="745464" y="4012762"/>
            <a:ext cx="5608320" cy="4391009"/>
          </a:xfrm>
        </p:spPr>
        <p:txBody>
          <a:bodyPr>
            <a:normAutofit lnSpcReduction="10000"/>
          </a:bodyPr>
          <a:lstStyle/>
          <a:p>
            <a:r>
              <a:rPr lang="en-US" dirty="0"/>
              <a:t>You automatically qualify for Extra Help (and don’t need to apply) if you have Medicare and get full Medicaid coverage, Supplemental Security Income (SSI) benefits, or help from Medicaid paying your Medicare Part B premiums (Medicare Savings Program). Medicare will provide "Extra Help" that may cover 85% to 100% of prescription costs, and may also pay a part or all of your Medicare Part D premiums.</a:t>
            </a:r>
          </a:p>
          <a:p>
            <a:r>
              <a:rPr lang="en-US" dirty="0"/>
              <a:t>If you don’t meet one of the above conditions, you may still qualify for Extra Help, but you’ll need to apply for it. If you think you qualify but aren’t sure, you should still apply. You can apply for Extra Help at any time, and if you’re denied, you can reapply if your circumstances change. Eligibility for Extra Help may be determined by either Social Security or your State Medical Assistance (Medicaid) Office. </a:t>
            </a:r>
          </a:p>
          <a:p>
            <a:r>
              <a:rPr lang="en-US" dirty="0"/>
              <a:t>Resource limits are announced in the fall. Then the Federal Poverty Level (FPL) guidelines are updated annually late in the following January (</a:t>
            </a:r>
            <a:r>
              <a:rPr lang="en-US" dirty="0">
                <a:hlinkClick r:id="rId3"/>
              </a:rPr>
              <a:t>aspe.hhs.gov/poverty-guidelines</a:t>
            </a:r>
            <a:r>
              <a:rPr lang="en-US" dirty="0"/>
              <a:t>) and determine the income level requirements for people applying for the Medicare Part D </a:t>
            </a:r>
            <a:r>
              <a:rPr lang="en-US" dirty="0" smtClean="0"/>
              <a:t>LIS </a:t>
            </a:r>
            <a:r>
              <a:rPr lang="en-US" dirty="0"/>
              <a:t>program, also known as the "Extra Help" program. You may qualify for Extra Help in </a:t>
            </a:r>
            <a:r>
              <a:rPr lang="en-US" dirty="0" smtClean="0"/>
              <a:t>2018 </a:t>
            </a:r>
            <a:r>
              <a:rPr lang="en-US" dirty="0"/>
              <a:t>if your yearly income is below $</a:t>
            </a:r>
            <a:r>
              <a:rPr lang="en-US" dirty="0" smtClean="0"/>
              <a:t>18,210 </a:t>
            </a:r>
            <a:r>
              <a:rPr lang="en-US" dirty="0"/>
              <a:t>for a single person (or $</a:t>
            </a:r>
            <a:r>
              <a:rPr lang="en-US" dirty="0" smtClean="0"/>
              <a:t>24,690 </a:t>
            </a:r>
            <a:r>
              <a:rPr lang="en-US" dirty="0"/>
              <a:t>for a married couple living together or even more if you have dependent children or grandchildren living with you), AND if your assets are below </a:t>
            </a:r>
            <a:r>
              <a:rPr lang="en-US" dirty="0" smtClean="0"/>
              <a:t>$14,100 </a:t>
            </a:r>
            <a:r>
              <a:rPr lang="en-US" dirty="0"/>
              <a:t>for a single person (or $</a:t>
            </a:r>
            <a:r>
              <a:rPr lang="en-US" dirty="0" smtClean="0"/>
              <a:t>28,150 </a:t>
            </a:r>
            <a:r>
              <a:rPr lang="en-US" dirty="0"/>
              <a:t>if you're married). These amounts may change each year. You may qualify even if you have a higher income (like if you still work, live in Alaska or Hawaii, or have dependents living with you). You can apply for Extra Help by completing a paper application you can get by calling Social Security at </a:t>
            </a:r>
            <a:r>
              <a:rPr lang="en-US" dirty="0" smtClean="0"/>
              <a:t>1-800-772-1213 (TTY</a:t>
            </a:r>
            <a:r>
              <a:rPr lang="en-US" dirty="0"/>
              <a:t>: </a:t>
            </a:r>
            <a:r>
              <a:rPr lang="en-US" dirty="0" smtClean="0"/>
              <a:t>1-800-325-0778). </a:t>
            </a:r>
            <a:r>
              <a:rPr lang="en-US" dirty="0"/>
              <a:t>You may also apply online at </a:t>
            </a:r>
            <a:r>
              <a:rPr lang="en-US" dirty="0" smtClean="0">
                <a:hlinkClick r:id="rId4"/>
              </a:rPr>
              <a:t>socialsecurity.gov/i1020</a:t>
            </a:r>
            <a:r>
              <a:rPr lang="en-US" dirty="0"/>
              <a:t>; you may also apply through your state Medicaid agency, or by working with a local organization, such as your </a:t>
            </a:r>
            <a:r>
              <a:rPr lang="en-US" dirty="0" smtClean="0"/>
              <a:t>State Health Insurance Program (SHIP).</a:t>
            </a:r>
            <a:endParaRPr lang="en-US" dirty="0"/>
          </a:p>
        </p:txBody>
      </p:sp>
      <p:sp>
        <p:nvSpPr>
          <p:cNvPr id="4" name="Slide Image Placeholder 3"/>
          <p:cNvSpPr>
            <a:spLocks noGrp="1" noRot="1" noChangeAspect="1"/>
          </p:cNvSpPr>
          <p:nvPr>
            <p:ph type="sldImg"/>
          </p:nvPr>
        </p:nvSpPr>
        <p:spPr>
          <a:xfrm>
            <a:off x="1335088" y="733425"/>
            <a:ext cx="4048125" cy="3036888"/>
          </a:xfrm>
        </p:spPr>
      </p:sp>
    </p:spTree>
    <p:extLst>
      <p:ext uri="{BB962C8B-B14F-4D97-AF65-F5344CB8AC3E}">
        <p14:creationId xmlns:p14="http://schemas.microsoft.com/office/powerpoint/2010/main" val="1066580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54997" lvl="1" indent="0">
              <a:buNone/>
            </a:pPr>
            <a:r>
              <a:rPr lang="en-US" dirty="0" smtClean="0"/>
              <a:t>Medicaid is a federal and state program that helps with medical costs for certain individuals and families with limited income and resources. Medicaid isn’t a cash support program; it pays medical providers directly for care.</a:t>
            </a:r>
          </a:p>
          <a:p>
            <a:pPr marL="54997" lvl="1" indent="0">
              <a:buNone/>
            </a:pPr>
            <a:r>
              <a:rPr lang="en-US" dirty="0" smtClean="0"/>
              <a:t>Medicaid is the largest source of funding for medical and health-related services for those with limited</a:t>
            </a:r>
            <a:r>
              <a:rPr lang="en-US" baseline="0" dirty="0" smtClean="0"/>
              <a:t> income and resources</a:t>
            </a:r>
            <a:r>
              <a:rPr lang="en-US" dirty="0" smtClean="0"/>
              <a:t>. Medicaid provides health coverage to an estimated 74 million people, including children, pregnant women, parents, seniors, and individuals with disabilities.</a:t>
            </a:r>
          </a:p>
          <a:p>
            <a:pPr marL="54997" lvl="1" indent="0">
              <a:buNone/>
            </a:pPr>
            <a:r>
              <a:rPr lang="en-US" dirty="0" smtClean="0"/>
              <a:t>The program became law in 1965 as a cooperative venture jointly funded by the federal and state governments (including the District of Columbia and the Territories) to help states provide medical assistance to eligible persons.</a:t>
            </a:r>
          </a:p>
          <a:p>
            <a:pPr marL="54997" lvl="1" indent="0">
              <a:buNone/>
            </a:pPr>
            <a:r>
              <a:rPr lang="en-US" dirty="0" smtClean="0"/>
              <a:t>For more information, visit </a:t>
            </a:r>
            <a:r>
              <a:rPr lang="en-US" dirty="0" smtClean="0">
                <a:hlinkClick r:id="rId3"/>
              </a:rPr>
              <a:t>Medicaid.gov/medicaid/program-information/medicaid-and-chip-enrollment-data/report-highlights/index.html</a:t>
            </a:r>
            <a:r>
              <a:rPr lang="en-US" dirty="0"/>
              <a:t>.</a:t>
            </a:r>
            <a:endParaRPr lang="en-US" dirty="0" smtClean="0"/>
          </a:p>
        </p:txBody>
      </p:sp>
      <p:sp>
        <p:nvSpPr>
          <p:cNvPr id="5" name="Slide Image Placeholder 4"/>
          <p:cNvSpPr>
            <a:spLocks noGrp="1" noRot="1" noChangeAspect="1"/>
          </p:cNvSpPr>
          <p:nvPr>
            <p:ph type="sldImg"/>
          </p:nvPr>
        </p:nvSpPr>
        <p:spPr>
          <a:xfrm>
            <a:off x="1414463" y="814388"/>
            <a:ext cx="4181475" cy="3136900"/>
          </a:xfrm>
        </p:spPr>
      </p:sp>
    </p:spTree>
    <p:extLst>
      <p:ext uri="{BB962C8B-B14F-4D97-AF65-F5344CB8AC3E}">
        <p14:creationId xmlns:p14="http://schemas.microsoft.com/office/powerpoint/2010/main" val="21712707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Medicare and Medicaid are different in the following ways:</a:t>
            </a:r>
          </a:p>
          <a:p>
            <a:pPr marL="171447" indent="-171447">
              <a:buFont typeface="Wingdings" panose="05000000000000000000" pitchFamily="2" charset="2"/>
              <a:buChar char="§"/>
            </a:pPr>
            <a:r>
              <a:rPr lang="en-US" dirty="0" smtClean="0"/>
              <a:t>Medicare is a national program that's consistent across the country. Medicaid consists of statewide programs that vary among states.</a:t>
            </a:r>
          </a:p>
          <a:p>
            <a:pPr marL="171447" indent="-171447">
              <a:buFont typeface="Wingdings" panose="05000000000000000000" pitchFamily="2" charset="2"/>
              <a:buChar char="§"/>
            </a:pPr>
            <a:r>
              <a:rPr lang="en-US" dirty="0" smtClean="0"/>
              <a:t>Medicare is administered by the federal government. Medicaid is administered by state governments within federal rules (federal/state partnership).</a:t>
            </a:r>
          </a:p>
          <a:p>
            <a:pPr marL="171447" indent="-171447">
              <a:buFont typeface="Wingdings" panose="05000000000000000000" pitchFamily="2" charset="2"/>
              <a:buChar char="§"/>
            </a:pPr>
            <a:r>
              <a:rPr lang="en-US" dirty="0" smtClean="0"/>
              <a:t>Medicare eligibility is based on age, disability, or End-Stage Renal Disease (ESRD). Medicaid eligibility is based on income and resources.</a:t>
            </a:r>
          </a:p>
          <a:p>
            <a:pPr marL="171447" indent="-171447">
              <a:buFont typeface="Wingdings" panose="05000000000000000000" pitchFamily="2" charset="2"/>
              <a:buChar char="§"/>
            </a:pPr>
            <a:r>
              <a:rPr lang="en-US" dirty="0" smtClean="0"/>
              <a:t>Medicare is the nation’s primary payer of inpatient hospital services to the disabled, elderly, and people with ESRD. Medicaid is the nation’s primary public payer of acute health, mental health, and long-term care services.</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9972971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Like Medicaid, CHIP is a partnership between the states and the federal government that provides </a:t>
            </a:r>
            <a:r>
              <a:rPr lang="en-US" dirty="0"/>
              <a:t>health coverage to eligible children, through both Medicaid and separate CHIP </a:t>
            </a:r>
            <a:r>
              <a:rPr lang="en-US" dirty="0" smtClean="0"/>
              <a:t>Programs</a:t>
            </a:r>
            <a:r>
              <a:rPr lang="en-US" dirty="0"/>
              <a:t>. </a:t>
            </a:r>
            <a:r>
              <a:rPr lang="en-US" dirty="0" smtClean="0"/>
              <a:t>States administer CHIP within broad guidelines established by The Centers for Medicare &amp; Medicaid Services (CMS), and the federal government provides matching funds to states to provide the coverage. </a:t>
            </a:r>
          </a:p>
          <a:p>
            <a:r>
              <a:rPr lang="en-US" dirty="0"/>
              <a:t>The federal matching rate for CHIP was typically about 15 percentage points higher than the Medicaid </a:t>
            </a:r>
            <a:r>
              <a:rPr lang="en-US" dirty="0" smtClean="0"/>
              <a:t>FMAP rate </a:t>
            </a:r>
            <a:r>
              <a:rPr lang="en-US" dirty="0"/>
              <a:t>for that state. For example, a state with a 50% FMAP would typically have an “enhanced” CHIP matching rate of 65%. For 2016-2019, states receive </a:t>
            </a:r>
            <a:r>
              <a:rPr lang="en-US" dirty="0" smtClean="0"/>
              <a:t>a 23 </a:t>
            </a:r>
            <a:r>
              <a:rPr lang="en-US" dirty="0"/>
              <a:t>percentage point increase to the CHIP FMAP, so CHIP matching </a:t>
            </a:r>
            <a:r>
              <a:rPr lang="en-US" dirty="0" smtClean="0"/>
              <a:t>rates </a:t>
            </a:r>
            <a:r>
              <a:rPr lang="en-US" dirty="0"/>
              <a:t>range from 88 to 100%. In 2020, states will receive an 11.5 percentage point increase to the CHIP FMAP. Beginning in 2021, states will go back to receiving the regular enhanced CHIP matching rate. Unlike Medicaid, the money states get every year depends on the statute. </a:t>
            </a:r>
          </a:p>
          <a:p>
            <a:r>
              <a:rPr lang="en-US" dirty="0" smtClean="0"/>
              <a:t>There are over 8.4 million children currently enrolled in the CHIP program.</a:t>
            </a:r>
          </a:p>
          <a:p>
            <a:r>
              <a:rPr lang="en-US" dirty="0"/>
              <a:t>To see CHIP information by state, visit </a:t>
            </a:r>
            <a:r>
              <a:rPr lang="en-US" dirty="0">
                <a:hlinkClick r:id="rId3"/>
              </a:rPr>
              <a:t>Medicaid.gov/chip/state-program-information/chip-state-program-information.html</a:t>
            </a:r>
            <a:r>
              <a:rPr lang="en-US" dirty="0"/>
              <a:t>.</a:t>
            </a:r>
          </a:p>
          <a:p>
            <a:endParaRPr lang="en-US" dirty="0" smtClean="0"/>
          </a:p>
        </p:txBody>
      </p:sp>
      <p:sp>
        <p:nvSpPr>
          <p:cNvPr id="6" name="Slide Image Placeholder 5"/>
          <p:cNvSpPr>
            <a:spLocks noGrp="1" noRot="1" noChangeAspect="1"/>
          </p:cNvSpPr>
          <p:nvPr>
            <p:ph type="sldImg"/>
          </p:nvPr>
        </p:nvSpPr>
        <p:spPr>
          <a:xfrm>
            <a:off x="1414463" y="814388"/>
            <a:ext cx="4181475" cy="3136900"/>
          </a:xfrm>
        </p:spPr>
      </p:sp>
    </p:spTree>
    <p:extLst>
      <p:ext uri="{BB962C8B-B14F-4D97-AF65-F5344CB8AC3E}">
        <p14:creationId xmlns:p14="http://schemas.microsoft.com/office/powerpoint/2010/main" val="36262080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There are a variety of resources available to help you learn more and answer any questions, including: </a:t>
            </a:r>
          </a:p>
          <a:p>
            <a:pPr marL="171447" indent="-171447">
              <a:buFont typeface="Wingdings" panose="05000000000000000000" pitchFamily="2" charset="2"/>
              <a:buChar char="§"/>
            </a:pPr>
            <a:r>
              <a:rPr lang="en-US" dirty="0" smtClean="0"/>
              <a:t>Medicare website—</a:t>
            </a:r>
            <a:r>
              <a:rPr lang="en-US" dirty="0" smtClean="0">
                <a:hlinkClick r:id="rId3"/>
              </a:rPr>
              <a:t>Medicare.gov</a:t>
            </a:r>
            <a:r>
              <a:rPr lang="en-US" dirty="0" smtClean="0"/>
              <a:t>. you can also call 1-800-MEDICARE (1-800-633-4227); TTY: 1-877-486-2048. </a:t>
            </a:r>
          </a:p>
          <a:p>
            <a:pPr marL="171447" indent="-171447">
              <a:buFont typeface="Wingdings" panose="05000000000000000000" pitchFamily="2" charset="2"/>
              <a:buChar char="§"/>
            </a:pPr>
            <a:r>
              <a:rPr lang="en-US" dirty="0" smtClean="0"/>
              <a:t>Medicaid website </a:t>
            </a:r>
            <a:r>
              <a:rPr lang="en-US" dirty="0" smtClean="0">
                <a:hlinkClick r:id="rId4"/>
              </a:rPr>
              <a:t>Medicaid.gov</a:t>
            </a:r>
            <a:r>
              <a:rPr lang="en-US" dirty="0" smtClean="0"/>
              <a:t>.</a:t>
            </a:r>
            <a:endParaRPr lang="en-US" dirty="0"/>
          </a:p>
          <a:p>
            <a:pPr marL="171447" indent="-171447">
              <a:buFont typeface="Wingdings" panose="05000000000000000000" pitchFamily="2" charset="2"/>
              <a:buChar char="§"/>
            </a:pPr>
            <a:r>
              <a:rPr lang="en-US" dirty="0" smtClean="0"/>
              <a:t>Social Security website—you can call your local SSA office </a:t>
            </a:r>
            <a:r>
              <a:rPr lang="en-US" dirty="0" smtClean="0">
                <a:hlinkClick r:id="rId5"/>
              </a:rPr>
              <a:t>socialsecurity.gov</a:t>
            </a:r>
            <a:r>
              <a:rPr lang="en-US" dirty="0"/>
              <a:t>.</a:t>
            </a:r>
            <a:endParaRPr lang="en-US" dirty="0" smtClean="0"/>
          </a:p>
          <a:p>
            <a:pPr marL="171447" indent="-171447">
              <a:buFont typeface="Wingdings" panose="05000000000000000000" pitchFamily="2" charset="2"/>
              <a:buChar char="§"/>
            </a:pPr>
            <a:r>
              <a:rPr lang="en-US" dirty="0" smtClean="0"/>
              <a:t>Health Insurance Marketplace website </a:t>
            </a:r>
            <a:r>
              <a:rPr lang="en-US" dirty="0" smtClean="0">
                <a:hlinkClick r:id="rId6"/>
              </a:rPr>
              <a:t>HealthCare.gov</a:t>
            </a:r>
            <a:r>
              <a:rPr lang="en-US" dirty="0" smtClean="0"/>
              <a:t>.</a:t>
            </a:r>
          </a:p>
          <a:p>
            <a:pPr marL="171447" indent="-171447">
              <a:buFont typeface="Wingdings" panose="05000000000000000000" pitchFamily="2" charset="2"/>
              <a:buChar char="§"/>
            </a:pPr>
            <a:r>
              <a:rPr lang="en-US" dirty="0" smtClean="0"/>
              <a:t>Children’s Health Insurance Program website </a:t>
            </a:r>
            <a:r>
              <a:rPr lang="en-US" dirty="0" smtClean="0">
                <a:hlinkClick r:id="rId7"/>
              </a:rPr>
              <a:t>InsureKidsNow.gov</a:t>
            </a:r>
            <a:r>
              <a:rPr lang="en-US" dirty="0" smtClean="0"/>
              <a:t>.</a:t>
            </a:r>
          </a:p>
          <a:p>
            <a:pPr marL="171447" indent="-171447">
              <a:buFont typeface="Wingdings" panose="05000000000000000000" pitchFamily="2" charset="2"/>
              <a:buChar char="§"/>
            </a:pPr>
            <a:r>
              <a:rPr lang="en-US" dirty="0" smtClean="0"/>
              <a:t>CMS National Training Program </a:t>
            </a:r>
            <a:r>
              <a:rPr lang="en-US" dirty="0" smtClean="0">
                <a:hlinkClick r:id="rId8"/>
              </a:rPr>
              <a:t>CMSnationaltrainingprogram.cms.gov</a:t>
            </a:r>
            <a:r>
              <a:rPr lang="en-US" dirty="0"/>
              <a:t>.</a:t>
            </a:r>
            <a:endParaRPr lang="en-US" dirty="0" smtClean="0"/>
          </a:p>
          <a:p>
            <a:pPr marL="171447" indent="-171447">
              <a:buFont typeface="Wingdings" panose="05000000000000000000" pitchFamily="2" charset="2"/>
              <a:buChar char="§"/>
            </a:pPr>
            <a:r>
              <a:rPr lang="en-US" dirty="0" smtClean="0"/>
              <a:t>SHIPs—you can contact your local SHIP </a:t>
            </a:r>
            <a:r>
              <a:rPr lang="en-US" dirty="0"/>
              <a:t>office at </a:t>
            </a:r>
            <a:r>
              <a:rPr lang="en-US" dirty="0" smtClean="0">
                <a:hlinkClick r:id="rId9"/>
              </a:rPr>
              <a:t>shiptacenter.org</a:t>
            </a:r>
            <a:r>
              <a:rPr lang="en-US" dirty="0" smtClean="0"/>
              <a:t>.</a:t>
            </a:r>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31118137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Here are some key points to remember:</a:t>
            </a:r>
          </a:p>
          <a:p>
            <a:pPr marL="228600" indent="-228600">
              <a:buFont typeface="Wingdings" panose="05000000000000000000" pitchFamily="2" charset="2"/>
              <a:buChar char="§"/>
            </a:pPr>
            <a:r>
              <a:rPr lang="en-US" dirty="0" smtClean="0"/>
              <a:t>Medicare is a health insurance program.</a:t>
            </a:r>
          </a:p>
          <a:p>
            <a:pPr marL="228600" indent="-228600">
              <a:buFont typeface="Wingdings" panose="05000000000000000000" pitchFamily="2" charset="2"/>
              <a:buChar char="§"/>
            </a:pPr>
            <a:r>
              <a:rPr lang="en-US" dirty="0" smtClean="0"/>
              <a:t>It doesn’t cover all of your health care costs.</a:t>
            </a:r>
          </a:p>
          <a:p>
            <a:pPr marL="228600" indent="-228600">
              <a:buFont typeface="Wingdings" panose="05000000000000000000" pitchFamily="2" charset="2"/>
              <a:buChar char="§"/>
            </a:pPr>
            <a:r>
              <a:rPr lang="en-US" dirty="0" smtClean="0"/>
              <a:t>You have choices in how you get your coverage.</a:t>
            </a:r>
          </a:p>
          <a:p>
            <a:pPr marL="228600" indent="-228600">
              <a:buFont typeface="Wingdings" panose="05000000000000000000" pitchFamily="2" charset="2"/>
              <a:buChar char="§"/>
            </a:pPr>
            <a:r>
              <a:rPr lang="en-US" dirty="0" smtClean="0"/>
              <a:t>There are programs for people with limited income and resources. </a:t>
            </a:r>
          </a:p>
          <a:p>
            <a:pPr marL="228600" indent="-228600">
              <a:buFont typeface="Wingdings" panose="05000000000000000000" pitchFamily="2" charset="2"/>
              <a:buChar char="§"/>
            </a:pPr>
            <a:r>
              <a:rPr lang="en-US" dirty="0" smtClean="0"/>
              <a:t>You have choices to make. It’s important to know when you need to take action. Your decisions affect the type of coverage you get. Certain decisions are time-sensitive.</a:t>
            </a:r>
          </a:p>
          <a:p>
            <a:pPr marL="228600" indent="-228600">
              <a:buFont typeface="Wingdings" panose="05000000000000000000" pitchFamily="2" charset="2"/>
              <a:buChar char="§"/>
            </a:pPr>
            <a:r>
              <a:rPr lang="en-US" dirty="0" smtClean="0"/>
              <a:t>There's help available if you need it.</a:t>
            </a:r>
          </a:p>
          <a:p>
            <a:r>
              <a:rPr lang="en-US" b="1" dirty="0" smtClean="0"/>
              <a:t>NOTE</a:t>
            </a:r>
            <a:r>
              <a:rPr lang="en-US" dirty="0" smtClean="0"/>
              <a:t>: For a more detailed review of information contained in this module, please refer to the training module “Understanding Medicare” and other topic-specific modules, </a:t>
            </a:r>
            <a:r>
              <a:rPr lang="en-US" dirty="0"/>
              <a:t>visit </a:t>
            </a:r>
            <a:r>
              <a:rPr lang="en-US" dirty="0" smtClean="0">
                <a:hlinkClick r:id="rId3"/>
              </a:rPr>
              <a:t>CMSnationaltrainingprogram.cms.gov</a:t>
            </a:r>
            <a:r>
              <a:rPr lang="en-US" dirty="0" smtClean="0"/>
              <a:t>.  </a:t>
            </a:r>
          </a:p>
          <a:p>
            <a:endParaRPr lang="en-US" dirty="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41074362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080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3577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833438"/>
            <a:ext cx="4281487" cy="3213100"/>
          </a:xfrm>
        </p:spPr>
      </p:sp>
      <p:sp>
        <p:nvSpPr>
          <p:cNvPr id="3" name="Notes Placeholder 2"/>
          <p:cNvSpPr>
            <a:spLocks noGrp="1"/>
          </p:cNvSpPr>
          <p:nvPr>
            <p:ph type="body" idx="1"/>
          </p:nvPr>
        </p:nvSpPr>
        <p:spPr>
          <a:xfrm>
            <a:off x="1116005" y="4231188"/>
            <a:ext cx="5284934" cy="4657146"/>
          </a:xfrm>
        </p:spPr>
        <p:txBody>
          <a:bodyPr/>
          <a:lstStyle/>
          <a:p>
            <a:pPr>
              <a:spcBef>
                <a:spcPts val="630"/>
              </a:spcBef>
            </a:pPr>
            <a:r>
              <a:rPr lang="en-US" dirty="0" smtClean="0"/>
              <a:t>This training is provided by the CMS National Training Program (NTP).</a:t>
            </a:r>
          </a:p>
          <a:p>
            <a:pPr>
              <a:spcBef>
                <a:spcPts val="630"/>
              </a:spcBef>
              <a:defRPr/>
            </a:pPr>
            <a:r>
              <a:rPr lang="en-US" dirty="0" smtClean="0"/>
              <a:t>To view all available NTP materials, or to subscribe to our email list, visit</a:t>
            </a:r>
            <a:r>
              <a:rPr lang="en-US" dirty="0">
                <a:hlinkClick r:id="rId3"/>
              </a:rPr>
              <a:t> CMSnationaltrainingprogram.cms.gov</a:t>
            </a:r>
            <a:r>
              <a:rPr lang="en-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Contact us at </a:t>
            </a:r>
            <a:r>
              <a:rPr lang="en-US" dirty="0" smtClean="0">
                <a:hlinkClick r:id="rId4"/>
              </a:rPr>
              <a:t>training@cms.hhs.gov</a:t>
            </a:r>
            <a:r>
              <a:rPr lang="en-US" dirty="0" smtClean="0"/>
              <a:t>. </a:t>
            </a:r>
          </a:p>
          <a:p>
            <a:pPr marL="0" marR="0" indent="0" algn="l" defTabSz="914400" rtl="0" eaLnBrk="1" fontAlgn="auto" latinLnBrk="0" hangingPunct="1">
              <a:lnSpc>
                <a:spcPct val="100000"/>
              </a:lnSpc>
              <a:spcBef>
                <a:spcPts val="630"/>
              </a:spcBef>
              <a:spcAft>
                <a:spcPts val="0"/>
              </a:spcAft>
              <a:buClrTx/>
              <a:buSzTx/>
              <a:buFontTx/>
              <a:buNone/>
              <a:tabLst/>
              <a:defRPr/>
            </a:pPr>
            <a:r>
              <a:rPr lang="en-US" dirty="0" smtClean="0"/>
              <a:t>Follow us @CMSGov #CMSNTP.</a:t>
            </a:r>
          </a:p>
          <a:p>
            <a:endParaRPr lang="en-US" dirty="0"/>
          </a:p>
        </p:txBody>
      </p:sp>
    </p:spTree>
    <p:extLst>
      <p:ext uri="{BB962C8B-B14F-4D97-AF65-F5344CB8AC3E}">
        <p14:creationId xmlns:p14="http://schemas.microsoft.com/office/powerpoint/2010/main" val="247405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3400" y="4148668"/>
            <a:ext cx="5909733" cy="4436533"/>
          </a:xfrm>
        </p:spPr>
        <p:txBody>
          <a:bodyPr/>
          <a:lstStyle/>
          <a:p>
            <a:r>
              <a:rPr lang="en-US" dirty="0" smtClean="0"/>
              <a:t>Original </a:t>
            </a:r>
            <a:r>
              <a:rPr lang="en-US" dirty="0"/>
              <a:t>Medicare includes Part A (Hospital Insurance) and/or Part B (Medical Insurance). You can choose to buy a </a:t>
            </a:r>
            <a:r>
              <a:rPr lang="en-US" dirty="0" err="1"/>
              <a:t>Medigap</a:t>
            </a:r>
            <a:r>
              <a:rPr lang="en-US" dirty="0"/>
              <a:t> policy (you must have both Part A and Part B) to help cover some costs not covered by Original Medicare. You can also choose to buy Medicare prescription drug coverage (Part D) from a Medicare PDP. To buy a PDP you can have Part A only, Part B only, or both.</a:t>
            </a:r>
          </a:p>
          <a:p>
            <a:pPr marL="0" lvl="1" indent="0">
              <a:buNone/>
            </a:pPr>
            <a:r>
              <a:rPr lang="en-US" dirty="0"/>
              <a:t>You can go to any doctor, other health care provider, hospital, or other facility that's enrolled in Medicare and is accepting new Medicare patients. </a:t>
            </a: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a:p>
            <a:pPr marL="0" lvl="1" indent="0">
              <a:spcBef>
                <a:spcPts val="623"/>
              </a:spcBef>
              <a:buNone/>
              <a:tabLst/>
              <a:defRPr/>
            </a:pPr>
            <a:endParaRPr lang="en-US" dirty="0" smtClean="0"/>
          </a:p>
        </p:txBody>
      </p:sp>
      <p:sp>
        <p:nvSpPr>
          <p:cNvPr id="7" name="Slide Image Placeholder 6"/>
          <p:cNvSpPr>
            <a:spLocks noGrp="1" noRot="1" noChangeAspect="1"/>
          </p:cNvSpPr>
          <p:nvPr>
            <p:ph type="sldImg"/>
          </p:nvPr>
        </p:nvSpPr>
        <p:spPr>
          <a:xfrm>
            <a:off x="1414463" y="722313"/>
            <a:ext cx="4181475" cy="3136900"/>
          </a:xfrm>
        </p:spPr>
      </p:sp>
    </p:spTree>
    <p:extLst>
      <p:ext uri="{BB962C8B-B14F-4D97-AF65-F5344CB8AC3E}">
        <p14:creationId xmlns:p14="http://schemas.microsoft.com/office/powerpoint/2010/main" val="17278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148668"/>
            <a:ext cx="5650506" cy="4436533"/>
          </a:xfrm>
        </p:spPr>
        <p:txBody>
          <a:bodyPr/>
          <a:lstStyle/>
          <a:p>
            <a:r>
              <a:rPr lang="en-US" dirty="0" smtClean="0"/>
              <a:t>If you’re already getting Social Security or RRB benefits (for example, getting early retirement benefits at least 4 months before you turn 65), you’ll be automatically enrolled in Medicare Part A and Part B without an additional application. You’ll get your Initial Enrollment Period (IEP) package, which includes your Medicare card and other information, about 3 months before you turn 65 (coverage begins the first day of the month you turn 65), or 3 months before your 25th month of disability benefits (coverage begins your 25th month of disability benefits). </a:t>
            </a:r>
          </a:p>
          <a:p>
            <a:r>
              <a:rPr lang="en-US" dirty="0" smtClean="0"/>
              <a:t>If you’re not getting retirement benefits from Social Security or the RRB, you must sign up to get Medicare (see page 11). </a:t>
            </a:r>
          </a:p>
          <a:p>
            <a:r>
              <a:rPr lang="en-US" b="1" dirty="0" smtClean="0"/>
              <a:t>NOTE</a:t>
            </a:r>
            <a:r>
              <a:rPr lang="en-US" dirty="0" smtClean="0"/>
              <a:t>: If you live in Puerto Rico and get benefits from Social Security or the RRB, you’ll automatically get Part A the first day of the month you turn 65, or after you get disability benefits for 24 months. However, if you want Part B, you’ll need to sign up for it. If you don’t sign up for Part B when you’re first eligible, you may have to pay a late enrollment penalty (LEP) for as long as you have Part B. </a:t>
            </a:r>
            <a:r>
              <a:rPr lang="en-US" dirty="0"/>
              <a:t>Visit </a:t>
            </a:r>
            <a:r>
              <a:rPr lang="en-US" dirty="0" smtClean="0">
                <a:hlinkClick r:id="rId3"/>
              </a:rPr>
              <a:t>Medicare.gov/Contacts</a:t>
            </a:r>
            <a:r>
              <a:rPr lang="en-US" dirty="0" smtClean="0"/>
              <a:t> to get the contact information for your local Social Security office or the RRB.</a:t>
            </a:r>
          </a:p>
          <a:p>
            <a:r>
              <a:rPr lang="en-US" dirty="0" smtClean="0"/>
              <a:t>“Welcome to Medicare,” CMS Product No. 11095, is pictured on this page. It's part of the IEP package. </a:t>
            </a:r>
            <a:r>
              <a:rPr lang="en-US" dirty="0"/>
              <a:t>Visit </a:t>
            </a:r>
            <a:r>
              <a:rPr lang="en-US" dirty="0" smtClean="0">
                <a:hlinkClick r:id="rId4"/>
              </a:rPr>
              <a:t>Medicare.gov/Pubs/pdf/11095-Welcome-to-Medicare.pdf</a:t>
            </a:r>
            <a:r>
              <a:rPr lang="en-US" dirty="0" smtClean="0"/>
              <a:t>.</a:t>
            </a:r>
          </a:p>
          <a:p>
            <a:endParaRPr lang="en-US" dirty="0"/>
          </a:p>
        </p:txBody>
      </p:sp>
      <p:sp>
        <p:nvSpPr>
          <p:cNvPr id="7" name="Slide Image Placeholder 6"/>
          <p:cNvSpPr>
            <a:spLocks noGrp="1" noRot="1" noChangeAspect="1"/>
          </p:cNvSpPr>
          <p:nvPr>
            <p:ph type="sldImg"/>
          </p:nvPr>
        </p:nvSpPr>
        <p:spPr>
          <a:xfrm>
            <a:off x="1414463" y="757238"/>
            <a:ext cx="4181475" cy="3136900"/>
          </a:xfrm>
        </p:spPr>
      </p:sp>
    </p:spTree>
    <p:extLst>
      <p:ext uri="{BB962C8B-B14F-4D97-AF65-F5344CB8AC3E}">
        <p14:creationId xmlns:p14="http://schemas.microsoft.com/office/powerpoint/2010/main" val="406698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a:t>Click to edit Master title style</a:t>
            </a:r>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4175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August 2018</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769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August 2018</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9456410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23474"/>
            <a:ext cx="7886700" cy="485348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Tree>
    <p:extLst>
      <p:ext uri="{BB962C8B-B14F-4D97-AF65-F5344CB8AC3E}">
        <p14:creationId xmlns:p14="http://schemas.microsoft.com/office/powerpoint/2010/main" val="2149198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90567"/>
            <a:ext cx="3886200" cy="47863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90567"/>
            <a:ext cx="3886200" cy="478639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Tree>
    <p:extLst>
      <p:ext uri="{BB962C8B-B14F-4D97-AF65-F5344CB8AC3E}">
        <p14:creationId xmlns:p14="http://schemas.microsoft.com/office/powerpoint/2010/main" val="32121625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Tree>
    <p:extLst>
      <p:ext uri="{BB962C8B-B14F-4D97-AF65-F5344CB8AC3E}">
        <p14:creationId xmlns:p14="http://schemas.microsoft.com/office/powerpoint/2010/main" val="27383066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Tree>
    <p:extLst>
      <p:ext uri="{BB962C8B-B14F-4D97-AF65-F5344CB8AC3E}">
        <p14:creationId xmlns:p14="http://schemas.microsoft.com/office/powerpoint/2010/main" val="11366944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44336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p:spPr>
        <p:txBody>
          <a:bodyPr/>
          <a:lstStyle/>
          <a:p>
            <a:r>
              <a:rPr lang="en-US"/>
              <a:t>Click to edit Master title style</a:t>
            </a:r>
          </a:p>
        </p:txBody>
      </p:sp>
      <p:sp>
        <p:nvSpPr>
          <p:cNvPr id="3" name="Slide Number Placeholder 2"/>
          <p:cNvSpPr>
            <a:spLocks noGrp="1"/>
          </p:cNvSpPr>
          <p:nvPr>
            <p:ph type="sldNum" sz="quarter" idx="10"/>
          </p:nvPr>
        </p:nvSpPr>
        <p:spPr>
          <a:xfrm>
            <a:off x="8065009" y="6356351"/>
            <a:ext cx="450342" cy="337057"/>
          </a:xfrm>
          <a:prstGeom prst="rect">
            <a:avLst/>
          </a:prstGeom>
        </p:spPr>
        <p:txBody>
          <a:bodyPr/>
          <a:lstStyle/>
          <a:p>
            <a:fld id="{FC4ACFE8-D096-2541-B423-85B6908FFA9E}" type="slidenum">
              <a:rPr lang="en-US" smtClean="0"/>
              <a:t>‹#›</a:t>
            </a:fld>
            <a:endParaRPr lang="en-US" dirty="0"/>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33" y="248423"/>
            <a:ext cx="970334" cy="995161"/>
          </a:xfrm>
          <a:prstGeom prst="rect">
            <a:avLst/>
          </a:prstGeom>
        </p:spPr>
      </p:pic>
    </p:spTree>
    <p:extLst>
      <p:ext uri="{BB962C8B-B14F-4D97-AF65-F5344CB8AC3E}">
        <p14:creationId xmlns:p14="http://schemas.microsoft.com/office/powerpoint/2010/main" val="23801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August 2018</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marL="1146175" indent="-338138">
              <a:defRPr/>
            </a:lvl3pPr>
            <a:lvl4pPr marL="1204913" indent="346075">
              <a:defRPr/>
            </a:lvl4pPr>
            <a:lvl5pPr marL="1887538" indent="-31591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August 2018</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August 2018</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206083"/>
            <a:ext cx="3886200" cy="49708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06083"/>
            <a:ext cx="3886200" cy="49708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August 2018</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August 2018</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t>August 2018</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August 2018</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Medicare - Getting Started</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a:t>Click to edit Master title style</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59514" y="2051854"/>
            <a:ext cx="1355836" cy="1377146"/>
          </a:xfrm>
          <a:prstGeom prst="rect">
            <a:avLst/>
          </a:prstGeom>
        </p:spPr>
      </p:pic>
      <p:pic>
        <p:nvPicPr>
          <p:cNvPr id="6" name="Picture 5">
            <a:extLst>
              <a:ext uri="{FF2B5EF4-FFF2-40B4-BE49-F238E27FC236}">
                <a16:creationId xmlns:a16="http://schemas.microsoft.com/office/drawing/2014/main" id="{2444415D-9B5C-3741-A30D-BC5237945C24}"/>
              </a:ext>
            </a:extLst>
          </p:cNvPr>
          <p:cNvPicPr>
            <a:picLocks noChangeAspect="1"/>
          </p:cNvPicPr>
          <p:nvPr userDrawn="1"/>
        </p:nvPicPr>
        <p:blipFill>
          <a:blip r:embed="rId6"/>
          <a:stretch>
            <a:fillRect/>
          </a:stretch>
        </p:blipFill>
        <p:spPr>
          <a:xfrm>
            <a:off x="4943005" y="2607984"/>
            <a:ext cx="1996810" cy="694890"/>
          </a:xfrm>
          <a:prstGeom prst="rect">
            <a:avLst/>
          </a:prstGeom>
        </p:spPr>
      </p:pic>
    </p:spTree>
    <p:extLst>
      <p:ext uri="{BB962C8B-B14F-4D97-AF65-F5344CB8AC3E}">
        <p14:creationId xmlns:p14="http://schemas.microsoft.com/office/powerpoint/2010/main" val="244716405"/>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0266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171074"/>
            <a:ext cx="7886700" cy="500588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 Getting Started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346075" indent="-34607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746125" indent="-3492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030288"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030288"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712913"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92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 Getting Started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090864"/>
            <a:ext cx="7886700" cy="508610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August 2018</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346075" indent="-34607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746125" indent="-3333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082675" indent="-31750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428750" indent="-333375"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428750" indent="346075"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medicare.gov/newcar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medicare.gov/find-a-plan/questions/medigap-home.aspx"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s://www.shiptacenter.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7"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hyperlink" Target="https://www.medicare.gov/find-a-plan/questions/search-by-plan-name-or-plan-id.asp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70.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medicaid.gov/chip/state-program-information/chip-state-program-information.html" TargetMode="External"/><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medicare.gov/" TargetMode="External"/><Relationship Id="rId7" Type="http://schemas.openxmlformats.org/officeDocument/2006/relationships/hyperlink" Target="http://insurekidsnow.gov/"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hyperlink" Target="https://www.healthcare.gov/" TargetMode="External"/><Relationship Id="rId5" Type="http://schemas.openxmlformats.org/officeDocument/2006/relationships/hyperlink" Target="http://www.socialsecurity.gov/" TargetMode="External"/><Relationship Id="rId4" Type="http://schemas.openxmlformats.org/officeDocument/2006/relationships/hyperlink" Target="http://www.mmedicaid.gov/" TargetMode="External"/><Relationship Id="rId9" Type="http://schemas.openxmlformats.org/officeDocument/2006/relationships/hyperlink" Target="http://www.medicare.gov/contacts/organization-search-criteria.aspx"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Medicare—Getting Started</a:t>
            </a:r>
            <a:endParaRPr lang="en-US" sz="3600" dirty="0"/>
          </a:p>
        </p:txBody>
      </p:sp>
    </p:spTree>
    <p:extLst>
      <p:ext uri="{BB962C8B-B14F-4D97-AF65-F5344CB8AC3E}">
        <p14:creationId xmlns:p14="http://schemas.microsoft.com/office/powerpoint/2010/main" val="97162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Medicare Card</a:t>
            </a:r>
            <a:endParaRPr lang="en-US" dirty="0"/>
          </a:p>
        </p:txBody>
      </p:sp>
      <p:sp>
        <p:nvSpPr>
          <p:cNvPr id="7" name="Content Placeholder 6"/>
          <p:cNvSpPr>
            <a:spLocks noGrp="1"/>
          </p:cNvSpPr>
          <p:nvPr>
            <p:ph sz="half" idx="1"/>
          </p:nvPr>
        </p:nvSpPr>
        <p:spPr>
          <a:xfrm>
            <a:off x="628650" y="1206082"/>
            <a:ext cx="3886200" cy="5383903"/>
          </a:xfrm>
        </p:spPr>
        <p:txBody>
          <a:bodyPr>
            <a:normAutofit fontScale="92500" lnSpcReduction="20000"/>
          </a:bodyPr>
          <a:lstStyle/>
          <a:p>
            <a:pPr marL="341313" lvl="0" indent="-331788"/>
            <a:r>
              <a:rPr lang="en-US" sz="2800" dirty="0">
                <a:solidFill>
                  <a:prstClr val="black"/>
                </a:solidFill>
              </a:rPr>
              <a:t>CMS is issuing new Medicare cards</a:t>
            </a:r>
          </a:p>
          <a:p>
            <a:pPr marL="341313" lvl="0" indent="-341313"/>
            <a:r>
              <a:rPr lang="en-US" sz="2800" dirty="0">
                <a:solidFill>
                  <a:prstClr val="black"/>
                </a:solidFill>
              </a:rPr>
              <a:t>New to </a:t>
            </a:r>
            <a:r>
              <a:rPr lang="en-US" sz="2800" dirty="0" smtClean="0">
                <a:solidFill>
                  <a:prstClr val="black"/>
                </a:solidFill>
              </a:rPr>
              <a:t>Medicare/automatically enrolled?</a:t>
            </a:r>
            <a:endParaRPr lang="en-US" sz="2800" dirty="0">
              <a:solidFill>
                <a:prstClr val="black"/>
              </a:solidFill>
            </a:endParaRPr>
          </a:p>
          <a:p>
            <a:pPr marL="685800" lvl="1" indent="-344488"/>
            <a:r>
              <a:rPr lang="en-US" sz="2400" dirty="0">
                <a:solidFill>
                  <a:prstClr val="black"/>
                </a:solidFill>
              </a:rPr>
              <a:t>Keep it to accept Part B</a:t>
            </a:r>
          </a:p>
          <a:p>
            <a:pPr marL="685800" lvl="1" indent="-344488"/>
            <a:r>
              <a:rPr lang="en-US" sz="2400" dirty="0">
                <a:solidFill>
                  <a:prstClr val="black"/>
                </a:solidFill>
              </a:rPr>
              <a:t>Return it to refuse Part B</a:t>
            </a:r>
          </a:p>
          <a:p>
            <a:pPr marL="1023938" lvl="2"/>
            <a:r>
              <a:rPr lang="en-US" sz="2200" dirty="0">
                <a:solidFill>
                  <a:prstClr val="black"/>
                </a:solidFill>
              </a:rPr>
              <a:t>Follow instructions on back of card</a:t>
            </a:r>
          </a:p>
          <a:p>
            <a:pPr marL="341313" lvl="0" indent="-341313"/>
            <a:r>
              <a:rPr lang="en-US" sz="2800" dirty="0">
                <a:solidFill>
                  <a:prstClr val="black"/>
                </a:solidFill>
              </a:rPr>
              <a:t>Not new to </a:t>
            </a:r>
            <a:r>
              <a:rPr lang="en-US" sz="2800" dirty="0" smtClean="0">
                <a:solidFill>
                  <a:prstClr val="black"/>
                </a:solidFill>
              </a:rPr>
              <a:t>Medicare/self-enrolled? </a:t>
            </a:r>
            <a:endParaRPr lang="en-US" sz="2800" dirty="0">
              <a:solidFill>
                <a:prstClr val="black"/>
              </a:solidFill>
            </a:endParaRPr>
          </a:p>
          <a:p>
            <a:pPr marL="685800" lvl="1" indent="-344488"/>
            <a:r>
              <a:rPr lang="en-US" sz="2400" dirty="0">
                <a:solidFill>
                  <a:prstClr val="black"/>
                </a:solidFill>
              </a:rPr>
              <a:t>You’ll get a new card </a:t>
            </a:r>
            <a:r>
              <a:rPr lang="en-US" sz="2400" dirty="0" smtClean="0">
                <a:solidFill>
                  <a:prstClr val="black"/>
                </a:solidFill>
              </a:rPr>
              <a:t>by April 2019</a:t>
            </a:r>
            <a:endParaRPr lang="en-US" sz="2400" dirty="0">
              <a:solidFill>
                <a:prstClr val="black"/>
              </a:solidFill>
            </a:endParaRPr>
          </a:p>
          <a:p>
            <a:pPr marL="685800" lvl="1" indent="-344488"/>
            <a:r>
              <a:rPr lang="en-US" sz="2400" dirty="0">
                <a:solidFill>
                  <a:prstClr val="black"/>
                </a:solidFill>
              </a:rPr>
              <a:t>Destroy your old card and start using the new one right </a:t>
            </a:r>
            <a:r>
              <a:rPr lang="en-US" sz="2400" dirty="0" smtClean="0">
                <a:solidFill>
                  <a:prstClr val="black"/>
                </a:solidFill>
              </a:rPr>
              <a:t>away</a:t>
            </a:r>
            <a:endParaRPr lang="en-US" sz="2400" dirty="0">
              <a:solidFill>
                <a:prstClr val="black"/>
              </a:solidFill>
            </a:endParaRPr>
          </a:p>
        </p:txBody>
      </p:sp>
      <p:pic>
        <p:nvPicPr>
          <p:cNvPr id="9" name="Content Placeholder 8" descr="Sample copy of the new Medicare card." title="Your Medicare Card"/>
          <p:cNvPicPr>
            <a:picLocks noGrp="1" noChangeAspect="1"/>
          </p:cNvPicPr>
          <p:nvPr>
            <p:ph sz="half" idx="2"/>
          </p:nvPr>
        </p:nvPicPr>
        <p:blipFill>
          <a:blip r:embed="rId3"/>
          <a:stretch>
            <a:fillRect/>
          </a:stretch>
        </p:blipFill>
        <p:spPr>
          <a:xfrm>
            <a:off x="4799838" y="1734675"/>
            <a:ext cx="3886200" cy="2475456"/>
          </a:xfrm>
          <a:prstGeom prst="rect">
            <a:avLst/>
          </a:prstGeom>
        </p:spPr>
      </p:pic>
      <p:sp>
        <p:nvSpPr>
          <p:cNvPr id="10" name="TextBox 9"/>
          <p:cNvSpPr txBox="1"/>
          <p:nvPr/>
        </p:nvSpPr>
        <p:spPr>
          <a:xfrm>
            <a:off x="4804923" y="4210131"/>
            <a:ext cx="3881116" cy="1138773"/>
          </a:xfrm>
          <a:prstGeom prst="rect">
            <a:avLst/>
          </a:prstGeom>
          <a:noFill/>
        </p:spPr>
        <p:txBody>
          <a:bodyPr wrap="square" rtlCol="0">
            <a:spAutoFit/>
          </a:bodyPr>
          <a:lstStyle/>
          <a:p>
            <a:r>
              <a:rPr lang="en-US" dirty="0" smtClean="0"/>
              <a:t>For more information, or to see when the new Medicare card will mail to your state, visit </a:t>
            </a:r>
            <a:r>
              <a:rPr lang="en-US" dirty="0" smtClean="0">
                <a:hlinkClick r:id="rId4"/>
              </a:rPr>
              <a:t>Medicare.gov/newcard</a:t>
            </a:r>
            <a:r>
              <a:rPr lang="en-US" dirty="0" smtClean="0"/>
              <a:t>. </a:t>
            </a:r>
          </a:p>
          <a:p>
            <a:endParaRPr lang="en-US" sz="1400" dirty="0"/>
          </a:p>
        </p:txBody>
      </p:sp>
      <p:sp>
        <p:nvSpPr>
          <p:cNvPr id="11" name="TextBox 10" descr="Social Security Number removed from new card. New number unique to you" title="Text box"/>
          <p:cNvSpPr txBox="1"/>
          <p:nvPr/>
        </p:nvSpPr>
        <p:spPr>
          <a:xfrm>
            <a:off x="5052170" y="5250810"/>
            <a:ext cx="2860491" cy="923330"/>
          </a:xfrm>
          <a:prstGeom prst="rect">
            <a:avLst/>
          </a:prstGeom>
          <a:noFill/>
        </p:spPr>
        <p:txBody>
          <a:bodyPr wrap="square" rtlCol="0">
            <a:spAutoFit/>
          </a:bodyPr>
          <a:lstStyle/>
          <a:p>
            <a:r>
              <a:rPr lang="en-US" b="1" dirty="0" smtClean="0">
                <a:solidFill>
                  <a:schemeClr val="accent1">
                    <a:lumMod val="75000"/>
                  </a:schemeClr>
                </a:solidFill>
              </a:rPr>
              <a:t>Social Security Number removed from new card. New number unique to you.</a:t>
            </a:r>
            <a:endParaRPr lang="en-US" b="1"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10</a:t>
            </a:fld>
            <a:endParaRPr lang="en-US" dirty="0"/>
          </a:p>
        </p:txBody>
      </p:sp>
      <p:sp>
        <p:nvSpPr>
          <p:cNvPr id="4" name="Date Placeholder 3"/>
          <p:cNvSpPr>
            <a:spLocks noGrp="1"/>
          </p:cNvSpPr>
          <p:nvPr>
            <p:ph type="dt" sz="half" idx="10"/>
          </p:nvPr>
        </p:nvSpPr>
        <p:spPr/>
        <p:txBody>
          <a:bodyPr/>
          <a:lstStyle/>
          <a:p>
            <a:r>
              <a:rPr lang="en-US" smtClean="0"/>
              <a:t>August 2018</a:t>
            </a:r>
            <a:endParaRPr lang="en-US" dirty="0"/>
          </a:p>
        </p:txBody>
      </p:sp>
    </p:spTree>
    <p:extLst>
      <p:ext uri="{BB962C8B-B14F-4D97-AF65-F5344CB8AC3E}">
        <p14:creationId xmlns:p14="http://schemas.microsoft.com/office/powerpoint/2010/main" val="161283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Must Take Action to Enroll in Medicare When It’s Not Automatic</a:t>
            </a:r>
            <a:endParaRPr lang="en-US" dirty="0"/>
          </a:p>
        </p:txBody>
      </p:sp>
      <p:sp>
        <p:nvSpPr>
          <p:cNvPr id="9" name="Content Placeholder 2"/>
          <p:cNvSpPr>
            <a:spLocks noGrp="1"/>
          </p:cNvSpPr>
          <p:nvPr>
            <p:ph idx="4294967295"/>
          </p:nvPr>
        </p:nvSpPr>
        <p:spPr>
          <a:xfrm>
            <a:off x="2686050" y="1299341"/>
            <a:ext cx="6240779" cy="5311773"/>
          </a:xfrm>
        </p:spPr>
        <p:txBody>
          <a:bodyPr>
            <a:normAutofit fontScale="62500" lnSpcReduction="20000"/>
          </a:bodyPr>
          <a:lstStyle/>
          <a:p>
            <a:pPr lvl="0">
              <a:lnSpc>
                <a:spcPct val="120000"/>
              </a:lnSpc>
            </a:pPr>
            <a:r>
              <a:rPr lang="en-US" sz="4500" dirty="0"/>
              <a:t>If you’re not automatically enrolled in Part A and Part B </a:t>
            </a:r>
            <a:r>
              <a:rPr lang="en-US" sz="4500" dirty="0" smtClean="0"/>
              <a:t>(not </a:t>
            </a:r>
            <a:r>
              <a:rPr lang="en-US" sz="4500" dirty="0"/>
              <a:t>getting Social Security or </a:t>
            </a:r>
            <a:r>
              <a:rPr lang="en-US" sz="4500" dirty="0" smtClean="0"/>
              <a:t>RRB benefits</a:t>
            </a:r>
            <a:r>
              <a:rPr lang="en-US" sz="4500" dirty="0"/>
              <a:t>)</a:t>
            </a:r>
          </a:p>
          <a:p>
            <a:pPr marL="682625" lvl="1" indent="-341313">
              <a:lnSpc>
                <a:spcPct val="120000"/>
              </a:lnSpc>
            </a:pPr>
            <a:r>
              <a:rPr lang="en-US" sz="3800" dirty="0" smtClean="0"/>
              <a:t>You need to enroll with Social Security</a:t>
            </a:r>
          </a:p>
          <a:p>
            <a:pPr marL="1023938" lvl="2" indent="-341313">
              <a:lnSpc>
                <a:spcPct val="120000"/>
              </a:lnSpc>
            </a:pPr>
            <a:r>
              <a:rPr lang="en-US" sz="3500" dirty="0" smtClean="0"/>
              <a:t>Visit </a:t>
            </a:r>
            <a:r>
              <a:rPr lang="en-US" sz="3500" dirty="0" smtClean="0">
                <a:hlinkClick r:id="rId3"/>
              </a:rPr>
              <a:t>socialsecurity.gov</a:t>
            </a:r>
            <a:r>
              <a:rPr lang="en-US" sz="3500" dirty="0" smtClean="0"/>
              <a:t>, or</a:t>
            </a:r>
          </a:p>
          <a:p>
            <a:pPr marL="1023938" lvl="2" indent="-341313">
              <a:lnSpc>
                <a:spcPct val="120000"/>
              </a:lnSpc>
            </a:pPr>
            <a:r>
              <a:rPr lang="en-US" sz="3500" dirty="0" smtClean="0"/>
              <a:t>Call 1-800-772-1213 (TTY: 1-800-325-0778)</a:t>
            </a:r>
          </a:p>
          <a:p>
            <a:pPr marL="1023938" lvl="2" indent="-341313">
              <a:lnSpc>
                <a:spcPct val="120000"/>
              </a:lnSpc>
            </a:pPr>
            <a:r>
              <a:rPr lang="en-US" sz="3500" dirty="0" smtClean="0"/>
              <a:t>Make an appointment to visit your local office</a:t>
            </a:r>
          </a:p>
          <a:p>
            <a:pPr marL="682625" lvl="1" indent="-341313">
              <a:lnSpc>
                <a:spcPct val="120000"/>
              </a:lnSpc>
            </a:pPr>
            <a:r>
              <a:rPr lang="en-US" sz="3800" dirty="0" smtClean="0"/>
              <a:t>If retired from a railroad, enroll with the RRB</a:t>
            </a:r>
          </a:p>
          <a:p>
            <a:pPr marL="1023938" lvl="2" indent="-341313">
              <a:lnSpc>
                <a:spcPct val="120000"/>
              </a:lnSpc>
            </a:pPr>
            <a:r>
              <a:rPr lang="en-US" sz="3500" dirty="0" smtClean="0"/>
              <a:t>Call </a:t>
            </a:r>
            <a:r>
              <a:rPr lang="en-US" sz="3500" dirty="0"/>
              <a:t>your local RRB office </a:t>
            </a:r>
            <a:r>
              <a:rPr lang="en-US" sz="3500" dirty="0" smtClean="0"/>
              <a:t>at </a:t>
            </a:r>
            <a:r>
              <a:rPr lang="en-US" sz="3500" dirty="0"/>
              <a:t>1‑877‑772‑5772</a:t>
            </a:r>
          </a:p>
          <a:p>
            <a:pPr marL="0" indent="0">
              <a:lnSpc>
                <a:spcPct val="120000"/>
              </a:lnSpc>
              <a:buNone/>
            </a:pPr>
            <a:endParaRPr lang="en-US" sz="3400" dirty="0"/>
          </a:p>
          <a:p>
            <a:pPr lvl="1">
              <a:lnSpc>
                <a:spcPct val="120000"/>
              </a:lnSpc>
            </a:pPr>
            <a:endParaRPr lang="en-US" sz="3400" dirty="0"/>
          </a:p>
          <a:p>
            <a:pPr lvl="1">
              <a:lnSpc>
                <a:spcPct val="120000"/>
              </a:lnSpc>
            </a:pPr>
            <a:endParaRPr lang="en-US" dirty="0"/>
          </a:p>
        </p:txBody>
      </p:sp>
      <p:pic>
        <p:nvPicPr>
          <p:cNvPr id="8" name="Picture 7" title="graphic of action butto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161" y="2380593"/>
            <a:ext cx="2769357" cy="2272604"/>
          </a:xfrm>
          <a:prstGeom prst="rect">
            <a:avLst/>
          </a:prstGeom>
        </p:spPr>
      </p:pic>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11</a:t>
            </a:fld>
            <a:endParaRPr lang="en-US" dirty="0"/>
          </a:p>
        </p:txBody>
      </p:sp>
    </p:spTree>
    <p:extLst>
      <p:ext uri="{BB962C8B-B14F-4D97-AF65-F5344CB8AC3E}">
        <p14:creationId xmlns:p14="http://schemas.microsoft.com/office/powerpoint/2010/main" val="74502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slide describes the seven month time frame for the Medicare Initial Enrollment Period. " title="When to Enroll in Medicare"/>
          <p:cNvSpPr>
            <a:spLocks noGrp="1"/>
          </p:cNvSpPr>
          <p:nvPr>
            <p:ph type="title"/>
          </p:nvPr>
        </p:nvSpPr>
        <p:spPr/>
        <p:txBody>
          <a:bodyPr/>
          <a:lstStyle/>
          <a:p>
            <a:r>
              <a:rPr lang="en-US" dirty="0" smtClean="0"/>
              <a:t>Initial Enrollment Period (IEP)</a:t>
            </a:r>
            <a:endParaRPr lang="en-US" dirty="0"/>
          </a:p>
        </p:txBody>
      </p:sp>
      <p:sp>
        <p:nvSpPr>
          <p:cNvPr id="16" name="TextBox 15"/>
          <p:cNvSpPr txBox="1"/>
          <p:nvPr/>
        </p:nvSpPr>
        <p:spPr>
          <a:xfrm>
            <a:off x="3428022" y="1013019"/>
            <a:ext cx="2545138" cy="461665"/>
          </a:xfrm>
          <a:prstGeom prst="rect">
            <a:avLst/>
          </a:prstGeom>
          <a:noFill/>
        </p:spPr>
        <p:txBody>
          <a:bodyPr wrap="square" rtlCol="0">
            <a:spAutoFit/>
          </a:bodyPr>
          <a:lstStyle/>
          <a:p>
            <a:r>
              <a:rPr lang="en-US" sz="2400" b="1" dirty="0"/>
              <a:t>7-Month Period</a:t>
            </a:r>
          </a:p>
        </p:txBody>
      </p:sp>
      <p:grpSp>
        <p:nvGrpSpPr>
          <p:cNvPr id="17" name="Group 16" title="Arrows showing the 7 month IEP"/>
          <p:cNvGrpSpPr/>
          <p:nvPr/>
        </p:nvGrpSpPr>
        <p:grpSpPr>
          <a:xfrm>
            <a:off x="127679" y="1398661"/>
            <a:ext cx="8888644" cy="1389688"/>
            <a:chOff x="123795" y="547491"/>
            <a:chExt cx="8888644" cy="1389688"/>
          </a:xfrm>
        </p:grpSpPr>
        <p:sp>
          <p:nvSpPr>
            <p:cNvPr id="18" name="Left Arrow 17" descr="2 months before your turn 65" title="graphic"/>
            <p:cNvSpPr/>
            <p:nvPr/>
          </p:nvSpPr>
          <p:spPr>
            <a:xfrm>
              <a:off x="123795" y="782974"/>
              <a:ext cx="3735095" cy="11542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Months before the month you turn 65</a:t>
              </a:r>
            </a:p>
          </p:txBody>
        </p:sp>
        <p:sp>
          <p:nvSpPr>
            <p:cNvPr id="19" name="Right Arrow 18" title="Graphic showing 7 month IEP"/>
            <p:cNvSpPr/>
            <p:nvPr/>
          </p:nvSpPr>
          <p:spPr>
            <a:xfrm>
              <a:off x="5031261" y="814107"/>
              <a:ext cx="3981178" cy="1095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Months after the month you   turn 65</a:t>
              </a:r>
            </a:p>
          </p:txBody>
        </p:sp>
        <p:sp>
          <p:nvSpPr>
            <p:cNvPr id="20" name="Rounded Rectangle 19" descr="Month you turn 65" title="Text box"/>
            <p:cNvSpPr/>
            <p:nvPr/>
          </p:nvSpPr>
          <p:spPr>
            <a:xfrm>
              <a:off x="3864991" y="547491"/>
              <a:ext cx="1166270" cy="1130248"/>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dirty="0"/>
                <a:t>Month </a:t>
              </a:r>
            </a:p>
            <a:p>
              <a:pPr algn="ctr"/>
              <a:r>
                <a:rPr lang="en-US" sz="2200" dirty="0"/>
                <a:t>you turn </a:t>
              </a:r>
              <a:endParaRPr lang="en-US" sz="2400" dirty="0"/>
            </a:p>
          </p:txBody>
        </p:sp>
      </p:grpSp>
      <p:graphicFrame>
        <p:nvGraphicFramePr>
          <p:cNvPr id="21" name="Table 20" descr="Shows 7 month IEP count&#10;" title="Numbers indicating 3 months before, the month of, and 3 months after the month you turn 65"/>
          <p:cNvGraphicFramePr>
            <a:graphicFrameLocks noGrp="1"/>
          </p:cNvGraphicFramePr>
          <p:nvPr>
            <p:extLst/>
          </p:nvPr>
        </p:nvGraphicFramePr>
        <p:xfrm>
          <a:off x="703765" y="2544223"/>
          <a:ext cx="7736474" cy="399288"/>
        </p:xfrm>
        <a:graphic>
          <a:graphicData uri="http://schemas.openxmlformats.org/drawingml/2006/table">
            <a:tbl>
              <a:tblPr firstRow="1" bandRow="1">
                <a:tableStyleId>{5C22544A-7EE6-4342-B048-85BDC9FD1C3A}</a:tableStyleId>
              </a:tblPr>
              <a:tblGrid>
                <a:gridCol w="1105211">
                  <a:extLst>
                    <a:ext uri="{9D8B030D-6E8A-4147-A177-3AD203B41FA5}">
                      <a16:colId xmlns:a16="http://schemas.microsoft.com/office/drawing/2014/main" val="20000"/>
                    </a:ext>
                  </a:extLst>
                </a:gridCol>
                <a:gridCol w="1105211">
                  <a:extLst>
                    <a:ext uri="{9D8B030D-6E8A-4147-A177-3AD203B41FA5}">
                      <a16:colId xmlns:a16="http://schemas.microsoft.com/office/drawing/2014/main" val="20001"/>
                    </a:ext>
                  </a:extLst>
                </a:gridCol>
                <a:gridCol w="972015">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172040">
                  <a:extLst>
                    <a:ext uri="{9D8B030D-6E8A-4147-A177-3AD203B41FA5}">
                      <a16:colId xmlns:a16="http://schemas.microsoft.com/office/drawing/2014/main" val="20004"/>
                    </a:ext>
                  </a:extLst>
                </a:gridCol>
                <a:gridCol w="1105211">
                  <a:extLst>
                    <a:ext uri="{9D8B030D-6E8A-4147-A177-3AD203B41FA5}">
                      <a16:colId xmlns:a16="http://schemas.microsoft.com/office/drawing/2014/main" val="20005"/>
                    </a:ext>
                  </a:extLst>
                </a:gridCol>
                <a:gridCol w="1105211">
                  <a:extLst>
                    <a:ext uri="{9D8B030D-6E8A-4147-A177-3AD203B41FA5}">
                      <a16:colId xmlns:a16="http://schemas.microsoft.com/office/drawing/2014/main" val="20006"/>
                    </a:ext>
                  </a:extLst>
                </a:gridCol>
              </a:tblGrid>
              <a:tr h="399288">
                <a:tc>
                  <a:txBody>
                    <a:bodyPr/>
                    <a:lstStyle/>
                    <a:p>
                      <a:pPr algn="ctr"/>
                      <a:r>
                        <a:rPr lang="en-US" sz="1900" dirty="0" smtClean="0">
                          <a:solidFill>
                            <a:schemeClr val="bg1"/>
                          </a:solidFill>
                        </a:rPr>
                        <a:t>1</a:t>
                      </a:r>
                      <a:endParaRPr lang="en-US" sz="1900" dirty="0">
                        <a:solidFill>
                          <a:schemeClr val="bg1"/>
                        </a:solidFill>
                      </a:endParaRPr>
                    </a:p>
                  </a:txBody>
                  <a:tcPr/>
                </a:tc>
                <a:tc>
                  <a:txBody>
                    <a:bodyPr/>
                    <a:lstStyle/>
                    <a:p>
                      <a:pPr algn="ctr"/>
                      <a:r>
                        <a:rPr lang="en-US" sz="1900" dirty="0" smtClean="0">
                          <a:solidFill>
                            <a:schemeClr val="bg1"/>
                          </a:solidFill>
                        </a:rPr>
                        <a:t>2</a:t>
                      </a:r>
                      <a:endParaRPr lang="en-US" sz="1900" dirty="0">
                        <a:solidFill>
                          <a:schemeClr val="bg1"/>
                        </a:solidFill>
                      </a:endParaRPr>
                    </a:p>
                  </a:txBody>
                  <a:tcPr/>
                </a:tc>
                <a:tc>
                  <a:txBody>
                    <a:bodyPr/>
                    <a:lstStyle/>
                    <a:p>
                      <a:pPr algn="ctr"/>
                      <a:r>
                        <a:rPr lang="en-US" sz="1900" dirty="0" smtClean="0">
                          <a:solidFill>
                            <a:schemeClr val="bg1"/>
                          </a:solidFill>
                        </a:rPr>
                        <a:t>3</a:t>
                      </a:r>
                      <a:endParaRPr lang="en-US" sz="1900" dirty="0">
                        <a:solidFill>
                          <a:schemeClr val="bg1"/>
                        </a:solidFill>
                      </a:endParaRPr>
                    </a:p>
                  </a:txBody>
                  <a:tcPr/>
                </a:tc>
                <a:tc>
                  <a:txBody>
                    <a:bodyPr/>
                    <a:lstStyle/>
                    <a:p>
                      <a:pPr algn="ctr"/>
                      <a:r>
                        <a:rPr lang="en-US" sz="1900" dirty="0" smtClean="0">
                          <a:solidFill>
                            <a:schemeClr val="bg1"/>
                          </a:solidFill>
                        </a:rPr>
                        <a:t>65</a:t>
                      </a:r>
                      <a:endParaRPr lang="en-US" sz="1900" dirty="0">
                        <a:solidFill>
                          <a:schemeClr val="bg1"/>
                        </a:solidFill>
                      </a:endParaRPr>
                    </a:p>
                  </a:txBody>
                  <a:tcPr/>
                </a:tc>
                <a:tc>
                  <a:txBody>
                    <a:bodyPr/>
                    <a:lstStyle/>
                    <a:p>
                      <a:pPr algn="ctr"/>
                      <a:r>
                        <a:rPr lang="en-US" sz="1900" dirty="0" smtClean="0">
                          <a:solidFill>
                            <a:schemeClr val="bg1"/>
                          </a:solidFill>
                        </a:rPr>
                        <a:t>1</a:t>
                      </a:r>
                      <a:endParaRPr lang="en-US" sz="1900" dirty="0">
                        <a:solidFill>
                          <a:schemeClr val="bg1"/>
                        </a:solidFill>
                      </a:endParaRPr>
                    </a:p>
                  </a:txBody>
                  <a:tcPr/>
                </a:tc>
                <a:tc>
                  <a:txBody>
                    <a:bodyPr/>
                    <a:lstStyle/>
                    <a:p>
                      <a:pPr algn="ctr"/>
                      <a:r>
                        <a:rPr lang="en-US" sz="1900" dirty="0" smtClean="0">
                          <a:solidFill>
                            <a:schemeClr val="bg1"/>
                          </a:solidFill>
                        </a:rPr>
                        <a:t>2</a:t>
                      </a:r>
                      <a:endParaRPr lang="en-US" sz="1900" dirty="0">
                        <a:solidFill>
                          <a:schemeClr val="bg1"/>
                        </a:solidFill>
                      </a:endParaRPr>
                    </a:p>
                  </a:txBody>
                  <a:tcPr/>
                </a:tc>
                <a:tc>
                  <a:txBody>
                    <a:bodyPr/>
                    <a:lstStyle/>
                    <a:p>
                      <a:pPr algn="ctr"/>
                      <a:r>
                        <a:rPr lang="en-US" sz="1900" dirty="0" smtClean="0">
                          <a:solidFill>
                            <a:schemeClr val="bg1"/>
                          </a:solidFill>
                        </a:rPr>
                        <a:t>3</a:t>
                      </a:r>
                      <a:endParaRPr lang="en-US" sz="1900" dirty="0">
                        <a:solidFill>
                          <a:schemeClr val="bg1"/>
                        </a:solidFill>
                      </a:endParaRPr>
                    </a:p>
                  </a:txBody>
                  <a:tcPr/>
                </a:tc>
                <a:extLst>
                  <a:ext uri="{0D108BD9-81ED-4DB2-BD59-A6C34878D82A}">
                    <a16:rowId xmlns:a16="http://schemas.microsoft.com/office/drawing/2014/main" val="10000"/>
                  </a:ext>
                </a:extLst>
              </a:tr>
            </a:tbl>
          </a:graphicData>
        </a:graphic>
      </p:graphicFrame>
      <p:graphicFrame>
        <p:nvGraphicFramePr>
          <p:cNvPr id="22" name="Table 21" descr="Covoerage begins the first month you turn 65 if you enroll during the 3 months before you gurn 65. It starts the next month if you enroll the month you turn 65. It will be delayed 2-3 months if you wait to enroll after the month you turn 65." title="Chart"/>
          <p:cNvGraphicFramePr>
            <a:graphicFrameLocks noGrp="1"/>
          </p:cNvGraphicFramePr>
          <p:nvPr>
            <p:extLst/>
          </p:nvPr>
        </p:nvGraphicFramePr>
        <p:xfrm>
          <a:off x="709866" y="2931505"/>
          <a:ext cx="7736471" cy="822960"/>
        </p:xfrm>
        <a:graphic>
          <a:graphicData uri="http://schemas.openxmlformats.org/drawingml/2006/table">
            <a:tbl>
              <a:tblPr firstRow="1" bandRow="1">
                <a:tableStyleId>{5C22544A-7EE6-4342-B048-85BDC9FD1C3A}</a:tableStyleId>
              </a:tblPr>
              <a:tblGrid>
                <a:gridCol w="3176335">
                  <a:extLst>
                    <a:ext uri="{9D8B030D-6E8A-4147-A177-3AD203B41FA5}">
                      <a16:colId xmlns:a16="http://schemas.microsoft.com/office/drawing/2014/main" val="20000"/>
                    </a:ext>
                  </a:extLst>
                </a:gridCol>
                <a:gridCol w="1179095">
                  <a:extLst>
                    <a:ext uri="{9D8B030D-6E8A-4147-A177-3AD203B41FA5}">
                      <a16:colId xmlns:a16="http://schemas.microsoft.com/office/drawing/2014/main" val="20001"/>
                    </a:ext>
                  </a:extLst>
                </a:gridCol>
                <a:gridCol w="3381041">
                  <a:extLst>
                    <a:ext uri="{9D8B030D-6E8A-4147-A177-3AD203B41FA5}">
                      <a16:colId xmlns:a16="http://schemas.microsoft.com/office/drawing/2014/main" val="20002"/>
                    </a:ext>
                  </a:extLst>
                </a:gridCol>
              </a:tblGrid>
              <a:tr h="822960">
                <a:tc>
                  <a:txBody>
                    <a:bodyPr/>
                    <a:lstStyle/>
                    <a:p>
                      <a:pPr algn="ctr"/>
                      <a:r>
                        <a:rPr lang="en-US" sz="1600" dirty="0" smtClean="0">
                          <a:solidFill>
                            <a:schemeClr val="tx1"/>
                          </a:solidFill>
                        </a:rPr>
                        <a:t>Coverage begins first of the month you turn 65</a:t>
                      </a:r>
                      <a:endParaRPr lang="en-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First of next month</a:t>
                      </a:r>
                      <a:endParaRPr lang="en-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Delayed</a:t>
                      </a:r>
                      <a:r>
                        <a:rPr lang="en-US" sz="1600" baseline="0" dirty="0" smtClean="0">
                          <a:solidFill>
                            <a:schemeClr val="tx1"/>
                          </a:solidFill>
                        </a:rPr>
                        <a:t> 2-3 months,</a:t>
                      </a:r>
                    </a:p>
                    <a:p>
                      <a:pPr algn="ctr"/>
                      <a:r>
                        <a:rPr lang="en-US" sz="1600" baseline="0" dirty="0" smtClean="0">
                          <a:solidFill>
                            <a:schemeClr val="tx1"/>
                          </a:solidFill>
                        </a:rPr>
                        <a:t>Part A (if you have to buy it) </a:t>
                      </a:r>
                    </a:p>
                    <a:p>
                      <a:pPr algn="ctr"/>
                      <a:r>
                        <a:rPr lang="en-US" sz="1600" baseline="0" dirty="0" smtClean="0">
                          <a:solidFill>
                            <a:schemeClr val="tx1"/>
                          </a:solidFill>
                        </a:rPr>
                        <a:t>and/or Part B</a:t>
                      </a:r>
                      <a:endParaRPr 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
        <p:nvSpPr>
          <p:cNvPr id="23" name="Content Placeholder 2"/>
          <p:cNvSpPr>
            <a:spLocks noGrp="1"/>
          </p:cNvSpPr>
          <p:nvPr>
            <p:ph idx="1"/>
          </p:nvPr>
        </p:nvSpPr>
        <p:spPr>
          <a:xfrm>
            <a:off x="628651" y="3631200"/>
            <a:ext cx="7886700" cy="2697434"/>
          </a:xfrm>
        </p:spPr>
        <p:txBody>
          <a:bodyPr>
            <a:normAutofit fontScale="85000" lnSpcReduction="20000"/>
          </a:bodyPr>
          <a:lstStyle/>
          <a:p>
            <a:pPr marL="0" indent="0">
              <a:buNone/>
            </a:pPr>
            <a:r>
              <a:rPr lang="en-US" sz="2800" dirty="0"/>
              <a:t>During your IEP you can enroll/join</a:t>
            </a:r>
          </a:p>
          <a:p>
            <a:pPr marL="342875" lvl="1" indent="292079" defTabSz="685750">
              <a:buFont typeface="Wingdings" panose="05000000000000000000" pitchFamily="2" charset="2"/>
              <a:buChar char="ü"/>
            </a:pPr>
            <a:r>
              <a:rPr lang="en-US" sz="2400" dirty="0">
                <a:solidFill>
                  <a:prstClr val="black"/>
                </a:solidFill>
              </a:rPr>
              <a:t>Part A </a:t>
            </a:r>
          </a:p>
          <a:p>
            <a:pPr marL="342875" lvl="1" indent="292079" defTabSz="685750">
              <a:buFont typeface="Wingdings" panose="05000000000000000000" pitchFamily="2" charset="2"/>
              <a:buChar char="ü"/>
            </a:pPr>
            <a:r>
              <a:rPr lang="en-US" sz="2400" dirty="0">
                <a:solidFill>
                  <a:prstClr val="black"/>
                </a:solidFill>
              </a:rPr>
              <a:t>Part B</a:t>
            </a:r>
          </a:p>
          <a:p>
            <a:pPr marL="342875" lvl="1" indent="292079" defTabSz="685750">
              <a:buFont typeface="Wingdings" panose="05000000000000000000" pitchFamily="2" charset="2"/>
              <a:buChar char="ü"/>
            </a:pPr>
            <a:r>
              <a:rPr lang="en-US" sz="2400" dirty="0" smtClean="0">
                <a:solidFill>
                  <a:prstClr val="black"/>
                </a:solidFill>
              </a:rPr>
              <a:t>Medicare Advantage (Part C) (</a:t>
            </a:r>
            <a:r>
              <a:rPr lang="en-US" sz="2400" dirty="0">
                <a:solidFill>
                  <a:prstClr val="black"/>
                </a:solidFill>
              </a:rPr>
              <a:t>if you have Part A and Part B) </a:t>
            </a:r>
          </a:p>
          <a:p>
            <a:pPr marL="342875" lvl="1" indent="292079" defTabSz="685750">
              <a:buFont typeface="Wingdings" panose="05000000000000000000" pitchFamily="2" charset="2"/>
              <a:buChar char="ü"/>
            </a:pPr>
            <a:r>
              <a:rPr lang="en-US" sz="2400" dirty="0">
                <a:solidFill>
                  <a:prstClr val="black"/>
                </a:solidFill>
              </a:rPr>
              <a:t>Part D (if you have Part A and/or Part B)</a:t>
            </a:r>
          </a:p>
          <a:p>
            <a:pPr marL="630238" lvl="1" indent="-236538" defTabSz="685750">
              <a:buFont typeface="Wingdings" panose="05000000000000000000" pitchFamily="2" charset="2"/>
              <a:buChar char="ü"/>
            </a:pPr>
            <a:r>
              <a:rPr lang="en-US" sz="2400" dirty="0">
                <a:solidFill>
                  <a:prstClr val="black"/>
                </a:solidFill>
              </a:rPr>
              <a:t>Medigap policy </a:t>
            </a:r>
            <a:r>
              <a:rPr lang="en-US" sz="2400" dirty="0" smtClean="0">
                <a:solidFill>
                  <a:prstClr val="black"/>
                </a:solidFill>
              </a:rPr>
              <a:t>(must have </a:t>
            </a:r>
            <a:r>
              <a:rPr lang="en-US" sz="2400" dirty="0">
                <a:solidFill>
                  <a:prstClr val="black"/>
                </a:solidFill>
              </a:rPr>
              <a:t>Part A and Part </a:t>
            </a:r>
            <a:r>
              <a:rPr lang="en-US" sz="2400" dirty="0" smtClean="0">
                <a:solidFill>
                  <a:prstClr val="black"/>
                </a:solidFill>
              </a:rPr>
              <a:t>B). </a:t>
            </a:r>
            <a:r>
              <a:rPr lang="en-US" sz="2400" dirty="0" err="1" smtClean="0">
                <a:solidFill>
                  <a:prstClr val="black"/>
                </a:solidFill>
              </a:rPr>
              <a:t>Medigap</a:t>
            </a:r>
            <a:r>
              <a:rPr lang="en-US" sz="2400" dirty="0" smtClean="0">
                <a:solidFill>
                  <a:prstClr val="black"/>
                </a:solidFill>
              </a:rPr>
              <a:t> Open Enrollment Period (OEP) lasts 6 months from when you are both 65 and have Part B) </a:t>
            </a:r>
            <a:endParaRPr lang="en-US" sz="2400" dirty="0"/>
          </a:p>
        </p:txBody>
      </p:sp>
      <p:sp>
        <p:nvSpPr>
          <p:cNvPr id="24" name="TextBox 23" descr="No late enrollment penalties" title="Text box"/>
          <p:cNvSpPr txBox="1"/>
          <p:nvPr/>
        </p:nvSpPr>
        <p:spPr>
          <a:xfrm>
            <a:off x="5603088" y="3830171"/>
            <a:ext cx="3073891" cy="707886"/>
          </a:xfrm>
          <a:prstGeom prst="rect">
            <a:avLst/>
          </a:prstGeom>
          <a:solidFill>
            <a:srgbClr val="25B21E"/>
          </a:solidFill>
        </p:spPr>
        <p:txBody>
          <a:bodyPr wrap="square" rtlCol="0">
            <a:spAutoFit/>
          </a:bodyPr>
          <a:lstStyle/>
          <a:p>
            <a:pPr algn="ctr"/>
            <a:r>
              <a:rPr lang="en-US" sz="2000" b="1" dirty="0">
                <a:solidFill>
                  <a:schemeClr val="bg1"/>
                </a:solidFill>
              </a:rPr>
              <a:t>No late enrollment penalties</a:t>
            </a:r>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12</a:t>
            </a:fld>
            <a:endParaRPr lang="en-US" dirty="0"/>
          </a:p>
        </p:txBody>
      </p:sp>
    </p:spTree>
    <p:extLst>
      <p:ext uri="{BB962C8B-B14F-4D97-AF65-F5344CB8AC3E}">
        <p14:creationId xmlns:p14="http://schemas.microsoft.com/office/powerpoint/2010/main" val="249858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Yearly Open Enrollment Period (OEP) for People with Medicare</a:t>
            </a:r>
            <a:endParaRPr lang="en-US" sz="3200" dirty="0"/>
          </a:p>
        </p:txBody>
      </p:sp>
      <p:sp>
        <p:nvSpPr>
          <p:cNvPr id="7" name="Content Placeholder 2"/>
          <p:cNvSpPr txBox="1">
            <a:spLocks/>
          </p:cNvSpPr>
          <p:nvPr/>
        </p:nvSpPr>
        <p:spPr>
          <a:xfrm>
            <a:off x="779318" y="2080487"/>
            <a:ext cx="6809511" cy="3954467"/>
          </a:xfrm>
          <a:prstGeom prst="rect">
            <a:avLst/>
          </a:prstGeom>
        </p:spPr>
        <p:txBody>
          <a:bodyPr>
            <a:normAutofit lnSpcReduction="10000"/>
          </a:bodyPr>
          <a:lstStyle>
            <a:lvl1pPr marL="149342" indent="-149342" algn="l" defTabSz="385743" rtl="0" eaLnBrk="1" latinLnBrk="0" hangingPunct="1">
              <a:lnSpc>
                <a:spcPct val="100000"/>
              </a:lnSpc>
              <a:spcBef>
                <a:spcPts val="254"/>
              </a:spcBef>
              <a:buFont typeface="Wingdings" panose="05000000000000000000" pitchFamily="2" charset="2"/>
              <a:buChar char="§"/>
              <a:defRPr sz="1800" kern="1200">
                <a:solidFill>
                  <a:schemeClr val="tx1"/>
                </a:solidFill>
                <a:latin typeface="+mn-lt"/>
                <a:ea typeface="+mn-ea"/>
                <a:cs typeface="+mn-cs"/>
              </a:defRPr>
            </a:lvl1pPr>
            <a:lvl2pPr marL="263189" indent="-96437" algn="l" defTabSz="385743" rtl="0" eaLnBrk="1" latinLnBrk="0" hangingPunct="1">
              <a:lnSpc>
                <a:spcPct val="100000"/>
              </a:lnSpc>
              <a:spcBef>
                <a:spcPts val="254"/>
              </a:spcBef>
              <a:buFont typeface="Arial" panose="020B0604020202020204" pitchFamily="34" charset="0"/>
              <a:buChar char="•"/>
              <a:defRPr sz="1575" kern="1200">
                <a:solidFill>
                  <a:schemeClr val="tx1"/>
                </a:solidFill>
                <a:latin typeface="+mn-lt"/>
                <a:ea typeface="+mn-ea"/>
                <a:cs typeface="+mn-cs"/>
              </a:defRPr>
            </a:lvl2pPr>
            <a:lvl3pPr marL="359626" indent="-95096" algn="l" defTabSz="385743" rtl="0" eaLnBrk="1" latinLnBrk="0" hangingPunct="1">
              <a:lnSpc>
                <a:spcPct val="100000"/>
              </a:lnSpc>
              <a:spcBef>
                <a:spcPts val="254"/>
              </a:spcBef>
              <a:buSzPct val="50000"/>
              <a:buFont typeface="Wingdings" panose="05000000000000000000" pitchFamily="2" charset="2"/>
              <a:buChar char="q"/>
              <a:defRPr sz="1575" i="0" kern="1200">
                <a:solidFill>
                  <a:schemeClr val="tx1"/>
                </a:solidFill>
                <a:latin typeface="+mn-lt"/>
                <a:ea typeface="+mn-ea"/>
                <a:cs typeface="+mn-cs"/>
              </a:defRPr>
            </a:lvl3pPr>
            <a:lvl4pPr marL="385743" indent="148673" algn="l" defTabSz="385743" rtl="0" eaLnBrk="1" latinLnBrk="0" hangingPunct="1">
              <a:lnSpc>
                <a:spcPct val="100000"/>
              </a:lnSpc>
              <a:spcBef>
                <a:spcPts val="254"/>
              </a:spcBef>
              <a:buFont typeface="Calibri" panose="020F0502020204030204" pitchFamily="34" charset="0"/>
              <a:buChar char="–"/>
              <a:defRPr sz="1350" i="0" kern="1200">
                <a:solidFill>
                  <a:schemeClr val="tx1"/>
                </a:solidFill>
                <a:latin typeface="+mn-lt"/>
                <a:ea typeface="+mn-ea"/>
                <a:cs typeface="+mn-cs"/>
              </a:defRPr>
            </a:lvl4pPr>
            <a:lvl5pPr marL="648933" indent="-113849" algn="l" defTabSz="385743" rtl="0" eaLnBrk="1" latinLnBrk="0" hangingPunct="1">
              <a:lnSpc>
                <a:spcPct val="100000"/>
              </a:lnSpc>
              <a:spcBef>
                <a:spcPts val="254"/>
              </a:spcBef>
              <a:buFont typeface="Arial" panose="020B0604020202020204" pitchFamily="34" charset="0"/>
              <a:buChar char="•"/>
              <a:defRPr sz="1350" i="0" kern="1200">
                <a:solidFill>
                  <a:schemeClr val="tx1"/>
                </a:solidFill>
                <a:latin typeface="+mn-lt"/>
                <a:ea typeface="+mn-ea"/>
                <a:cs typeface="+mn-cs"/>
              </a:defRPr>
            </a:lvl5pPr>
            <a:lvl6pPr marL="1060795" indent="-96437" algn="l" defTabSz="38574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66" indent="-96437" algn="l" defTabSz="38574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38" indent="-96437" algn="l" defTabSz="38574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10" indent="-96437" algn="l" defTabSz="38574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lvl="1" indent="0">
              <a:buFont typeface="Arial" panose="020B0604020202020204" pitchFamily="34" charset="0"/>
              <a:buNone/>
            </a:pPr>
            <a:r>
              <a:rPr lang="en-US" dirty="0" smtClean="0"/>
              <a:t> </a:t>
            </a:r>
          </a:p>
          <a:p>
            <a:pPr marL="0" lvl="1" indent="0">
              <a:buFont typeface="Arial" panose="020B0604020202020204" pitchFamily="34" charset="0"/>
              <a:buNone/>
            </a:pPr>
            <a:endParaRPr lang="en-US" dirty="0" smtClean="0"/>
          </a:p>
          <a:p>
            <a:pPr marL="0" lvl="1" indent="0">
              <a:buFont typeface="Arial" panose="020B0604020202020204" pitchFamily="34" charset="0"/>
              <a:buNone/>
            </a:pPr>
            <a:endParaRPr lang="en-US" sz="2400" dirty="0" smtClean="0"/>
          </a:p>
          <a:p>
            <a:pPr marL="0" lvl="1" indent="0">
              <a:buNone/>
            </a:pPr>
            <a:r>
              <a:rPr lang="en-US" sz="2600" dirty="0" smtClean="0"/>
              <a:t>Period </a:t>
            </a:r>
            <a:r>
              <a:rPr lang="en-US" sz="2600" dirty="0"/>
              <a:t>each year during which you </a:t>
            </a:r>
            <a:r>
              <a:rPr lang="en-US" sz="2600" dirty="0" smtClean="0"/>
              <a:t/>
            </a:r>
            <a:br>
              <a:rPr lang="en-US" sz="2600" dirty="0" smtClean="0"/>
            </a:br>
            <a:r>
              <a:rPr lang="en-US" sz="2600" dirty="0" smtClean="0"/>
              <a:t>can </a:t>
            </a:r>
            <a:r>
              <a:rPr lang="en-US" sz="2600" dirty="0"/>
              <a:t>join, switch, or drop your </a:t>
            </a:r>
          </a:p>
          <a:p>
            <a:pPr marL="228600" lvl="1" indent="-228600">
              <a:buFont typeface="Wingdings" panose="05000000000000000000" pitchFamily="2" charset="2"/>
              <a:buChar char="ü"/>
            </a:pPr>
            <a:r>
              <a:rPr lang="en-US" sz="2200" dirty="0" smtClean="0"/>
              <a:t>Medicare Advantage Plan</a:t>
            </a:r>
          </a:p>
          <a:p>
            <a:pPr marL="228600" lvl="1" indent="-228600">
              <a:buFont typeface="Wingdings" panose="05000000000000000000" pitchFamily="2" charset="2"/>
              <a:buChar char="ü"/>
            </a:pPr>
            <a:r>
              <a:rPr lang="en-US" sz="2200" dirty="0" smtClean="0"/>
              <a:t>Part D Plan, or</a:t>
            </a:r>
          </a:p>
          <a:p>
            <a:pPr marL="228600" lvl="1" indent="-228600">
              <a:buFont typeface="Wingdings" panose="05000000000000000000" pitchFamily="2" charset="2"/>
              <a:buChar char="ü"/>
            </a:pPr>
            <a:r>
              <a:rPr lang="en-US" sz="2200" dirty="0" smtClean="0"/>
              <a:t>Return to Original Medicare</a:t>
            </a:r>
          </a:p>
          <a:p>
            <a:pPr marL="0" indent="0">
              <a:buFont typeface="Wingdings" panose="05000000000000000000" pitchFamily="2" charset="2"/>
              <a:buNone/>
              <a:defRPr/>
            </a:pPr>
            <a:endParaRPr lang="en-US" sz="2200" spc="-31" dirty="0" smtClean="0"/>
          </a:p>
          <a:p>
            <a:pPr marL="0" indent="0">
              <a:buFont typeface="Wingdings" panose="05000000000000000000" pitchFamily="2" charset="2"/>
              <a:buNone/>
              <a:defRPr/>
            </a:pPr>
            <a:r>
              <a:rPr lang="en-US" sz="2600" spc="-31" dirty="0" smtClean="0"/>
              <a:t>This is a time to review health and drug plan choices </a:t>
            </a:r>
            <a:endParaRPr lang="en-US" sz="2600" dirty="0"/>
          </a:p>
        </p:txBody>
      </p:sp>
      <p:sp>
        <p:nvSpPr>
          <p:cNvPr id="8" name="TextBox 7"/>
          <p:cNvSpPr txBox="1"/>
          <p:nvPr/>
        </p:nvSpPr>
        <p:spPr>
          <a:xfrm>
            <a:off x="6566196" y="3242112"/>
            <a:ext cx="2119312" cy="1631216"/>
          </a:xfrm>
          <a:prstGeom prst="rect">
            <a:avLst/>
          </a:prstGeom>
          <a:solidFill>
            <a:srgbClr val="25B21E"/>
          </a:solidFill>
        </p:spPr>
        <p:txBody>
          <a:bodyPr wrap="square" rtlCol="0">
            <a:spAutoFit/>
          </a:bodyPr>
          <a:lstStyle/>
          <a:p>
            <a:pPr algn="ctr"/>
            <a:r>
              <a:rPr lang="en-US" sz="2000" b="1" dirty="0">
                <a:solidFill>
                  <a:schemeClr val="bg1"/>
                </a:solidFill>
              </a:rPr>
              <a:t>No </a:t>
            </a:r>
            <a:r>
              <a:rPr lang="en-US" sz="2000" b="1" dirty="0" smtClean="0">
                <a:solidFill>
                  <a:schemeClr val="bg1"/>
                </a:solidFill>
              </a:rPr>
              <a:t>new LEPs </a:t>
            </a:r>
            <a:r>
              <a:rPr lang="en-US" sz="2000" b="1" dirty="0">
                <a:solidFill>
                  <a:schemeClr val="bg1"/>
                </a:solidFill>
              </a:rPr>
              <a:t>because you must already be enrolled in Medicare</a:t>
            </a:r>
          </a:p>
        </p:txBody>
      </p:sp>
      <p:graphicFrame>
        <p:nvGraphicFramePr>
          <p:cNvPr id="9" name="Diagram 8" title="calendar"/>
          <p:cNvGraphicFramePr/>
          <p:nvPr>
            <p:extLst>
              <p:ext uri="{D42A27DB-BD31-4B8C-83A1-F6EECF244321}">
                <p14:modId xmlns:p14="http://schemas.microsoft.com/office/powerpoint/2010/main" val="3076517649"/>
              </p:ext>
            </p:extLst>
          </p:nvPr>
        </p:nvGraphicFramePr>
        <p:xfrm>
          <a:off x="779318" y="1181100"/>
          <a:ext cx="5678632" cy="120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title="calendar"/>
          <p:cNvGraphicFramePr/>
          <p:nvPr>
            <p:extLst>
              <p:ext uri="{D42A27DB-BD31-4B8C-83A1-F6EECF244321}">
                <p14:modId xmlns:p14="http://schemas.microsoft.com/office/powerpoint/2010/main" val="599905938"/>
              </p:ext>
            </p:extLst>
          </p:nvPr>
        </p:nvGraphicFramePr>
        <p:xfrm>
          <a:off x="6566196" y="1181100"/>
          <a:ext cx="1725749" cy="16263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ooter Placeholder 4"/>
          <p:cNvSpPr>
            <a:spLocks noGrp="1"/>
          </p:cNvSpPr>
          <p:nvPr>
            <p:ph type="ftr" sz="quarter" idx="11"/>
          </p:nvPr>
        </p:nvSpPr>
        <p:spPr/>
        <p:txBody>
          <a:bodyPr/>
          <a:lstStyle/>
          <a:p>
            <a:r>
              <a:rPr lang="en-US" smtClean="0"/>
              <a:t>Medicare - Getting Started</a:t>
            </a:r>
            <a:endParaRPr lang="en-US" dirty="0"/>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13</a:t>
            </a:fld>
            <a:endParaRPr lang="en-US" dirty="0"/>
          </a:p>
        </p:txBody>
      </p:sp>
    </p:spTree>
    <p:extLst>
      <p:ext uri="{BB962C8B-B14F-4D97-AF65-F5344CB8AC3E}">
        <p14:creationId xmlns:p14="http://schemas.microsoft.com/office/powerpoint/2010/main" val="225028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General Enrollment Period (GEP)</a:t>
            </a:r>
            <a:br>
              <a:rPr lang="en-US" sz="4000" dirty="0" smtClean="0"/>
            </a:br>
            <a:endParaRPr lang="en-US" sz="4000" dirty="0"/>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14</a:t>
            </a:fld>
            <a:endParaRPr lang="en-US" dirty="0"/>
          </a:p>
        </p:txBody>
      </p:sp>
      <p:graphicFrame>
        <p:nvGraphicFramePr>
          <p:cNvPr id="8" name="Diagram 7" title="calendar"/>
          <p:cNvGraphicFramePr/>
          <p:nvPr>
            <p:extLst>
              <p:ext uri="{D42A27DB-BD31-4B8C-83A1-F6EECF244321}">
                <p14:modId xmlns:p14="http://schemas.microsoft.com/office/powerpoint/2010/main" val="4222255382"/>
              </p:ext>
            </p:extLst>
          </p:nvPr>
        </p:nvGraphicFramePr>
        <p:xfrm>
          <a:off x="177800" y="1428087"/>
          <a:ext cx="5869133" cy="111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title="calendar"/>
          <p:cNvGraphicFramePr/>
          <p:nvPr>
            <p:extLst>
              <p:ext uri="{D42A27DB-BD31-4B8C-83A1-F6EECF244321}">
                <p14:modId xmlns:p14="http://schemas.microsoft.com/office/powerpoint/2010/main" val="3877061874"/>
              </p:ext>
            </p:extLst>
          </p:nvPr>
        </p:nvGraphicFramePr>
        <p:xfrm>
          <a:off x="6701561" y="1450808"/>
          <a:ext cx="1991591" cy="1504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ontent Placeholder 2"/>
          <p:cNvSpPr txBox="1">
            <a:spLocks/>
          </p:cNvSpPr>
          <p:nvPr/>
        </p:nvSpPr>
        <p:spPr>
          <a:xfrm>
            <a:off x="766040" y="2637066"/>
            <a:ext cx="7515811" cy="3855173"/>
          </a:xfrm>
          <a:prstGeom prst="rect">
            <a:avLst/>
          </a:prstGeom>
        </p:spPr>
        <p:txBody>
          <a:bodyPr vert="horz" lIns="91440" tIns="45720" rIns="91440" bIns="4572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lvl="1" indent="0">
              <a:buNone/>
            </a:pPr>
            <a:r>
              <a:rPr lang="en-US" sz="2400" dirty="0"/>
              <a:t>3-Month period each year during which you </a:t>
            </a:r>
            <a:r>
              <a:rPr lang="en-US" sz="2400" dirty="0" smtClean="0"/>
              <a:t/>
            </a:r>
            <a:br>
              <a:rPr lang="en-US" sz="2400" dirty="0" smtClean="0"/>
            </a:br>
            <a:r>
              <a:rPr lang="en-US" sz="2400" dirty="0" smtClean="0"/>
              <a:t>can </a:t>
            </a:r>
            <a:r>
              <a:rPr lang="en-US" sz="2400" dirty="0"/>
              <a:t>enroll/join</a:t>
            </a:r>
          </a:p>
          <a:p>
            <a:pPr marL="571472" lvl="1" indent="-279386">
              <a:buFont typeface="Wingdings" panose="05000000000000000000" pitchFamily="2" charset="2"/>
              <a:buChar char="ü"/>
            </a:pPr>
            <a:r>
              <a:rPr lang="en-US" sz="2400" dirty="0"/>
              <a:t>Part A</a:t>
            </a:r>
          </a:p>
          <a:p>
            <a:pPr marL="571472" lvl="1" indent="-279386">
              <a:buFont typeface="Wingdings" panose="05000000000000000000" pitchFamily="2" charset="2"/>
              <a:buChar char="ü"/>
            </a:pPr>
            <a:r>
              <a:rPr lang="en-US" sz="2400" dirty="0"/>
              <a:t>Part B</a:t>
            </a:r>
          </a:p>
          <a:p>
            <a:pPr marL="0" indent="0" defTabSz="685766">
              <a:spcBef>
                <a:spcPts val="0"/>
              </a:spcBef>
              <a:buNone/>
            </a:pPr>
            <a:r>
              <a:rPr lang="en-US" dirty="0">
                <a:solidFill>
                  <a:prstClr val="black"/>
                </a:solidFill>
              </a:rPr>
              <a:t>If you enroll in Medicare during the GEP (dates above), from April 1-June 30, you can then sign up for</a:t>
            </a:r>
          </a:p>
          <a:p>
            <a:pPr marL="571472" lvl="1" indent="-285737" defTabSz="685766">
              <a:spcBef>
                <a:spcPts val="0"/>
              </a:spcBef>
              <a:buFont typeface="Wingdings" panose="05000000000000000000" pitchFamily="2" charset="2"/>
              <a:buChar char="ü"/>
            </a:pPr>
            <a:r>
              <a:rPr lang="en-US" sz="2400" dirty="0" smtClean="0">
                <a:solidFill>
                  <a:prstClr val="black"/>
                </a:solidFill>
              </a:rPr>
              <a:t>Medicare Advantage (Part C) </a:t>
            </a:r>
            <a:r>
              <a:rPr lang="en-US" sz="2400" dirty="0">
                <a:solidFill>
                  <a:prstClr val="black"/>
                </a:solidFill>
              </a:rPr>
              <a:t>(if you have Part A and Part B)</a:t>
            </a:r>
          </a:p>
          <a:p>
            <a:pPr marL="571472" lvl="1" indent="-285737" defTabSz="685766">
              <a:spcBef>
                <a:spcPts val="0"/>
              </a:spcBef>
              <a:buFont typeface="Wingdings" panose="05000000000000000000" pitchFamily="2" charset="2"/>
              <a:buChar char="ü"/>
            </a:pPr>
            <a:r>
              <a:rPr lang="en-US" sz="2400" dirty="0">
                <a:solidFill>
                  <a:prstClr val="black"/>
                </a:solidFill>
              </a:rPr>
              <a:t>Part D (if you have Part A and/or Part B)</a:t>
            </a:r>
          </a:p>
          <a:p>
            <a:pPr marL="0" indent="0">
              <a:buNone/>
            </a:pPr>
            <a:endParaRPr lang="en-US" sz="2000" dirty="0"/>
          </a:p>
          <a:p>
            <a:pPr marL="0" indent="0">
              <a:buNone/>
            </a:pPr>
            <a:endParaRPr lang="en-US" sz="2000" dirty="0"/>
          </a:p>
          <a:p>
            <a:pPr marL="0" indent="0">
              <a:buNone/>
            </a:pPr>
            <a:endParaRPr lang="en-US" sz="2100" dirty="0"/>
          </a:p>
          <a:p>
            <a:pPr marL="0" indent="0">
              <a:buNone/>
            </a:pPr>
            <a:endParaRPr lang="en-US" sz="2100" dirty="0"/>
          </a:p>
        </p:txBody>
      </p:sp>
      <p:sp>
        <p:nvSpPr>
          <p:cNvPr id="11" name="TextBox 10" descr="You may have late enrollment penalties" title="Text box"/>
          <p:cNvSpPr txBox="1"/>
          <p:nvPr/>
        </p:nvSpPr>
        <p:spPr>
          <a:xfrm>
            <a:off x="6701561" y="3379585"/>
            <a:ext cx="2114551" cy="461665"/>
          </a:xfrm>
          <a:prstGeom prst="rect">
            <a:avLst/>
          </a:prstGeom>
          <a:solidFill>
            <a:srgbClr val="FF0000"/>
          </a:solidFill>
        </p:spPr>
        <p:txBody>
          <a:bodyPr wrap="square" rtlCol="0">
            <a:spAutoFit/>
          </a:bodyPr>
          <a:lstStyle/>
          <a:p>
            <a:r>
              <a:rPr lang="en-US" sz="2400" b="1" dirty="0">
                <a:solidFill>
                  <a:schemeClr val="bg1"/>
                </a:solidFill>
              </a:rPr>
              <a:t>May have </a:t>
            </a:r>
            <a:r>
              <a:rPr lang="en-US" sz="2400" b="1" dirty="0" smtClean="0">
                <a:solidFill>
                  <a:schemeClr val="bg1"/>
                </a:solidFill>
              </a:rPr>
              <a:t>LEPs</a:t>
            </a:r>
            <a:endParaRPr lang="en-US" sz="2400" b="1" dirty="0">
              <a:solidFill>
                <a:schemeClr val="bg1"/>
              </a:solidFill>
            </a:endParaRPr>
          </a:p>
        </p:txBody>
      </p:sp>
    </p:spTree>
    <p:extLst>
      <p:ext uri="{BB962C8B-B14F-4D97-AF65-F5344CB8AC3E}">
        <p14:creationId xmlns:p14="http://schemas.microsoft.com/office/powerpoint/2010/main" val="1084451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NEW: </a:t>
            </a:r>
            <a:r>
              <a:rPr lang="en-US" dirty="0" smtClean="0"/>
              <a:t>Medicare Advantage Open Enrollment Period (MA OEP)</a:t>
            </a:r>
            <a:endParaRPr lang="en-US" dirty="0">
              <a:solidFill>
                <a:srgbClr val="00B0F0"/>
              </a:solidFill>
            </a:endParaRPr>
          </a:p>
        </p:txBody>
      </p:sp>
      <p:sp>
        <p:nvSpPr>
          <p:cNvPr id="10" name="Content Placeholder 2"/>
          <p:cNvSpPr txBox="1">
            <a:spLocks/>
          </p:cNvSpPr>
          <p:nvPr/>
        </p:nvSpPr>
        <p:spPr>
          <a:xfrm>
            <a:off x="628650" y="2189176"/>
            <a:ext cx="7660985" cy="4076542"/>
          </a:xfrm>
          <a:prstGeom prst="rect">
            <a:avLst/>
          </a:prstGeom>
        </p:spPr>
        <p:txBody>
          <a:bodyPr vert="horz" lIns="68580" tIns="34290" rIns="68580" bIns="3429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lvl="1" indent="0">
              <a:spcBef>
                <a:spcPts val="600"/>
              </a:spcBef>
              <a:buNone/>
            </a:pPr>
            <a:r>
              <a:rPr lang="en-US" sz="2400" dirty="0">
                <a:solidFill>
                  <a:prstClr val="black"/>
                </a:solidFill>
              </a:rPr>
              <a:t>3-Month period each year during which </a:t>
            </a:r>
            <a:r>
              <a:rPr lang="en-US" sz="2400" dirty="0" smtClean="0">
                <a:solidFill>
                  <a:prstClr val="black"/>
                </a:solidFill>
              </a:rPr>
              <a:t/>
            </a:r>
            <a:br>
              <a:rPr lang="en-US" sz="2400" dirty="0" smtClean="0">
                <a:solidFill>
                  <a:prstClr val="black"/>
                </a:solidFill>
              </a:rPr>
            </a:br>
            <a:r>
              <a:rPr lang="en-US" sz="2400" dirty="0" smtClean="0">
                <a:solidFill>
                  <a:prstClr val="black"/>
                </a:solidFill>
              </a:rPr>
              <a:t>you can </a:t>
            </a:r>
            <a:endParaRPr lang="en-US" sz="2400" dirty="0">
              <a:solidFill>
                <a:prstClr val="black"/>
              </a:solidFill>
            </a:endParaRPr>
          </a:p>
          <a:p>
            <a:pPr marL="233363" lvl="1" indent="-233363">
              <a:spcBef>
                <a:spcPts val="600"/>
              </a:spcBef>
              <a:buFont typeface="Wingdings" panose="05000000000000000000" pitchFamily="2" charset="2"/>
              <a:buChar char="ü"/>
            </a:pPr>
            <a:r>
              <a:rPr lang="en-US" sz="2400" dirty="0">
                <a:solidFill>
                  <a:prstClr val="black"/>
                </a:solidFill>
              </a:rPr>
              <a:t>Switch MA Plans </a:t>
            </a:r>
            <a:r>
              <a:rPr lang="en-US" sz="2400" dirty="0" smtClean="0">
                <a:solidFill>
                  <a:prstClr val="black"/>
                </a:solidFill>
              </a:rPr>
              <a:t>(MA-PD </a:t>
            </a:r>
            <a:r>
              <a:rPr lang="en-US" sz="2400" dirty="0">
                <a:solidFill>
                  <a:prstClr val="black"/>
                </a:solidFill>
              </a:rPr>
              <a:t>to MA, or MA to MA-PD)</a:t>
            </a:r>
          </a:p>
          <a:p>
            <a:pPr marL="233363" lvl="1" indent="-233363">
              <a:spcBef>
                <a:spcPts val="600"/>
              </a:spcBef>
              <a:buFont typeface="Wingdings" panose="05000000000000000000" pitchFamily="2" charset="2"/>
              <a:buChar char="ü"/>
            </a:pPr>
            <a:r>
              <a:rPr lang="en-US" sz="2400" dirty="0">
                <a:solidFill>
                  <a:prstClr val="black"/>
                </a:solidFill>
              </a:rPr>
              <a:t>Drop MA Plan and return to Original </a:t>
            </a:r>
            <a:r>
              <a:rPr lang="en-US" sz="2400" dirty="0" smtClean="0">
                <a:solidFill>
                  <a:prstClr val="black"/>
                </a:solidFill>
              </a:rPr>
              <a:t>Medicare</a:t>
            </a:r>
            <a:endParaRPr lang="en-US" sz="2400" dirty="0">
              <a:solidFill>
                <a:prstClr val="black"/>
              </a:solidFill>
            </a:endParaRPr>
          </a:p>
          <a:p>
            <a:pPr marL="457200" lvl="2" indent="-223838">
              <a:spcBef>
                <a:spcPts val="600"/>
              </a:spcBef>
              <a:buSzPct val="100000"/>
              <a:buFont typeface="Arial" panose="020B0604020202020204" pitchFamily="34" charset="0"/>
              <a:buChar char="•"/>
            </a:pPr>
            <a:r>
              <a:rPr lang="en-US" sz="2000" dirty="0">
                <a:solidFill>
                  <a:prstClr val="black"/>
                </a:solidFill>
              </a:rPr>
              <a:t>If you do, you can enroll in a Part D </a:t>
            </a:r>
            <a:r>
              <a:rPr lang="en-US" sz="2000" dirty="0" smtClean="0">
                <a:solidFill>
                  <a:prstClr val="black"/>
                </a:solidFill>
              </a:rPr>
              <a:t>plan</a:t>
            </a:r>
          </a:p>
          <a:p>
            <a:pPr marL="457200" lvl="2" indent="-223838">
              <a:spcBef>
                <a:spcPts val="600"/>
              </a:spcBef>
              <a:buSzPct val="100000"/>
              <a:buFont typeface="Arial" panose="020B0604020202020204" pitchFamily="34" charset="0"/>
              <a:buChar char="•"/>
            </a:pPr>
            <a:r>
              <a:rPr lang="en-US" sz="2000" dirty="0" smtClean="0">
                <a:solidFill>
                  <a:prstClr val="black"/>
                </a:solidFill>
              </a:rPr>
              <a:t>You won’t have a Guaranteed Issue Right for a </a:t>
            </a:r>
            <a:r>
              <a:rPr lang="en-US" sz="2000" dirty="0" err="1" smtClean="0">
                <a:solidFill>
                  <a:prstClr val="black"/>
                </a:solidFill>
              </a:rPr>
              <a:t>Medigap</a:t>
            </a:r>
            <a:r>
              <a:rPr lang="en-US" sz="2000" dirty="0" smtClean="0">
                <a:solidFill>
                  <a:prstClr val="black"/>
                </a:solidFill>
              </a:rPr>
              <a:t> policy</a:t>
            </a:r>
            <a:endParaRPr lang="en-US" sz="2000" dirty="0">
              <a:solidFill>
                <a:prstClr val="black"/>
              </a:solidFill>
            </a:endParaRPr>
          </a:p>
          <a:p>
            <a:pPr marL="0" lvl="2" indent="0">
              <a:spcBef>
                <a:spcPts val="600"/>
              </a:spcBef>
              <a:buNone/>
            </a:pPr>
            <a:r>
              <a:rPr lang="en-US" sz="2400" dirty="0">
                <a:solidFill>
                  <a:prstClr val="black"/>
                </a:solidFill>
              </a:rPr>
              <a:t>You must already be in an MA Plan on January 1 to use this enrollment period.</a:t>
            </a:r>
          </a:p>
          <a:p>
            <a:pPr marL="0" lvl="2" indent="0">
              <a:spcBef>
                <a:spcPts val="600"/>
              </a:spcBef>
              <a:buNone/>
            </a:pPr>
            <a:r>
              <a:rPr lang="en-US" sz="2400" dirty="0">
                <a:solidFill>
                  <a:prstClr val="black"/>
                </a:solidFill>
              </a:rPr>
              <a:t>Doesn’t apply to </a:t>
            </a:r>
            <a:r>
              <a:rPr lang="en-US" sz="2400" dirty="0" smtClean="0">
                <a:solidFill>
                  <a:prstClr val="black"/>
                </a:solidFill>
              </a:rPr>
              <a:t>Medicare Savings Accounts (MSAs) </a:t>
            </a:r>
            <a:r>
              <a:rPr lang="en-US" sz="2400" dirty="0">
                <a:solidFill>
                  <a:prstClr val="black"/>
                </a:solidFill>
              </a:rPr>
              <a:t>or Cost Plans</a:t>
            </a:r>
            <a:r>
              <a:rPr lang="en-US" sz="2400" dirty="0" smtClean="0">
                <a:solidFill>
                  <a:prstClr val="black"/>
                </a:solidFill>
              </a:rPr>
              <a:t>.</a:t>
            </a:r>
            <a:endParaRPr lang="en-US" dirty="0">
              <a:solidFill>
                <a:prstClr val="black"/>
              </a:solidFill>
            </a:endParaRPr>
          </a:p>
        </p:txBody>
      </p:sp>
      <p:graphicFrame>
        <p:nvGraphicFramePr>
          <p:cNvPr id="8" name="Diagram 7" title="calendar"/>
          <p:cNvGraphicFramePr/>
          <p:nvPr>
            <p:extLst>
              <p:ext uri="{D42A27DB-BD31-4B8C-83A1-F6EECF244321}">
                <p14:modId xmlns:p14="http://schemas.microsoft.com/office/powerpoint/2010/main" val="3168508436"/>
              </p:ext>
            </p:extLst>
          </p:nvPr>
        </p:nvGraphicFramePr>
        <p:xfrm>
          <a:off x="628650" y="1190197"/>
          <a:ext cx="5616289" cy="835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title="calendar"/>
          <p:cNvGraphicFramePr/>
          <p:nvPr>
            <p:extLst>
              <p:ext uri="{D42A27DB-BD31-4B8C-83A1-F6EECF244321}">
                <p14:modId xmlns:p14="http://schemas.microsoft.com/office/powerpoint/2010/main" val="3797593904"/>
              </p:ext>
            </p:extLst>
          </p:nvPr>
        </p:nvGraphicFramePr>
        <p:xfrm>
          <a:off x="6415088" y="1151285"/>
          <a:ext cx="2151969" cy="1372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15</a:t>
            </a:fld>
            <a:endParaRPr lang="en-US" dirty="0"/>
          </a:p>
        </p:txBody>
      </p:sp>
    </p:spTree>
    <p:extLst>
      <p:ext uri="{BB962C8B-B14F-4D97-AF65-F5344CB8AC3E}">
        <p14:creationId xmlns:p14="http://schemas.microsoft.com/office/powerpoint/2010/main" val="1006559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Medicare Special Enrollment Period (SEP)—Group Health Plan (GHP) Coverage Ends</a:t>
            </a:r>
            <a:endParaRPr lang="en-US" sz="3200" dirty="0"/>
          </a:p>
        </p:txBody>
      </p:sp>
      <p:sp>
        <p:nvSpPr>
          <p:cNvPr id="12" name="Content Placeholder 2"/>
          <p:cNvSpPr txBox="1">
            <a:spLocks/>
          </p:cNvSpPr>
          <p:nvPr/>
        </p:nvSpPr>
        <p:spPr>
          <a:xfrm>
            <a:off x="852055" y="2501023"/>
            <a:ext cx="6903412" cy="3743129"/>
          </a:xfrm>
          <a:prstGeom prst="rect">
            <a:avLst/>
          </a:prstGeom>
        </p:spPr>
        <p:txBody>
          <a:bodyPr vert="horz" lIns="68580" tIns="34290" rIns="68580" bIns="3429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t>8-Month period when you can enroll in</a:t>
            </a:r>
          </a:p>
          <a:p>
            <a:pPr marL="228600" indent="-228600">
              <a:buFont typeface="Wingdings" panose="05000000000000000000" pitchFamily="2" charset="2"/>
              <a:buChar char="ü"/>
            </a:pPr>
            <a:r>
              <a:rPr lang="en-US" dirty="0"/>
              <a:t>Part A</a:t>
            </a:r>
          </a:p>
          <a:p>
            <a:pPr marL="228600" indent="-228600">
              <a:buFont typeface="Wingdings" panose="05000000000000000000" pitchFamily="2" charset="2"/>
              <a:buChar char="ü"/>
            </a:pPr>
            <a:r>
              <a:rPr lang="en-US" dirty="0"/>
              <a:t>Part B</a:t>
            </a:r>
          </a:p>
          <a:p>
            <a:pPr marL="0" indent="0">
              <a:buNone/>
            </a:pPr>
            <a:r>
              <a:rPr lang="en-US" dirty="0"/>
              <a:t>If you enroll during SEP</a:t>
            </a:r>
            <a:endParaRPr lang="en-US" sz="1800" dirty="0"/>
          </a:p>
          <a:p>
            <a:pPr marL="228600" lvl="1" indent="-228600">
              <a:buFont typeface="Wingdings" panose="05000000000000000000" pitchFamily="2" charset="2"/>
              <a:buChar char="ü"/>
            </a:pPr>
            <a:r>
              <a:rPr lang="en-US" sz="2400" dirty="0" smtClean="0"/>
              <a:t>Medicare Advantage (Part C) </a:t>
            </a:r>
            <a:endParaRPr lang="en-US" sz="2400" dirty="0"/>
          </a:p>
          <a:p>
            <a:pPr marL="228600" lvl="1" indent="-228600">
              <a:buFont typeface="Wingdings" panose="05000000000000000000" pitchFamily="2" charset="2"/>
              <a:buChar char="ü"/>
            </a:pPr>
            <a:r>
              <a:rPr lang="en-US" sz="2400" dirty="0"/>
              <a:t>Part D </a:t>
            </a:r>
          </a:p>
          <a:p>
            <a:pPr marL="0" indent="0">
              <a:buNone/>
            </a:pPr>
            <a:r>
              <a:rPr lang="en-US" dirty="0"/>
              <a:t>You have 6 months from the Part B effective date to buy a </a:t>
            </a:r>
            <a:r>
              <a:rPr lang="en-US" dirty="0" err="1"/>
              <a:t>Medigap</a:t>
            </a:r>
            <a:r>
              <a:rPr lang="en-US" dirty="0"/>
              <a:t> policy</a:t>
            </a:r>
          </a:p>
        </p:txBody>
      </p:sp>
      <p:graphicFrame>
        <p:nvGraphicFramePr>
          <p:cNvPr id="10" name="Diagram 9" title="Calendar"/>
          <p:cNvGraphicFramePr/>
          <p:nvPr>
            <p:extLst>
              <p:ext uri="{D42A27DB-BD31-4B8C-83A1-F6EECF244321}">
                <p14:modId xmlns:p14="http://schemas.microsoft.com/office/powerpoint/2010/main" val="2221847862"/>
              </p:ext>
            </p:extLst>
          </p:nvPr>
        </p:nvGraphicFramePr>
        <p:xfrm>
          <a:off x="852055" y="1517073"/>
          <a:ext cx="1772083" cy="95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title="Calendar"/>
          <p:cNvGraphicFramePr/>
          <p:nvPr>
            <p:extLst>
              <p:ext uri="{D42A27DB-BD31-4B8C-83A1-F6EECF244321}">
                <p14:modId xmlns:p14="http://schemas.microsoft.com/office/powerpoint/2010/main" val="3147289843"/>
              </p:ext>
            </p:extLst>
          </p:nvPr>
        </p:nvGraphicFramePr>
        <p:xfrm>
          <a:off x="2624139" y="925095"/>
          <a:ext cx="6073051" cy="23099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5648325" y="3023590"/>
            <a:ext cx="1520337" cy="323619"/>
          </a:xfrm>
          <a:prstGeom prst="rect">
            <a:avLst/>
          </a:prstGeom>
          <a:solidFill>
            <a:srgbClr val="25B21E"/>
          </a:solidFill>
        </p:spPr>
        <p:txBody>
          <a:bodyPr wrap="square" rtlCol="0">
            <a:spAutoFit/>
          </a:bodyPr>
          <a:lstStyle/>
          <a:p>
            <a:pPr algn="ctr"/>
            <a:r>
              <a:rPr lang="en-US" sz="1500" b="1" dirty="0">
                <a:solidFill>
                  <a:schemeClr val="bg1"/>
                </a:solidFill>
              </a:rPr>
              <a:t>Usually no </a:t>
            </a:r>
            <a:r>
              <a:rPr lang="en-US" sz="1500" b="1" dirty="0" smtClean="0">
                <a:solidFill>
                  <a:schemeClr val="bg1"/>
                </a:solidFill>
              </a:rPr>
              <a:t>LEPs</a:t>
            </a:r>
            <a:endParaRPr lang="en-US" sz="1500" b="1" dirty="0">
              <a:solidFill>
                <a:schemeClr val="bg1"/>
              </a:solidFill>
            </a:endParaRPr>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16</a:t>
            </a:fld>
            <a:endParaRPr lang="en-US" dirty="0"/>
          </a:p>
        </p:txBody>
      </p:sp>
    </p:spTree>
    <p:extLst>
      <p:ext uri="{BB962C8B-B14F-4D97-AF65-F5344CB8AC3E}">
        <p14:creationId xmlns:p14="http://schemas.microsoft.com/office/powerpoint/2010/main" val="370637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Other Medicare Special Enrollment Periods (SEPs)</a:t>
            </a:r>
            <a:endParaRPr lang="en-US" sz="3200" dirty="0"/>
          </a:p>
        </p:txBody>
      </p:sp>
      <p:sp>
        <p:nvSpPr>
          <p:cNvPr id="3" name="Content Placeholder 2"/>
          <p:cNvSpPr>
            <a:spLocks noGrp="1"/>
          </p:cNvSpPr>
          <p:nvPr>
            <p:ph idx="1"/>
          </p:nvPr>
        </p:nvSpPr>
        <p:spPr>
          <a:xfrm>
            <a:off x="405245" y="1171074"/>
            <a:ext cx="8375073" cy="5005889"/>
          </a:xfrm>
        </p:spPr>
        <p:txBody>
          <a:bodyPr>
            <a:normAutofit fontScale="92500"/>
          </a:bodyPr>
          <a:lstStyle/>
          <a:p>
            <a:r>
              <a:rPr lang="en-US" sz="2400" dirty="0"/>
              <a:t>You move out of your plan’s service area</a:t>
            </a:r>
          </a:p>
          <a:p>
            <a:r>
              <a:rPr lang="en-US" sz="2400" dirty="0"/>
              <a:t>You have Medicaid and Medicare</a:t>
            </a:r>
          </a:p>
          <a:p>
            <a:r>
              <a:rPr lang="en-US" sz="2400" dirty="0"/>
              <a:t>Your plan leaves the Medicare Program or reduces its service area</a:t>
            </a:r>
          </a:p>
          <a:p>
            <a:r>
              <a:rPr lang="en-US" sz="2400" dirty="0"/>
              <a:t>You leave or lose employer or union coverage</a:t>
            </a:r>
          </a:p>
          <a:p>
            <a:r>
              <a:rPr lang="en-US" sz="2400" dirty="0"/>
              <a:t>You enter, live at, or leave a long-term care facility (like a nursing home)</a:t>
            </a:r>
          </a:p>
          <a:p>
            <a:r>
              <a:rPr lang="en-US" sz="2400" dirty="0"/>
              <a:t>In 2018 you have a continuous (SEP) if you qualify for Extra Help</a:t>
            </a:r>
          </a:p>
          <a:p>
            <a:pPr lvl="1">
              <a:buFont typeface="Wingdings" panose="05000000000000000000" pitchFamily="2" charset="2"/>
              <a:buChar char="Ø"/>
            </a:pPr>
            <a:r>
              <a:rPr lang="en-US" sz="2000" dirty="0">
                <a:solidFill>
                  <a:srgbClr val="0070C0"/>
                </a:solidFill>
              </a:rPr>
              <a:t>New in 2019 - Once per calendar quarter during first 9 months each year </a:t>
            </a:r>
          </a:p>
          <a:p>
            <a:r>
              <a:rPr lang="en-US" sz="2400" dirty="0"/>
              <a:t>You lose your Extra Help status </a:t>
            </a:r>
          </a:p>
          <a:p>
            <a:r>
              <a:rPr lang="en-US" sz="2400" dirty="0"/>
              <a:t>You’re sent a retroactive notice of Medicare entitlement </a:t>
            </a:r>
          </a:p>
          <a:p>
            <a:r>
              <a:rPr lang="en-US" sz="2400" dirty="0"/>
              <a:t>Other exceptional </a:t>
            </a:r>
            <a:r>
              <a:rPr lang="en-US" sz="2400" dirty="0" smtClean="0"/>
              <a:t>circumstances</a:t>
            </a:r>
            <a:endParaRPr lang="en-US" sz="2400" dirty="0"/>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17</a:t>
            </a:fld>
            <a:endParaRPr lang="en-US" dirty="0"/>
          </a:p>
        </p:txBody>
      </p:sp>
    </p:spTree>
    <p:extLst>
      <p:ext uri="{BB962C8B-B14F-4D97-AF65-F5344CB8AC3E}">
        <p14:creationId xmlns:p14="http://schemas.microsoft.com/office/powerpoint/2010/main" val="424563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5-Star Special Enrollment Period (SEP)</a:t>
            </a:r>
            <a:endParaRPr lang="en-US" sz="3200" dirty="0"/>
          </a:p>
        </p:txBody>
      </p:sp>
      <p:sp>
        <p:nvSpPr>
          <p:cNvPr id="3" name="Content Placeholder 2"/>
          <p:cNvSpPr>
            <a:spLocks noGrp="1"/>
          </p:cNvSpPr>
          <p:nvPr>
            <p:ph idx="1"/>
          </p:nvPr>
        </p:nvSpPr>
        <p:spPr>
          <a:xfrm>
            <a:off x="290946" y="1171074"/>
            <a:ext cx="7772400" cy="5005889"/>
          </a:xfrm>
        </p:spPr>
        <p:txBody>
          <a:bodyPr/>
          <a:lstStyle/>
          <a:p>
            <a:pPr marL="288925" lvl="2" indent="-288925" defTabSz="914400">
              <a:buSzTx/>
              <a:buFont typeface="Wingdings" pitchFamily="2" charset="2"/>
              <a:buChar char="§"/>
              <a:defRPr/>
            </a:pPr>
            <a:r>
              <a:rPr lang="en-US" dirty="0"/>
              <a:t>Can switch to 5-Star MA Plan, </a:t>
            </a:r>
            <a:r>
              <a:rPr lang="en-US" dirty="0" smtClean="0"/>
              <a:t>PDP, MA-PD, </a:t>
            </a:r>
            <a:r>
              <a:rPr lang="en-US" dirty="0"/>
              <a:t>or Cost Plan </a:t>
            </a:r>
          </a:p>
          <a:p>
            <a:pPr marL="288925" lvl="2" indent="-288925" defTabSz="914400">
              <a:buSzTx/>
              <a:buFont typeface="Wingdings" pitchFamily="2" charset="2"/>
              <a:buChar char="§"/>
              <a:defRPr/>
            </a:pPr>
            <a:r>
              <a:rPr lang="en-US" dirty="0"/>
              <a:t>Enroll once per year from December 8, </a:t>
            </a:r>
            <a:r>
              <a:rPr lang="en-US" dirty="0" smtClean="0"/>
              <a:t>2018–November </a:t>
            </a:r>
            <a:r>
              <a:rPr lang="en-US" dirty="0"/>
              <a:t>30, </a:t>
            </a:r>
            <a:r>
              <a:rPr lang="en-US" dirty="0" smtClean="0"/>
              <a:t>2019</a:t>
            </a:r>
            <a:endParaRPr lang="en-US" dirty="0"/>
          </a:p>
          <a:p>
            <a:pPr marL="288925" lvl="2" indent="-288925" defTabSz="914400">
              <a:buSzTx/>
              <a:buFont typeface="Wingdings" pitchFamily="2" charset="2"/>
              <a:buChar char="§"/>
              <a:defRPr/>
            </a:pPr>
            <a:r>
              <a:rPr lang="en-US" dirty="0"/>
              <a:t>New plan starts first day of month after enrolled </a:t>
            </a:r>
          </a:p>
          <a:p>
            <a:pPr marL="288925" lvl="2" indent="-288925" defTabSz="914400">
              <a:buSzTx/>
              <a:buFont typeface="Wingdings" pitchFamily="2" charset="2"/>
              <a:buChar char="§"/>
              <a:defRPr/>
            </a:pPr>
            <a:r>
              <a:rPr lang="en-US" dirty="0"/>
              <a:t>Star ratings given once per year</a:t>
            </a:r>
          </a:p>
          <a:p>
            <a:pPr marL="511175" lvl="1" indent="-228600" defTabSz="914400">
              <a:defRPr/>
            </a:pPr>
            <a:r>
              <a:rPr lang="en-US" dirty="0"/>
              <a:t>Ratings assigned in October and effective January 1</a:t>
            </a:r>
          </a:p>
          <a:p>
            <a:pPr marL="511175" lvl="1" indent="-228600" defTabSz="914400">
              <a:defRPr/>
            </a:pPr>
            <a:r>
              <a:rPr lang="en-US" dirty="0"/>
              <a:t>Use Medicare Plan Finder to see star ratings, visit </a:t>
            </a:r>
            <a:r>
              <a:rPr lang="en-US" b="1" u="sng" dirty="0">
                <a:solidFill>
                  <a:schemeClr val="lt1"/>
                </a:solidFill>
                <a:hlinkClick r:id="rId3"/>
              </a:rPr>
              <a:t>Medicare.gov/find-a-plan</a:t>
            </a:r>
            <a:endParaRPr lang="en-US" b="1" dirty="0">
              <a:solidFill>
                <a:schemeClr val="lt1"/>
              </a:solidFill>
            </a:endParaRPr>
          </a:p>
          <a:p>
            <a:pPr marL="739775" lvl="3" indent="-228600" defTabSz="914400" eaLnBrk="0" fontAlgn="base" hangingPunct="0">
              <a:spcAft>
                <a:spcPct val="0"/>
              </a:spcAft>
              <a:buSzPct val="50000"/>
              <a:buFont typeface="Wingdings" pitchFamily="2" charset="2"/>
              <a:buChar char="q"/>
              <a:defRPr/>
            </a:pPr>
            <a:r>
              <a:rPr lang="en-US" sz="2800" spc="-20" dirty="0"/>
              <a:t>Look at Overall Star Rating to find eligible </a:t>
            </a:r>
            <a:r>
              <a:rPr lang="en-US" sz="2800" dirty="0" smtClean="0"/>
              <a:t>plans</a:t>
            </a:r>
            <a:endParaRPr lang="en-US" sz="2800" dirty="0"/>
          </a:p>
        </p:txBody>
      </p:sp>
      <p:pic>
        <p:nvPicPr>
          <p:cNvPr id="7" name="Picture 6" descr="Star ratings logo." title="5-Star Special Enrollment Period (SEP)"/>
          <p:cNvPicPr>
            <a:picLocks noChangeAspect="1"/>
          </p:cNvPicPr>
          <p:nvPr/>
        </p:nvPicPr>
        <p:blipFill rotWithShape="1">
          <a:blip r:embed="rId4"/>
          <a:srcRect l="8712" t="15744" r="9611" b="10393"/>
          <a:stretch/>
        </p:blipFill>
        <p:spPr>
          <a:xfrm>
            <a:off x="7694467" y="3923398"/>
            <a:ext cx="1142999" cy="1188720"/>
          </a:xfrm>
          <a:prstGeom prst="rect">
            <a:avLst/>
          </a:prstGeom>
        </p:spPr>
      </p:pic>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18</a:t>
            </a:fld>
            <a:endParaRPr lang="en-US" dirty="0"/>
          </a:p>
        </p:txBody>
      </p:sp>
    </p:spTree>
    <p:extLst>
      <p:ext uri="{BB962C8B-B14F-4D97-AF65-F5344CB8AC3E}">
        <p14:creationId xmlns:p14="http://schemas.microsoft.com/office/powerpoint/2010/main" val="142925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eck Your Knowledge-Question 1" title="Check Your Knowledge-Question 1"/>
          <p:cNvSpPr>
            <a:spLocks noGrp="1"/>
          </p:cNvSpPr>
          <p:nvPr>
            <p:ph type="title"/>
          </p:nvPr>
        </p:nvSpPr>
        <p:spPr/>
        <p:txBody>
          <a:bodyPr/>
          <a:lstStyle/>
          <a:p>
            <a:r>
              <a:rPr lang="en-US" dirty="0" smtClean="0"/>
              <a:t>Check Your Knowledge―Question 1</a:t>
            </a:r>
            <a:endParaRPr lang="en-US" dirty="0"/>
          </a:p>
        </p:txBody>
      </p:sp>
      <p:sp>
        <p:nvSpPr>
          <p:cNvPr id="8" name="Content Placeholder 14" descr="When is your Medicare Initial Enrollment Period important?" title="When is your Medicare Initial Enrollment Period important?"/>
          <p:cNvSpPr txBox="1">
            <a:spLocks/>
          </p:cNvSpPr>
          <p:nvPr/>
        </p:nvSpPr>
        <p:spPr>
          <a:xfrm>
            <a:off x="171449" y="1139845"/>
            <a:ext cx="5270706" cy="114615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Why is your Medicare IEP important?</a:t>
            </a:r>
          </a:p>
          <a:p>
            <a:pPr marL="0" indent="0">
              <a:buFont typeface="Wingdings" panose="05000000000000000000" pitchFamily="2" charset="2"/>
              <a:buNone/>
            </a:pPr>
            <a:endParaRPr lang="en-US" dirty="0" smtClean="0"/>
          </a:p>
        </p:txBody>
      </p:sp>
      <p:sp>
        <p:nvSpPr>
          <p:cNvPr id="9" name="Content Placeholder 15" descr="a. Missed enrollment deadlines could result in penalties&#10;b. It’s your first opportunity to enroll in Medicare &#10;c. When you enroll impacts when your coverage begins&#10;d. All of the above&#10;" title="Answer choices a, b, c, and d"/>
          <p:cNvSpPr txBox="1">
            <a:spLocks/>
          </p:cNvSpPr>
          <p:nvPr/>
        </p:nvSpPr>
        <p:spPr>
          <a:xfrm>
            <a:off x="263630" y="2107079"/>
            <a:ext cx="4868810" cy="3979453"/>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anose="05000000000000000000" pitchFamily="2" charset="2"/>
              <a:buAutoNum type="alphaLcPeriod"/>
            </a:pPr>
            <a:r>
              <a:rPr lang="en-US" sz="2800" dirty="0" smtClean="0"/>
              <a:t>Missed enrollment deadlines could result in penalties</a:t>
            </a:r>
          </a:p>
          <a:p>
            <a:pPr marL="514350" indent="-514350">
              <a:buFont typeface="Wingdings" panose="05000000000000000000" pitchFamily="2" charset="2"/>
              <a:buAutoNum type="alphaLcPeriod"/>
            </a:pPr>
            <a:r>
              <a:rPr lang="en-US" sz="2800" dirty="0" smtClean="0"/>
              <a:t>It’s your first opportunity to enroll in Medicare </a:t>
            </a:r>
          </a:p>
          <a:p>
            <a:pPr marL="514350" indent="-514350">
              <a:buFont typeface="Wingdings" panose="05000000000000000000" pitchFamily="2" charset="2"/>
              <a:buAutoNum type="alphaLcPeriod"/>
            </a:pPr>
            <a:r>
              <a:rPr lang="en-US" sz="2800" dirty="0" smtClean="0"/>
              <a:t>When you enroll impacts when your coverage begins</a:t>
            </a:r>
          </a:p>
          <a:p>
            <a:pPr marL="514350" indent="-514350">
              <a:buFont typeface="Wingdings" panose="05000000000000000000" pitchFamily="2" charset="2"/>
              <a:buAutoNum type="alphaLcPeriod"/>
            </a:pPr>
            <a:r>
              <a:rPr lang="en-US" sz="2800" dirty="0" smtClean="0"/>
              <a:t>All of the above</a:t>
            </a:r>
          </a:p>
          <a:p>
            <a:endParaRPr lang="en-US" sz="3000" dirty="0"/>
          </a:p>
        </p:txBody>
      </p:sp>
      <p:sp>
        <p:nvSpPr>
          <p:cNvPr id="11" name="Rounded Rectangle 10" descr="Red box answer selection"/>
          <p:cNvSpPr/>
          <p:nvPr/>
        </p:nvSpPr>
        <p:spPr>
          <a:xfrm>
            <a:off x="263630" y="5405702"/>
            <a:ext cx="3179658" cy="51368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19</a:t>
            </a:fld>
            <a:endParaRPr lang="en-US" dirty="0"/>
          </a:p>
        </p:txBody>
      </p:sp>
    </p:spTree>
    <p:extLst>
      <p:ext uri="{BB962C8B-B14F-4D97-AF65-F5344CB8AC3E}">
        <p14:creationId xmlns:p14="http://schemas.microsoft.com/office/powerpoint/2010/main" val="224550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1"/>
          </p:nvPr>
        </p:nvSpPr>
        <p:spPr>
          <a:xfrm>
            <a:off x="362607" y="1390567"/>
            <a:ext cx="7677807" cy="4786396"/>
          </a:xfrm>
        </p:spPr>
        <p:txBody>
          <a:bodyPr/>
          <a:lstStyle/>
          <a:p>
            <a:pPr marL="0" indent="0">
              <a:buNone/>
            </a:pPr>
            <a:r>
              <a:rPr lang="en-US" sz="2000" b="1" dirty="0" smtClean="0"/>
              <a:t>Lesson 1</a:t>
            </a:r>
            <a:r>
              <a:rPr lang="en-US" sz="2000" dirty="0" smtClean="0"/>
              <a:t>—What is Medicare?..................................................................</a:t>
            </a:r>
          </a:p>
          <a:p>
            <a:pPr marL="0" indent="0">
              <a:buNone/>
            </a:pPr>
            <a:r>
              <a:rPr lang="en-US" sz="2000" b="1" dirty="0" smtClean="0"/>
              <a:t>Lesson 2</a:t>
            </a:r>
            <a:r>
              <a:rPr lang="en-US" sz="2000" dirty="0" smtClean="0"/>
              <a:t>—Original Medicare—Part A (Hospital Insurance) and Part B (Medical Insurance)..….…………………………………………………………………….....</a:t>
            </a:r>
          </a:p>
          <a:p>
            <a:pPr marL="0" indent="0">
              <a:buNone/>
            </a:pPr>
            <a:r>
              <a:rPr lang="en-US" sz="2000" b="1" dirty="0" smtClean="0"/>
              <a:t>Lesson 3</a:t>
            </a:r>
            <a:r>
              <a:rPr lang="en-US" sz="2000" dirty="0" smtClean="0"/>
              <a:t>—What’s a Medigap Policy?.......................................................</a:t>
            </a:r>
          </a:p>
          <a:p>
            <a:pPr marL="0" indent="0">
              <a:buNone/>
            </a:pPr>
            <a:r>
              <a:rPr lang="en-US" sz="2000" b="1" dirty="0" smtClean="0"/>
              <a:t>Lesson 4</a:t>
            </a:r>
            <a:r>
              <a:rPr lang="en-US" sz="2000" dirty="0" smtClean="0"/>
              <a:t>—Medicare Prescription </a:t>
            </a:r>
            <a:r>
              <a:rPr lang="en-US" sz="2000" dirty="0"/>
              <a:t>Drug </a:t>
            </a:r>
            <a:r>
              <a:rPr lang="en-US" sz="2000" dirty="0" smtClean="0"/>
              <a:t>Coverage (Part D).......................</a:t>
            </a:r>
          </a:p>
          <a:p>
            <a:pPr marL="0" indent="0">
              <a:buNone/>
            </a:pPr>
            <a:r>
              <a:rPr lang="en-US" sz="2000" b="1" dirty="0" smtClean="0"/>
              <a:t>Lesson 5</a:t>
            </a:r>
            <a:r>
              <a:rPr lang="en-US" sz="2000" dirty="0" smtClean="0"/>
              <a:t>—Medicare Advantage (Part C) .................................................</a:t>
            </a:r>
          </a:p>
          <a:p>
            <a:pPr marL="0" indent="0">
              <a:buNone/>
            </a:pPr>
            <a:r>
              <a:rPr lang="en-US" sz="2000" b="1" dirty="0" smtClean="0"/>
              <a:t>Lesson 6</a:t>
            </a:r>
            <a:r>
              <a:rPr lang="en-US" sz="2000" dirty="0" smtClean="0"/>
              <a:t>—Medicare </a:t>
            </a:r>
            <a:r>
              <a:rPr lang="en-US" sz="2000" dirty="0"/>
              <a:t>and the Health Insurance </a:t>
            </a:r>
            <a:r>
              <a:rPr lang="en-US" sz="2000" dirty="0" smtClean="0"/>
              <a:t>Marketplace..................</a:t>
            </a:r>
          </a:p>
          <a:p>
            <a:pPr marL="0" indent="0">
              <a:buNone/>
            </a:pPr>
            <a:r>
              <a:rPr lang="en-US" sz="2000" b="1" dirty="0" smtClean="0"/>
              <a:t>Lesson 7</a:t>
            </a:r>
            <a:r>
              <a:rPr lang="en-US" sz="2000" dirty="0" smtClean="0"/>
              <a:t>—Help </a:t>
            </a:r>
            <a:r>
              <a:rPr lang="en-US" sz="2000" dirty="0"/>
              <a:t>for People With Limited Income and </a:t>
            </a:r>
            <a:r>
              <a:rPr lang="en-US" sz="2000" dirty="0" smtClean="0"/>
              <a:t>Resources............</a:t>
            </a:r>
          </a:p>
          <a:p>
            <a:pPr marL="0" indent="0">
              <a:buNone/>
            </a:pPr>
            <a:r>
              <a:rPr lang="en-US" sz="2000" dirty="0" smtClean="0"/>
              <a:t>Helpful Websites......................................................................................</a:t>
            </a:r>
          </a:p>
          <a:p>
            <a:pPr marL="0" indent="0">
              <a:buNone/>
            </a:pPr>
            <a:r>
              <a:rPr lang="en-US" sz="2000" dirty="0"/>
              <a:t>Key Points to Remember </a:t>
            </a:r>
            <a:r>
              <a:rPr lang="en-US" sz="2000" dirty="0" smtClean="0"/>
              <a:t>.........................................................................</a:t>
            </a:r>
          </a:p>
          <a:p>
            <a:pPr marL="0" indent="0">
              <a:buNone/>
            </a:pPr>
            <a:r>
              <a:rPr lang="en-US" sz="2000" dirty="0" smtClean="0"/>
              <a:t>Acronyms..................................................................................................</a:t>
            </a:r>
            <a:endParaRPr lang="en-US" sz="2000" b="1" dirty="0"/>
          </a:p>
        </p:txBody>
      </p:sp>
      <p:sp>
        <p:nvSpPr>
          <p:cNvPr id="4" name="Content Placeholder 3"/>
          <p:cNvSpPr>
            <a:spLocks noGrp="1"/>
          </p:cNvSpPr>
          <p:nvPr>
            <p:ph sz="half" idx="2"/>
          </p:nvPr>
        </p:nvSpPr>
        <p:spPr>
          <a:xfrm>
            <a:off x="7562850" y="1390567"/>
            <a:ext cx="1200150" cy="4786396"/>
          </a:xfrm>
        </p:spPr>
        <p:txBody>
          <a:bodyPr/>
          <a:lstStyle/>
          <a:p>
            <a:pPr marL="0" indent="0" algn="r">
              <a:buNone/>
            </a:pPr>
            <a:r>
              <a:rPr lang="en-US" sz="2000" dirty="0" smtClean="0"/>
              <a:t>4-19</a:t>
            </a:r>
          </a:p>
          <a:p>
            <a:pPr marL="0" indent="0" algn="r">
              <a:buNone/>
            </a:pPr>
            <a:endParaRPr lang="en-US" sz="2000" dirty="0" smtClean="0"/>
          </a:p>
          <a:p>
            <a:pPr marL="0" indent="0" algn="r">
              <a:buNone/>
            </a:pPr>
            <a:r>
              <a:rPr lang="en-US" sz="2000" dirty="0" smtClean="0"/>
              <a:t>20-35</a:t>
            </a:r>
          </a:p>
          <a:p>
            <a:pPr marL="0" indent="0" algn="r">
              <a:buNone/>
            </a:pPr>
            <a:r>
              <a:rPr lang="en-US" sz="2000" dirty="0" smtClean="0"/>
              <a:t>36-41</a:t>
            </a:r>
          </a:p>
          <a:p>
            <a:pPr marL="0" indent="0" algn="r">
              <a:buNone/>
            </a:pPr>
            <a:r>
              <a:rPr lang="en-US" sz="2000" dirty="0" smtClean="0"/>
              <a:t>42-51</a:t>
            </a:r>
          </a:p>
          <a:p>
            <a:pPr marL="0" indent="0" algn="r">
              <a:buNone/>
            </a:pPr>
            <a:r>
              <a:rPr lang="en-US" sz="2000" dirty="0" smtClean="0"/>
              <a:t>52-61</a:t>
            </a:r>
          </a:p>
          <a:p>
            <a:pPr marL="0" indent="0" algn="r">
              <a:buNone/>
            </a:pPr>
            <a:r>
              <a:rPr lang="en-US" sz="2000" dirty="0" smtClean="0"/>
              <a:t>62-66</a:t>
            </a:r>
          </a:p>
          <a:p>
            <a:pPr marL="0" indent="0" algn="r">
              <a:buNone/>
            </a:pPr>
            <a:r>
              <a:rPr lang="en-US" sz="2000" dirty="0" smtClean="0"/>
              <a:t>67-73</a:t>
            </a:r>
          </a:p>
          <a:p>
            <a:pPr marL="0" indent="0" algn="r">
              <a:buNone/>
            </a:pPr>
            <a:r>
              <a:rPr lang="en-US" sz="2000" dirty="0" smtClean="0"/>
              <a:t>74</a:t>
            </a:r>
          </a:p>
          <a:p>
            <a:pPr marL="0" indent="0" algn="r">
              <a:buNone/>
            </a:pPr>
            <a:r>
              <a:rPr lang="en-US" sz="2000" dirty="0" smtClean="0"/>
              <a:t>75</a:t>
            </a:r>
          </a:p>
          <a:p>
            <a:pPr marL="0" indent="0" algn="r">
              <a:buNone/>
            </a:pPr>
            <a:r>
              <a:rPr lang="en-US" sz="2000" dirty="0" smtClean="0"/>
              <a:t>76-77</a:t>
            </a:r>
          </a:p>
        </p:txBody>
      </p:sp>
      <p:sp>
        <p:nvSpPr>
          <p:cNvPr id="8" name="Date Placeholder 7"/>
          <p:cNvSpPr>
            <a:spLocks noGrp="1"/>
          </p:cNvSpPr>
          <p:nvPr>
            <p:ph type="dt" sz="half" idx="13"/>
          </p:nvPr>
        </p:nvSpPr>
        <p:spPr/>
        <p:txBody>
          <a:bodyPr/>
          <a:lstStyle/>
          <a:p>
            <a:r>
              <a:rPr lang="en-US" smtClean="0"/>
              <a:t>August 2018</a:t>
            </a:r>
            <a:endParaRPr lang="en-US" dirty="0"/>
          </a:p>
        </p:txBody>
      </p:sp>
      <p:sp>
        <p:nvSpPr>
          <p:cNvPr id="9" name="Footer Placeholder 8"/>
          <p:cNvSpPr>
            <a:spLocks noGrp="1"/>
          </p:cNvSpPr>
          <p:nvPr>
            <p:ph type="ftr" sz="quarter" idx="11"/>
          </p:nvPr>
        </p:nvSpPr>
        <p:spPr/>
        <p:txBody>
          <a:bodyPr/>
          <a:lstStyle/>
          <a:p>
            <a:r>
              <a:rPr lang="en-US" dirty="0" smtClean="0"/>
              <a:t>Medicare - Getting Started</a:t>
            </a:r>
            <a:endParaRPr lang="en-US" dirty="0"/>
          </a:p>
        </p:txBody>
      </p:sp>
      <p:sp>
        <p:nvSpPr>
          <p:cNvPr id="10" name="Slide Number Placeholder 9"/>
          <p:cNvSpPr>
            <a:spLocks noGrp="1"/>
          </p:cNvSpPr>
          <p:nvPr>
            <p:ph type="sldNum" sz="quarter" idx="12"/>
          </p:nvPr>
        </p:nvSpPr>
        <p:spPr/>
        <p:txBody>
          <a:bodyPr/>
          <a:lstStyle/>
          <a:p>
            <a:fld id="{D3B75908-2BC4-4CCC-BE4B-63652A0FD379}" type="slidenum">
              <a:rPr lang="en-US" smtClean="0"/>
              <a:t>2</a:t>
            </a:fld>
            <a:endParaRPr lang="en-US" dirty="0"/>
          </a:p>
        </p:txBody>
      </p:sp>
    </p:spTree>
    <p:extLst>
      <p:ext uri="{BB962C8B-B14F-4D97-AF65-F5344CB8AC3E}">
        <p14:creationId xmlns:p14="http://schemas.microsoft.com/office/powerpoint/2010/main" val="1522316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cision: How do I want to get my Medicare coverage?" title="Decision: How do I want to get my Medicare coverage?"/>
          <p:cNvSpPr>
            <a:spLocks noGrp="1"/>
          </p:cNvSpPr>
          <p:nvPr>
            <p:ph type="title"/>
          </p:nvPr>
        </p:nvSpPr>
        <p:spPr/>
        <p:txBody>
          <a:bodyPr>
            <a:normAutofit fontScale="90000"/>
          </a:bodyPr>
          <a:lstStyle/>
          <a:p>
            <a:r>
              <a:rPr lang="en-US" dirty="0" smtClean="0">
                <a:latin typeface="+mn-lt"/>
              </a:rPr>
              <a:t>Lesson 2—Original Medicare</a:t>
            </a:r>
            <a:br>
              <a:rPr lang="en-US" dirty="0" smtClean="0">
                <a:latin typeface="+mn-lt"/>
              </a:rPr>
            </a:br>
            <a:r>
              <a:rPr lang="en-US" dirty="0" smtClean="0">
                <a:latin typeface="+mn-lt"/>
              </a:rPr>
              <a:t>Part A and Part B</a:t>
            </a:r>
            <a:endParaRPr lang="en-US" dirty="0">
              <a:latin typeface="+mn-lt"/>
            </a:endParaRPr>
          </a:p>
        </p:txBody>
      </p:sp>
      <p:sp>
        <p:nvSpPr>
          <p:cNvPr id="3" name="Content Placeholder 2" descr="Original Medicare or Medicare Advantage?&#10;Should I take Part A and Part B? When?&#10;Do I need a Medigap policy?&#10;What about Part D?&#10;What do I need to do if I’m not &#10;retiring at 65?&#10;" title="List of questions to ask when considering how you want to get your Medicare coverage"/>
          <p:cNvSpPr>
            <a:spLocks noGrp="1"/>
          </p:cNvSpPr>
          <p:nvPr>
            <p:ph idx="1"/>
          </p:nvPr>
        </p:nvSpPr>
        <p:spPr/>
        <p:txBody>
          <a:bodyPr/>
          <a:lstStyle/>
          <a:p>
            <a:pPr marL="342900" indent="-342900"/>
            <a:r>
              <a:rPr lang="en-US" dirty="0" smtClean="0"/>
              <a:t>Part A (Hospital Insurance)</a:t>
            </a:r>
          </a:p>
          <a:p>
            <a:pPr marL="742950" lvl="1" indent="-342900"/>
            <a:r>
              <a:rPr lang="en-US" dirty="0" smtClean="0"/>
              <a:t>Coverage and costs</a:t>
            </a:r>
          </a:p>
          <a:p>
            <a:pPr marL="342900" indent="-342900"/>
            <a:r>
              <a:rPr lang="en-US" dirty="0" smtClean="0"/>
              <a:t>Part B (Medical Insurance) </a:t>
            </a:r>
          </a:p>
          <a:p>
            <a:pPr marL="742950" lvl="1" indent="-342900"/>
            <a:r>
              <a:rPr lang="en-US" dirty="0" smtClean="0"/>
              <a:t>Coverage and costs</a:t>
            </a:r>
          </a:p>
          <a:p>
            <a:pPr marL="742950" lvl="1" indent="-342900"/>
            <a:r>
              <a:rPr lang="en-US" dirty="0" smtClean="0"/>
              <a:t>If you have active employment</a:t>
            </a:r>
          </a:p>
          <a:p>
            <a:pPr marL="0" indent="0">
              <a:buNone/>
            </a:pPr>
            <a:endParaRPr lang="en-US" dirty="0"/>
          </a:p>
        </p:txBody>
      </p:sp>
      <p:sp>
        <p:nvSpPr>
          <p:cNvPr id="5" name="Date Placeholder 4"/>
          <p:cNvSpPr>
            <a:spLocks noGrp="1"/>
          </p:cNvSpPr>
          <p:nvPr>
            <p:ph type="dt" sz="half" idx="2"/>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20</a:t>
            </a:fld>
            <a:endParaRPr lang="en-US" dirty="0"/>
          </a:p>
        </p:txBody>
      </p:sp>
    </p:spTree>
    <p:extLst>
      <p:ext uri="{BB962C8B-B14F-4D97-AF65-F5344CB8AC3E}">
        <p14:creationId xmlns:p14="http://schemas.microsoft.com/office/powerpoint/2010/main" val="1819641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Medicare </a:t>
            </a:r>
            <a:r>
              <a:rPr lang="en-US" dirty="0" smtClean="0"/>
              <a:t>Coverage</a:t>
            </a:r>
            <a:br>
              <a:rPr lang="en-US" dirty="0" smtClean="0"/>
            </a:br>
            <a:r>
              <a:rPr lang="en-US" dirty="0" smtClean="0"/>
              <a:t>Part </a:t>
            </a:r>
            <a:r>
              <a:rPr lang="en-US" dirty="0"/>
              <a:t>A—Hospital Insurance</a:t>
            </a:r>
          </a:p>
        </p:txBody>
      </p:sp>
      <p:sp>
        <p:nvSpPr>
          <p:cNvPr id="10"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1787526" y="1314312"/>
            <a:ext cx="7185025" cy="5042039"/>
          </a:xfrm>
        </p:spPr>
        <p:txBody>
          <a:bodyPr/>
          <a:lstStyle/>
          <a:p>
            <a:pPr marL="0" indent="0">
              <a:buNone/>
            </a:pPr>
            <a:r>
              <a:rPr lang="en-US" sz="2400" b="1" dirty="0"/>
              <a:t>Part </a:t>
            </a:r>
            <a:r>
              <a:rPr lang="en-US" sz="2400" b="1" dirty="0" smtClean="0"/>
              <a:t>A–Hospital </a:t>
            </a:r>
            <a:r>
              <a:rPr lang="en-US" sz="2400" b="1" dirty="0"/>
              <a:t>Insurance </a:t>
            </a:r>
            <a:r>
              <a:rPr lang="en-US" sz="2400" dirty="0"/>
              <a:t>helps cover medically necessary</a:t>
            </a:r>
          </a:p>
          <a:p>
            <a:pPr>
              <a:buFont typeface="Wingdings" panose="05000000000000000000" pitchFamily="2" charset="2"/>
              <a:buChar char="ü"/>
            </a:pPr>
            <a:r>
              <a:rPr lang="en-US" sz="2400" dirty="0"/>
              <a:t>Inpatient hospital care</a:t>
            </a:r>
          </a:p>
          <a:p>
            <a:pPr marL="685800" lvl="1" indent="-342900"/>
            <a:r>
              <a:rPr lang="en-US" sz="2400" dirty="0"/>
              <a:t>Semi-private room, meals, general nursing, other hospital services and supplies, as well as care in inpatient rehabilitation facilities and inpatient mental health care in a psychiatric hospital (lifetime 190-day limit</a:t>
            </a:r>
            <a:r>
              <a:rPr lang="en-US" sz="2400" dirty="0" smtClean="0"/>
              <a:t>)</a:t>
            </a:r>
            <a:endParaRPr lang="en-US" sz="2400" dirty="0"/>
          </a:p>
          <a:p>
            <a:pPr>
              <a:buFont typeface="Wingdings" panose="05000000000000000000" pitchFamily="2" charset="2"/>
              <a:buChar char="ü"/>
            </a:pPr>
            <a:r>
              <a:rPr lang="en-US" sz="2400" dirty="0"/>
              <a:t>Inpatient </a:t>
            </a:r>
            <a:r>
              <a:rPr lang="en-US" sz="2400" dirty="0" smtClean="0"/>
              <a:t>Skilled Nursing Facility (SNF) </a:t>
            </a:r>
            <a:r>
              <a:rPr lang="en-US" sz="2400" dirty="0"/>
              <a:t>care</a:t>
            </a:r>
          </a:p>
          <a:p>
            <a:pPr marL="685800" lvl="1" indent="-342900"/>
            <a:r>
              <a:rPr lang="en-US" sz="2400" dirty="0"/>
              <a:t>After a related 3-day inpatient hospital stay </a:t>
            </a:r>
          </a:p>
          <a:p>
            <a:pPr lvl="2"/>
            <a:r>
              <a:rPr lang="en-US" sz="2400" dirty="0"/>
              <a:t>If you meet all the </a:t>
            </a:r>
            <a:r>
              <a:rPr lang="en-US" sz="2400" dirty="0" smtClean="0"/>
              <a:t>criteria</a:t>
            </a:r>
            <a:endParaRPr lang="en-US" sz="2400" dirty="0"/>
          </a:p>
        </p:txBody>
      </p:sp>
      <p:grpSp>
        <p:nvGrpSpPr>
          <p:cNvPr id="7" name="Group 6" title="Part A Icon"/>
          <p:cNvGrpSpPr>
            <a:grpSpLocks noChangeAspect="1"/>
          </p:cNvGrpSpPr>
          <p:nvPr/>
        </p:nvGrpSpPr>
        <p:grpSpPr>
          <a:xfrm>
            <a:off x="266256" y="2489529"/>
            <a:ext cx="2174452" cy="1737360"/>
            <a:chOff x="226658" y="2607645"/>
            <a:chExt cx="1521267" cy="1215473"/>
          </a:xfrm>
        </p:grpSpPr>
        <p:pic>
          <p:nvPicPr>
            <p:cNvPr id="8" name="Picture 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9" name="TextBox 8"/>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21</a:t>
            </a:fld>
            <a:endParaRPr lang="en-US" dirty="0"/>
          </a:p>
        </p:txBody>
      </p:sp>
    </p:spTree>
    <p:extLst>
      <p:ext uri="{BB962C8B-B14F-4D97-AF65-F5344CB8AC3E}">
        <p14:creationId xmlns:p14="http://schemas.microsoft.com/office/powerpoint/2010/main" val="98557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a:xfrm>
            <a:off x="0" y="1"/>
            <a:ext cx="9144000" cy="1026694"/>
          </a:xfrm>
        </p:spPr>
        <p:txBody>
          <a:bodyPr>
            <a:normAutofit fontScale="90000"/>
          </a:bodyPr>
          <a:lstStyle/>
          <a:p>
            <a:r>
              <a:rPr lang="en-US" dirty="0" smtClean="0"/>
              <a:t>Original Medicare </a:t>
            </a:r>
            <a:br>
              <a:rPr lang="en-US" dirty="0" smtClean="0"/>
            </a:br>
            <a:r>
              <a:rPr lang="en-US" dirty="0" smtClean="0"/>
              <a:t>Part A—Hospital Insurance (continued)</a:t>
            </a:r>
            <a:endParaRPr lang="en-US" dirty="0"/>
          </a:p>
        </p:txBody>
      </p:sp>
      <p:sp>
        <p:nvSpPr>
          <p:cNvPr id="1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2165684" y="1224117"/>
            <a:ext cx="6806870" cy="5132234"/>
          </a:xfrm>
        </p:spPr>
        <p:txBody>
          <a:bodyPr>
            <a:noAutofit/>
          </a:bodyPr>
          <a:lstStyle/>
          <a:p>
            <a:pPr marL="0" indent="0">
              <a:buNone/>
            </a:pPr>
            <a:r>
              <a:rPr lang="en-US" sz="2200" b="1" dirty="0"/>
              <a:t>Part A–Hospital Insurance </a:t>
            </a:r>
            <a:r>
              <a:rPr lang="en-US" sz="2200" dirty="0"/>
              <a:t>helps cover</a:t>
            </a:r>
          </a:p>
          <a:p>
            <a:pPr>
              <a:buFont typeface="Wingdings" panose="05000000000000000000" pitchFamily="2" charset="2"/>
              <a:buChar char="ü"/>
            </a:pPr>
            <a:r>
              <a:rPr lang="en-US" sz="2200" dirty="0"/>
              <a:t>Blood (inpatient)</a:t>
            </a:r>
          </a:p>
          <a:p>
            <a:pPr>
              <a:buFont typeface="Wingdings" panose="05000000000000000000" pitchFamily="2" charset="2"/>
              <a:buChar char="ü"/>
            </a:pPr>
            <a:r>
              <a:rPr lang="en-US" sz="2200" dirty="0"/>
              <a:t>Certain inpatient non-religious, nonmedical health care in approved religious nonmedical institutions (RNHCIs)</a:t>
            </a:r>
          </a:p>
          <a:p>
            <a:pPr>
              <a:buFont typeface="Wingdings" panose="05000000000000000000" pitchFamily="2" charset="2"/>
              <a:buChar char="ü"/>
            </a:pPr>
            <a:r>
              <a:rPr lang="en-US" sz="2200" dirty="0"/>
              <a:t>Home health care</a:t>
            </a:r>
          </a:p>
          <a:p>
            <a:pPr>
              <a:buFont typeface="Wingdings" panose="05000000000000000000" pitchFamily="2" charset="2"/>
              <a:buChar char="ü"/>
            </a:pPr>
            <a:r>
              <a:rPr lang="en-US" sz="2200" dirty="0"/>
              <a:t>Hospice care</a:t>
            </a:r>
          </a:p>
          <a:p>
            <a:pPr fontAlgn="base">
              <a:buFont typeface="Wingdings" panose="05000000000000000000" pitchFamily="2" charset="2"/>
              <a:buChar char="x"/>
            </a:pPr>
            <a:r>
              <a:rPr lang="en-US" sz="2200" b="1" dirty="0" smtClean="0"/>
              <a:t> What's </a:t>
            </a:r>
            <a:r>
              <a:rPr lang="en-US" sz="2200" b="1" dirty="0"/>
              <a:t>not covered?</a:t>
            </a:r>
          </a:p>
          <a:p>
            <a:pPr marL="685800" lvl="1" indent="-342900" fontAlgn="base"/>
            <a:r>
              <a:rPr lang="en-US" sz="2200" dirty="0"/>
              <a:t>Private-duty </a:t>
            </a:r>
            <a:r>
              <a:rPr lang="en-US" sz="2200" dirty="0" smtClean="0"/>
              <a:t>nursing</a:t>
            </a:r>
          </a:p>
          <a:p>
            <a:pPr marL="685800" lvl="1" indent="-342900" fontAlgn="base"/>
            <a:r>
              <a:rPr lang="en-US" sz="2200" dirty="0" smtClean="0"/>
              <a:t>Private </a:t>
            </a:r>
            <a:r>
              <a:rPr lang="en-US" sz="2200" dirty="0"/>
              <a:t>room (unless medically necessary</a:t>
            </a:r>
            <a:r>
              <a:rPr lang="en-US" sz="2200" dirty="0" smtClean="0"/>
              <a:t>)</a:t>
            </a:r>
          </a:p>
          <a:p>
            <a:pPr marL="685800" lvl="1" indent="-342900" fontAlgn="base"/>
            <a:r>
              <a:rPr lang="en-US" sz="2200" dirty="0" smtClean="0"/>
              <a:t>Television </a:t>
            </a:r>
            <a:r>
              <a:rPr lang="en-US" sz="2200" dirty="0"/>
              <a:t>and phone in your room (if there's a separate charge for these items</a:t>
            </a:r>
            <a:r>
              <a:rPr lang="en-US" sz="2200" dirty="0" smtClean="0"/>
              <a:t>)</a:t>
            </a:r>
          </a:p>
          <a:p>
            <a:pPr marL="685800" lvl="1" indent="-342900" fontAlgn="base"/>
            <a:r>
              <a:rPr lang="en-US" sz="2200" dirty="0" smtClean="0"/>
              <a:t>Personal </a:t>
            </a:r>
            <a:r>
              <a:rPr lang="en-US" sz="2200" dirty="0"/>
              <a:t>care items, like razors or slipper </a:t>
            </a:r>
            <a:r>
              <a:rPr lang="en-US" sz="2200" dirty="0" smtClean="0"/>
              <a:t>socks</a:t>
            </a:r>
            <a:endParaRPr lang="en-US" sz="2200" dirty="0"/>
          </a:p>
          <a:p>
            <a:pPr lvl="1"/>
            <a:endParaRPr lang="en-US" sz="2000" dirty="0"/>
          </a:p>
        </p:txBody>
      </p:sp>
      <p:grpSp>
        <p:nvGrpSpPr>
          <p:cNvPr id="14" name="Group 13" title="Part A Icon"/>
          <p:cNvGrpSpPr>
            <a:grpSpLocks noChangeAspect="1"/>
          </p:cNvGrpSpPr>
          <p:nvPr/>
        </p:nvGrpSpPr>
        <p:grpSpPr>
          <a:xfrm>
            <a:off x="153962" y="2332747"/>
            <a:ext cx="2288897" cy="1828800"/>
            <a:chOff x="226658" y="2607645"/>
            <a:chExt cx="1521267" cy="1215473"/>
          </a:xfrm>
        </p:grpSpPr>
        <p:pic>
          <p:nvPicPr>
            <p:cNvPr id="15" name="Picture 14"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6" name="TextBox 15"/>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22</a:t>
            </a:fld>
            <a:endParaRPr lang="en-US" dirty="0"/>
          </a:p>
        </p:txBody>
      </p:sp>
    </p:spTree>
    <p:extLst>
      <p:ext uri="{BB962C8B-B14F-4D97-AF65-F5344CB8AC3E}">
        <p14:creationId xmlns:p14="http://schemas.microsoft.com/office/powerpoint/2010/main" val="3419059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US" sz="3200" dirty="0" smtClean="0"/>
              <a:t>Paying for Medicare Part A</a:t>
            </a:r>
          </a:p>
        </p:txBody>
      </p:sp>
      <p:sp>
        <p:nvSpPr>
          <p:cNvPr id="24580" name="Rectangle 3"/>
          <p:cNvSpPr>
            <a:spLocks noGrp="1" noChangeArrowheads="1"/>
          </p:cNvSpPr>
          <p:nvPr>
            <p:ph idx="1"/>
          </p:nvPr>
        </p:nvSpPr>
        <p:spPr>
          <a:xfrm>
            <a:off x="2096814" y="1149791"/>
            <a:ext cx="6747150" cy="5127919"/>
          </a:xfrm>
        </p:spPr>
        <p:txBody>
          <a:bodyPr>
            <a:normAutofit fontScale="92500" lnSpcReduction="20000"/>
          </a:bodyPr>
          <a:lstStyle/>
          <a:p>
            <a:r>
              <a:rPr lang="en-US" dirty="0" smtClean="0"/>
              <a:t>Most people don’t pay a premium for Part A </a:t>
            </a:r>
          </a:p>
          <a:p>
            <a:pPr marL="685800" lvl="1" indent="-342900"/>
            <a:r>
              <a:rPr lang="en-US" dirty="0" smtClean="0"/>
              <a:t>If you paid Federal Insurance Contributions Act (FICA) taxes for at least 10 years</a:t>
            </a:r>
          </a:p>
          <a:p>
            <a:r>
              <a:rPr lang="en-US" dirty="0" smtClean="0"/>
              <a:t>If you paid FICA less than 10 years, you can pay a premium to get Part A</a:t>
            </a:r>
          </a:p>
          <a:p>
            <a:r>
              <a:rPr lang="en-US" dirty="0" smtClean="0"/>
              <a:t>May have a penalty if you don’t enroll when first eligible for Part A (if you had to pay for it)</a:t>
            </a:r>
          </a:p>
          <a:p>
            <a:pPr marL="685800" lvl="1" indent="-342900"/>
            <a:r>
              <a:rPr lang="en-US" dirty="0" smtClean="0"/>
              <a:t>Your monthly premium may go up 10%</a:t>
            </a:r>
          </a:p>
          <a:p>
            <a:pPr marL="685800" lvl="1" indent="-342900"/>
            <a:r>
              <a:rPr lang="en-US" dirty="0" smtClean="0"/>
              <a:t>You'll have to pay the higher premium for twice the number of years you could’ve had Part A, but didn't sign up</a:t>
            </a:r>
          </a:p>
        </p:txBody>
      </p:sp>
      <p:pic>
        <p:nvPicPr>
          <p:cNvPr id="5" name="Picture 4" descr="Part A Hospital Insurance infographic." title="Paying for Medicare Part A"/>
          <p:cNvPicPr>
            <a:picLocks noChangeAspect="1"/>
          </p:cNvPicPr>
          <p:nvPr/>
        </p:nvPicPr>
        <p:blipFill>
          <a:blip r:embed="rId4"/>
          <a:stretch>
            <a:fillRect/>
          </a:stretch>
        </p:blipFill>
        <p:spPr>
          <a:xfrm>
            <a:off x="178156" y="2656410"/>
            <a:ext cx="2292295" cy="1828959"/>
          </a:xfrm>
          <a:prstGeom prst="rect">
            <a:avLst/>
          </a:prstGeom>
        </p:spPr>
      </p:pic>
      <p:sp>
        <p:nvSpPr>
          <p:cNvPr id="2" name="Date Placeholder 1"/>
          <p:cNvSpPr>
            <a:spLocks noGrp="1"/>
          </p:cNvSpPr>
          <p:nvPr>
            <p:ph type="dt" sz="half" idx="10"/>
          </p:nvPr>
        </p:nvSpPr>
        <p:spPr/>
        <p:txBody>
          <a:bodyPr/>
          <a:lstStyle/>
          <a:p>
            <a:r>
              <a:rPr lang="en-US" smtClean="0"/>
              <a:t>August 2018</a:t>
            </a:r>
            <a:endParaRPr lang="en-US" dirty="0"/>
          </a:p>
        </p:txBody>
      </p:sp>
      <p:sp>
        <p:nvSpPr>
          <p:cNvPr id="3" name="Footer Placeholder 2"/>
          <p:cNvSpPr>
            <a:spLocks noGrp="1"/>
          </p:cNvSpPr>
          <p:nvPr>
            <p:ph type="ftr" sz="quarter" idx="11"/>
          </p:nvPr>
        </p:nvSpPr>
        <p:spPr/>
        <p:txBody>
          <a:bodyPr/>
          <a:lstStyle/>
          <a:p>
            <a:r>
              <a:rPr lang="en-US" dirty="0" smtClean="0"/>
              <a:t>Medicare - Getting Started</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23</a:t>
            </a:fld>
            <a:endParaRPr lang="en-US" dirty="0"/>
          </a:p>
        </p:txBody>
      </p:sp>
    </p:spTree>
    <p:custDataLst>
      <p:tags r:id="rId1"/>
    </p:custDataLst>
    <p:extLst>
      <p:ext uri="{BB962C8B-B14F-4D97-AF65-F5344CB8AC3E}">
        <p14:creationId xmlns:p14="http://schemas.microsoft.com/office/powerpoint/2010/main" val="8745547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1" y="1"/>
            <a:ext cx="9143999" cy="1026694"/>
          </a:xfrm>
        </p:spPr>
        <p:txBody>
          <a:bodyPr>
            <a:normAutofit fontScale="90000"/>
          </a:bodyPr>
          <a:lstStyle/>
          <a:p>
            <a:r>
              <a:rPr lang="en-US" dirty="0" smtClean="0"/>
              <a:t>Part A—What You Pay </a:t>
            </a:r>
            <a:br>
              <a:rPr lang="en-US" dirty="0" smtClean="0"/>
            </a:br>
            <a:r>
              <a:rPr lang="en-US" dirty="0" smtClean="0"/>
              <a:t>in Original Medicare</a:t>
            </a:r>
            <a:endParaRPr lang="en-US" dirty="0"/>
          </a:p>
        </p:txBody>
      </p:sp>
      <p:graphicFrame>
        <p:nvGraphicFramePr>
          <p:cNvPr id="10" name="Table 9" descr="Hospital Inpatient Stay&#10;$1,184 deductible and no coinsurance for days 1–60 each benefit period &#10;$296 per day for days 61–90 each benefit period &#10;$592 per “lifetime reserve day” after day 90 of each benefit period (up to 60 days over your lifetime) &#10;All costs for each day after the lifetime reserve days &#10;Inpatient mental health care in a psychiatric hospital limited to 190 days in a lifetime&#10;&#10;&#10;Skilled Nursing Facility Stay&#10;$0 for the first 20 days each benefit period &#10;$148 per day for days 21–100 each benefit period &#10;All costs for each day after day 100 in a benefit period &#10;&#10;Home Health Care&#10;$0 for home health care services &#10;20% of the Medicare-approved amount for durable medical equipment&#10;"/>
          <p:cNvGraphicFramePr>
            <a:graphicFrameLocks noGrp="1"/>
          </p:cNvGraphicFramePr>
          <p:nvPr>
            <p:extLst>
              <p:ext uri="{D42A27DB-BD31-4B8C-83A1-F6EECF244321}">
                <p14:modId xmlns:p14="http://schemas.microsoft.com/office/powerpoint/2010/main" val="3298046854"/>
              </p:ext>
            </p:extLst>
          </p:nvPr>
        </p:nvGraphicFramePr>
        <p:xfrm>
          <a:off x="0" y="1070809"/>
          <a:ext cx="9143999" cy="5394276"/>
        </p:xfrm>
        <a:graphic>
          <a:graphicData uri="http://schemas.openxmlformats.org/drawingml/2006/table">
            <a:tbl>
              <a:tblPr firstRow="1" bandRow="1">
                <a:tableStyleId>{BC89EF96-8CEA-46FF-86C4-4CE0E7609802}</a:tableStyleId>
              </a:tblPr>
              <a:tblGrid>
                <a:gridCol w="1865514">
                  <a:extLst>
                    <a:ext uri="{9D8B030D-6E8A-4147-A177-3AD203B41FA5}">
                      <a16:colId xmlns:a16="http://schemas.microsoft.com/office/drawing/2014/main" val="20000"/>
                    </a:ext>
                  </a:extLst>
                </a:gridCol>
                <a:gridCol w="7278485">
                  <a:extLst>
                    <a:ext uri="{9D8B030D-6E8A-4147-A177-3AD203B41FA5}">
                      <a16:colId xmlns:a16="http://schemas.microsoft.com/office/drawing/2014/main" val="20001"/>
                    </a:ext>
                  </a:extLst>
                </a:gridCol>
              </a:tblGrid>
              <a:tr h="3115904">
                <a:tc>
                  <a:txBody>
                    <a:bodyPr/>
                    <a:lstStyle/>
                    <a:p>
                      <a:r>
                        <a:rPr lang="en-US" sz="2400" b="1" baseline="0" dirty="0" smtClean="0"/>
                        <a:t>Hospital Inpatient Stay</a:t>
                      </a:r>
                      <a:endParaRPr lang="en-US" sz="2400" b="1" baseline="0" dirty="0" smtClean="0">
                        <a:latin typeface="+mj-lt"/>
                      </a:endParaRPr>
                    </a:p>
                  </a:txBody>
                  <a:tcPr marL="68580" marR="68580" marT="34288" marB="34288"/>
                </a:tc>
                <a:tc>
                  <a:txBody>
                    <a:bodyPr/>
                    <a:lstStyle/>
                    <a:p>
                      <a:pPr marL="342900" indent="-342900">
                        <a:spcAft>
                          <a:spcPts val="300"/>
                        </a:spcAft>
                        <a:buFont typeface="Wingdings" pitchFamily="2" charset="2"/>
                        <a:buChar char="§"/>
                      </a:pPr>
                      <a:r>
                        <a:rPr lang="en-US" sz="2200" b="0" baseline="0" dirty="0" smtClean="0"/>
                        <a:t>The </a:t>
                      </a:r>
                      <a:r>
                        <a:rPr lang="en-US" sz="2200" b="1" baseline="0" dirty="0" smtClean="0"/>
                        <a:t>$1,340 deductible </a:t>
                      </a:r>
                      <a:r>
                        <a:rPr lang="en-US" sz="2200" b="0" baseline="0" dirty="0" smtClean="0"/>
                        <a:t>and no coinsurance for days 1–60 of each benefit period </a:t>
                      </a:r>
                    </a:p>
                    <a:p>
                      <a:pPr marL="342900" indent="-342900">
                        <a:spcAft>
                          <a:spcPts val="300"/>
                        </a:spcAft>
                        <a:buFont typeface="Wingdings" pitchFamily="2" charset="2"/>
                        <a:buChar char="§"/>
                      </a:pPr>
                      <a:r>
                        <a:rPr lang="en-US" sz="2200" b="1" baseline="0" dirty="0" smtClean="0"/>
                        <a:t>$335 </a:t>
                      </a:r>
                      <a:r>
                        <a:rPr lang="en-US" sz="2200" b="0" baseline="0" dirty="0" smtClean="0"/>
                        <a:t>per day for days 61–90 each benefit period </a:t>
                      </a:r>
                    </a:p>
                    <a:p>
                      <a:pPr marL="342900" indent="-342900">
                        <a:spcAft>
                          <a:spcPts val="300"/>
                        </a:spcAft>
                        <a:buFont typeface="Wingdings" pitchFamily="2" charset="2"/>
                        <a:buChar char="§"/>
                      </a:pPr>
                      <a:r>
                        <a:rPr lang="en-US" sz="2200" b="1" baseline="0" dirty="0" smtClean="0"/>
                        <a:t>$670 </a:t>
                      </a:r>
                      <a:r>
                        <a:rPr lang="en-US" sz="2200" b="0" baseline="0" dirty="0" smtClean="0"/>
                        <a:t>per “lifetime reserve day” after day 90 of each benefit period (up to 60 days over your lifetime) </a:t>
                      </a:r>
                    </a:p>
                    <a:p>
                      <a:pPr marL="342900" indent="-342900">
                        <a:spcAft>
                          <a:spcPts val="300"/>
                        </a:spcAft>
                        <a:buFont typeface="Wingdings" pitchFamily="2" charset="2"/>
                        <a:buChar char="§"/>
                      </a:pPr>
                      <a:r>
                        <a:rPr lang="en-US" sz="2200" b="0" baseline="0" dirty="0" smtClean="0"/>
                        <a:t>All costs for each day after the lifetime reserve days </a:t>
                      </a:r>
                    </a:p>
                    <a:p>
                      <a:pPr marL="342900" indent="-342900">
                        <a:spcAft>
                          <a:spcPts val="300"/>
                        </a:spcAft>
                        <a:buFont typeface="Wingdings" pitchFamily="2" charset="2"/>
                        <a:buChar char="§"/>
                      </a:pPr>
                      <a:r>
                        <a:rPr lang="en-US" sz="2200" b="0" baseline="0" dirty="0" smtClean="0"/>
                        <a:t>Inpatient mental health care in a psychiatric hospital limited to 190 days in a lifetime</a:t>
                      </a:r>
                      <a:endParaRPr lang="en-US" sz="2200" b="0" baseline="0" dirty="0" smtClean="0">
                        <a:latin typeface="Minion Pro"/>
                      </a:endParaRPr>
                    </a:p>
                  </a:txBody>
                  <a:tcPr marL="68580" marR="68580" marT="34288" marB="34288"/>
                </a:tc>
                <a:extLst>
                  <a:ext uri="{0D108BD9-81ED-4DB2-BD59-A6C34878D82A}">
                    <a16:rowId xmlns:a16="http://schemas.microsoft.com/office/drawing/2014/main" val="10000"/>
                  </a:ext>
                </a:extLst>
              </a:tr>
              <a:tr h="1101717">
                <a:tc>
                  <a:txBody>
                    <a:bodyPr/>
                    <a:lstStyle/>
                    <a:p>
                      <a:r>
                        <a:rPr lang="en-US" sz="2400" b="1" dirty="0" smtClean="0"/>
                        <a:t>Skilled Nursing Facility Care</a:t>
                      </a:r>
                      <a:endParaRPr lang="en-US" sz="2400" b="1" dirty="0"/>
                    </a:p>
                  </a:txBody>
                  <a:tcPr marL="68580" marR="68580" marT="34288" marB="34288"/>
                </a:tc>
                <a:tc>
                  <a:txBody>
                    <a:bodyPr/>
                    <a:lstStyle/>
                    <a:p>
                      <a:pPr marL="342900" indent="-342900">
                        <a:spcAft>
                          <a:spcPts val="300"/>
                        </a:spcAft>
                        <a:buFont typeface="Wingdings" pitchFamily="2" charset="2"/>
                        <a:buChar char="§"/>
                      </a:pPr>
                      <a:r>
                        <a:rPr lang="en-US" sz="2200" b="1" kern="1200" baseline="0" dirty="0" smtClean="0"/>
                        <a:t>$0</a:t>
                      </a:r>
                      <a:r>
                        <a:rPr lang="en-US" sz="2200" kern="1200" baseline="0" dirty="0" smtClean="0"/>
                        <a:t> for the first 20 days of each benefit period</a:t>
                      </a:r>
                    </a:p>
                    <a:p>
                      <a:pPr marL="342900" indent="-342900">
                        <a:spcAft>
                          <a:spcPts val="300"/>
                        </a:spcAft>
                        <a:buFont typeface="Wingdings" pitchFamily="2" charset="2"/>
                        <a:buChar char="§"/>
                      </a:pPr>
                      <a:r>
                        <a:rPr lang="en-US" sz="2200" b="1" kern="1200" baseline="0" dirty="0" smtClean="0"/>
                        <a:t>$167.50 </a:t>
                      </a:r>
                      <a:r>
                        <a:rPr lang="en-US" sz="2200" kern="1200" baseline="0" dirty="0" smtClean="0"/>
                        <a:t>per day for days 21–100 of each benefit period </a:t>
                      </a:r>
                    </a:p>
                    <a:p>
                      <a:pPr marL="342900" indent="-342900">
                        <a:spcAft>
                          <a:spcPts val="300"/>
                        </a:spcAft>
                        <a:buFont typeface="Wingdings" pitchFamily="2" charset="2"/>
                        <a:buChar char="§"/>
                      </a:pPr>
                      <a:r>
                        <a:rPr lang="en-US" sz="2200" kern="1200" baseline="0" dirty="0" smtClean="0"/>
                        <a:t>All costs for each day after day 100 in a benefit period </a:t>
                      </a:r>
                      <a:endParaRPr lang="en-US" sz="2200" dirty="0"/>
                    </a:p>
                  </a:txBody>
                  <a:tcPr marL="68580" marR="68580" marT="34288" marB="34288"/>
                </a:tc>
                <a:extLst>
                  <a:ext uri="{0D108BD9-81ED-4DB2-BD59-A6C34878D82A}">
                    <a16:rowId xmlns:a16="http://schemas.microsoft.com/office/drawing/2014/main" val="10001"/>
                  </a:ext>
                </a:extLst>
              </a:tr>
              <a:tr h="1067921">
                <a:tc>
                  <a:txBody>
                    <a:bodyPr/>
                    <a:lstStyle/>
                    <a:p>
                      <a:r>
                        <a:rPr lang="en-US" sz="2400" b="1" kern="1200" dirty="0" smtClean="0"/>
                        <a:t>Home Health Care Services</a:t>
                      </a:r>
                      <a:endParaRPr lang="en-US" sz="2400" b="1" kern="1200" dirty="0">
                        <a:solidFill>
                          <a:schemeClr val="dk1"/>
                        </a:solidFill>
                        <a:latin typeface="+mn-lt"/>
                        <a:ea typeface="+mn-ea"/>
                        <a:cs typeface="+mn-cs"/>
                      </a:endParaRPr>
                    </a:p>
                  </a:txBody>
                  <a:tcPr marL="68580" marR="68580" marT="34288" marB="34288"/>
                </a:tc>
                <a:tc>
                  <a:txBody>
                    <a:bodyPr/>
                    <a:lstStyle/>
                    <a:p>
                      <a:pPr marL="341313" indent="-341313">
                        <a:spcAft>
                          <a:spcPts val="300"/>
                        </a:spcAft>
                        <a:buFont typeface="Wingdings" pitchFamily="2" charset="2"/>
                        <a:buChar char="§"/>
                        <a:tabLst>
                          <a:tab pos="292100" algn="l"/>
                        </a:tabLst>
                      </a:pPr>
                      <a:r>
                        <a:rPr lang="en-US" sz="2200" b="1" dirty="0" smtClean="0"/>
                        <a:t>$0</a:t>
                      </a:r>
                      <a:r>
                        <a:rPr lang="en-US" sz="2200" dirty="0" smtClean="0"/>
                        <a:t> for home health care services </a:t>
                      </a:r>
                    </a:p>
                    <a:p>
                      <a:pPr marL="341313" indent="-341313">
                        <a:spcAft>
                          <a:spcPts val="300"/>
                        </a:spcAft>
                        <a:buFont typeface="Wingdings" pitchFamily="2" charset="2"/>
                        <a:buChar char="§"/>
                        <a:tabLst>
                          <a:tab pos="292100" algn="l"/>
                        </a:tabLst>
                      </a:pPr>
                      <a:r>
                        <a:rPr lang="en-US" sz="2200" dirty="0" smtClean="0"/>
                        <a:t>20%</a:t>
                      </a:r>
                      <a:r>
                        <a:rPr lang="en-US" sz="2200" baseline="0" dirty="0" smtClean="0"/>
                        <a:t> </a:t>
                      </a:r>
                      <a:r>
                        <a:rPr lang="en-US" sz="2200" dirty="0" smtClean="0"/>
                        <a:t>of the Medicare-approved amount for durable medical equipment (DME)</a:t>
                      </a:r>
                      <a:endParaRPr lang="en-US" sz="2200" dirty="0"/>
                    </a:p>
                  </a:txBody>
                  <a:tcPr marL="68580" marR="68580" marT="34288" marB="34288"/>
                </a:tc>
                <a:extLst>
                  <a:ext uri="{0D108BD9-81ED-4DB2-BD59-A6C34878D82A}">
                    <a16:rowId xmlns:a16="http://schemas.microsoft.com/office/drawing/2014/main" val="10002"/>
                  </a:ext>
                </a:extLst>
              </a:tr>
            </a:tbl>
          </a:graphicData>
        </a:graphic>
      </p:graphicFrame>
      <p:sp>
        <p:nvSpPr>
          <p:cNvPr id="2" name="Date Placeholder 1"/>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24</a:t>
            </a:fld>
            <a:endParaRPr lang="en-US" dirty="0"/>
          </a:p>
        </p:txBody>
      </p:sp>
    </p:spTree>
    <p:extLst>
      <p:ext uri="{BB962C8B-B14F-4D97-AF65-F5344CB8AC3E}">
        <p14:creationId xmlns:p14="http://schemas.microsoft.com/office/powerpoint/2010/main" val="3889928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Benefit Periods in Original Medicare</a:t>
            </a:r>
          </a:p>
        </p:txBody>
      </p:sp>
      <p:sp>
        <p:nvSpPr>
          <p:cNvPr id="26628" name="Rectangle 3"/>
          <p:cNvSpPr>
            <a:spLocks noGrp="1" noChangeArrowheads="1"/>
          </p:cNvSpPr>
          <p:nvPr>
            <p:ph idx="1"/>
          </p:nvPr>
        </p:nvSpPr>
        <p:spPr>
          <a:xfrm>
            <a:off x="628649" y="1171075"/>
            <a:ext cx="6089585" cy="4543926"/>
          </a:xfrm>
        </p:spPr>
        <p:txBody>
          <a:bodyPr>
            <a:normAutofit fontScale="92500" lnSpcReduction="10000"/>
          </a:bodyPr>
          <a:lstStyle/>
          <a:p>
            <a:r>
              <a:rPr lang="en-US" dirty="0" smtClean="0"/>
              <a:t>Measures use of inpatient hospital and SNF services</a:t>
            </a:r>
          </a:p>
          <a:p>
            <a:pPr lvl="1"/>
            <a:r>
              <a:rPr lang="en-US" dirty="0" smtClean="0"/>
              <a:t>Begins the day you first get inpatient care in hospital or SNF</a:t>
            </a:r>
          </a:p>
          <a:p>
            <a:pPr lvl="1"/>
            <a:r>
              <a:rPr lang="en-US" dirty="0" smtClean="0"/>
              <a:t>Ends when not in a hospital/SNF 60 days in a row  </a:t>
            </a:r>
          </a:p>
          <a:p>
            <a:r>
              <a:rPr lang="en-US" dirty="0" smtClean="0"/>
              <a:t>Pay Part A deductible for each benefit period</a:t>
            </a:r>
          </a:p>
          <a:p>
            <a:r>
              <a:rPr lang="en-US" dirty="0" smtClean="0"/>
              <a:t>No limit to number of benefit periods you can have</a:t>
            </a:r>
          </a:p>
          <a:p>
            <a:endParaRPr lang="en-US" dirty="0" smtClean="0"/>
          </a:p>
        </p:txBody>
      </p:sp>
      <p:sp>
        <p:nvSpPr>
          <p:cNvPr id="8" name="TextBox 7" descr="Ends 60 days in a row here" title="Text box"/>
          <p:cNvSpPr txBox="1"/>
          <p:nvPr/>
        </p:nvSpPr>
        <p:spPr>
          <a:xfrm>
            <a:off x="6979920" y="1362906"/>
            <a:ext cx="1805705" cy="707886"/>
          </a:xfrm>
          <a:prstGeom prst="rect">
            <a:avLst/>
          </a:prstGeom>
          <a:noFill/>
        </p:spPr>
        <p:txBody>
          <a:bodyPr vert="horz" wrap="square" rtlCol="0">
            <a:spAutoFit/>
          </a:bodyPr>
          <a:lstStyle/>
          <a:p>
            <a:r>
              <a:rPr lang="en-US" sz="2000" b="1" dirty="0">
                <a:solidFill>
                  <a:schemeClr val="tx2"/>
                </a:solidFill>
              </a:rPr>
              <a:t>Ends 60 days in a row here…</a:t>
            </a:r>
          </a:p>
        </p:txBody>
      </p:sp>
      <p:pic>
        <p:nvPicPr>
          <p:cNvPr id="9" name="Picture 8" title="picture of a hous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0914" y="2321633"/>
            <a:ext cx="1363809" cy="909207"/>
          </a:xfrm>
          <a:prstGeom prst="rect">
            <a:avLst/>
          </a:prstGeom>
          <a:effectLst>
            <a:outerShdw blurRad="50800" dist="38100" dir="2700000" algn="tl" rotWithShape="0">
              <a:prstClr val="black">
                <a:alpha val="40000"/>
              </a:prstClr>
            </a:outerShdw>
          </a:effectLst>
        </p:spPr>
      </p:pic>
      <p:sp>
        <p:nvSpPr>
          <p:cNvPr id="10" name="TextBox 9" descr="Home" title="Text box"/>
          <p:cNvSpPr txBox="1"/>
          <p:nvPr/>
        </p:nvSpPr>
        <p:spPr>
          <a:xfrm>
            <a:off x="7035460" y="3162544"/>
            <a:ext cx="1434715" cy="400110"/>
          </a:xfrm>
          <a:prstGeom prst="rect">
            <a:avLst/>
          </a:prstGeom>
          <a:noFill/>
        </p:spPr>
        <p:txBody>
          <a:bodyPr wrap="square" rtlCol="0">
            <a:spAutoFit/>
          </a:bodyPr>
          <a:lstStyle/>
          <a:p>
            <a:pPr algn="ctr">
              <a:defRPr/>
            </a:pPr>
            <a:r>
              <a:rPr lang="en-US" sz="2000" b="1" kern="0" dirty="0">
                <a:solidFill>
                  <a:schemeClr val="tx2"/>
                </a:solidFill>
              </a:rPr>
              <a:t>Home</a:t>
            </a:r>
            <a:endParaRPr lang="en-US" sz="2000" kern="0" dirty="0">
              <a:solidFill>
                <a:schemeClr val="tx2"/>
              </a:solidFill>
            </a:endParaRPr>
          </a:p>
        </p:txBody>
      </p:sp>
      <p:pic>
        <p:nvPicPr>
          <p:cNvPr id="11" name="Picture 10" title="check mark"/>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09611" y="1958153"/>
            <a:ext cx="411480" cy="302895"/>
          </a:xfrm>
          <a:prstGeom prst="rect">
            <a:avLst/>
          </a:prstGeom>
        </p:spPr>
      </p:pic>
      <p:sp>
        <p:nvSpPr>
          <p:cNvPr id="12" name="TextBox 11" descr="Not here" title="Text box"/>
          <p:cNvSpPr txBox="1"/>
          <p:nvPr/>
        </p:nvSpPr>
        <p:spPr>
          <a:xfrm>
            <a:off x="7049539" y="3645772"/>
            <a:ext cx="1374708" cy="400110"/>
          </a:xfrm>
          <a:prstGeom prst="rect">
            <a:avLst/>
          </a:prstGeom>
          <a:noFill/>
        </p:spPr>
        <p:txBody>
          <a:bodyPr vert="horz" wrap="square" rtlCol="0">
            <a:spAutoFit/>
          </a:bodyPr>
          <a:lstStyle/>
          <a:p>
            <a:r>
              <a:rPr lang="en-US" sz="2000" b="1" dirty="0">
                <a:solidFill>
                  <a:schemeClr val="tx2"/>
                </a:solidFill>
              </a:rPr>
              <a:t>Not here...</a:t>
            </a:r>
          </a:p>
        </p:txBody>
      </p:sp>
      <p:pic>
        <p:nvPicPr>
          <p:cNvPr id="13" name="Picture 12" title="Picture of a nursa and a man at the hospita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325" y="4008901"/>
            <a:ext cx="1404027" cy="936019"/>
          </a:xfrm>
          <a:prstGeom prst="rect">
            <a:avLst/>
          </a:prstGeom>
          <a:effectLst>
            <a:outerShdw blurRad="50800" dist="38100" dir="2700000" algn="tl" rotWithShape="0">
              <a:prstClr val="black">
                <a:alpha val="40000"/>
              </a:prstClr>
            </a:outerShdw>
          </a:effectLst>
        </p:spPr>
      </p:pic>
      <p:sp>
        <p:nvSpPr>
          <p:cNvPr id="14" name="TextBox 13" descr="Hospital or SNF" title="Text box"/>
          <p:cNvSpPr txBox="1"/>
          <p:nvPr/>
        </p:nvSpPr>
        <p:spPr>
          <a:xfrm>
            <a:off x="7134428" y="4894405"/>
            <a:ext cx="1407357" cy="707886"/>
          </a:xfrm>
          <a:prstGeom prst="rect">
            <a:avLst/>
          </a:prstGeom>
          <a:noFill/>
        </p:spPr>
        <p:txBody>
          <a:bodyPr wrap="square" rtlCol="0">
            <a:spAutoFit/>
          </a:bodyPr>
          <a:lstStyle/>
          <a:p>
            <a:pPr algn="ctr">
              <a:defRPr/>
            </a:pPr>
            <a:r>
              <a:rPr lang="en-US" sz="2000" b="1" kern="0" dirty="0">
                <a:solidFill>
                  <a:schemeClr val="tx2"/>
                </a:solidFill>
              </a:rPr>
              <a:t>Hospital </a:t>
            </a:r>
          </a:p>
          <a:p>
            <a:pPr algn="ctr">
              <a:defRPr/>
            </a:pPr>
            <a:r>
              <a:rPr lang="en-US" sz="2000" b="1" kern="0" dirty="0">
                <a:solidFill>
                  <a:schemeClr val="tx2"/>
                </a:solidFill>
              </a:rPr>
              <a:t>or SNF</a:t>
            </a:r>
            <a:endParaRPr lang="en-US" sz="2000" kern="0" dirty="0">
              <a:solidFill>
                <a:schemeClr val="tx2"/>
              </a:solidFill>
            </a:endParaRPr>
          </a:p>
        </p:txBody>
      </p:sp>
      <p:pic>
        <p:nvPicPr>
          <p:cNvPr id="15" name="Picture 14" title="red x"/>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44769" y="3608383"/>
            <a:ext cx="341163" cy="396861"/>
          </a:xfrm>
          <a:prstGeom prst="rect">
            <a:avLst/>
          </a:prstGeom>
        </p:spPr>
      </p:pic>
      <p:sp>
        <p:nvSpPr>
          <p:cNvPr id="16" name="TextBox 15" descr="Benefit periods can span across calendar years.&#10;" title="Text box"/>
          <p:cNvSpPr txBox="1"/>
          <p:nvPr/>
        </p:nvSpPr>
        <p:spPr>
          <a:xfrm>
            <a:off x="1257957" y="5873123"/>
            <a:ext cx="6228693" cy="461665"/>
          </a:xfrm>
          <a:prstGeom prst="rect">
            <a:avLst/>
          </a:prstGeom>
          <a:solidFill>
            <a:schemeClr val="accent1">
              <a:lumMod val="75000"/>
            </a:schemeClr>
          </a:solidFill>
        </p:spPr>
        <p:txBody>
          <a:bodyPr wrap="square" rtlCol="0">
            <a:spAutoFit/>
          </a:bodyPr>
          <a:lstStyle/>
          <a:p>
            <a:pPr algn="ctr"/>
            <a:r>
              <a:rPr lang="en-US" sz="2400" dirty="0">
                <a:solidFill>
                  <a:prstClr val="white"/>
                </a:solidFill>
              </a:rPr>
              <a:t>Benefit periods can span across calendar years.</a:t>
            </a:r>
          </a:p>
        </p:txBody>
      </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25</a:t>
            </a:fld>
            <a:endParaRPr lang="en-US" dirty="0"/>
          </a:p>
        </p:txBody>
      </p:sp>
    </p:spTree>
    <p:custDataLst>
      <p:tags r:id="rId1"/>
    </p:custDataLst>
    <p:extLst>
      <p:ext uri="{BB962C8B-B14F-4D97-AF65-F5344CB8AC3E}">
        <p14:creationId xmlns:p14="http://schemas.microsoft.com/office/powerpoint/2010/main" val="27676934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1"/>
            <a:ext cx="8387861" cy="1026694"/>
          </a:xfrm>
        </p:spPr>
        <p:txBody>
          <a:bodyPr>
            <a:normAutofit fontScale="90000"/>
          </a:bodyPr>
          <a:lstStyle/>
          <a:p>
            <a:r>
              <a:rPr lang="en-US" dirty="0" smtClean="0"/>
              <a:t/>
            </a:r>
            <a:br>
              <a:rPr lang="en-US" dirty="0" smtClean="0"/>
            </a:br>
            <a:r>
              <a:rPr lang="en-US" sz="4000" dirty="0" smtClean="0">
                <a:solidFill>
                  <a:srgbClr val="0070C0"/>
                </a:solidFill>
              </a:rPr>
              <a:t>Decision: </a:t>
            </a:r>
            <a:r>
              <a:rPr lang="en-US" sz="4000" dirty="0" smtClean="0"/>
              <a:t>Do I Need to Sign up for Part A?</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dirty="0" smtClean="0"/>
              <a:t>Consider</a:t>
            </a:r>
          </a:p>
          <a:p>
            <a:pPr marL="685800" lvl="1" indent="-342900"/>
            <a:r>
              <a:rPr lang="en-US" dirty="0" smtClean="0"/>
              <a:t>It’s free for most people</a:t>
            </a:r>
          </a:p>
          <a:p>
            <a:pPr marL="685800" lvl="1" indent="-342900"/>
            <a:r>
              <a:rPr lang="en-US" dirty="0" smtClean="0"/>
              <a:t>You can pay for it if your work history isn’t sufficient</a:t>
            </a:r>
          </a:p>
          <a:p>
            <a:pPr marL="1028700" lvl="2" indent="-342900"/>
            <a:r>
              <a:rPr lang="en-US" dirty="0" smtClean="0"/>
              <a:t>There may be a penalty if you delay</a:t>
            </a:r>
          </a:p>
          <a:p>
            <a:pPr marL="685800" lvl="1" indent="-342900"/>
            <a:r>
              <a:rPr lang="en-US" dirty="0" smtClean="0"/>
              <a:t>Talk to your benefits administrator if you/your spouse is actively working and covered by an employer plan</a:t>
            </a:r>
          </a:p>
          <a:p>
            <a:pPr lvl="0"/>
            <a:r>
              <a:rPr lang="en-US" dirty="0" smtClean="0"/>
              <a:t>Stop contributions to your Health </a:t>
            </a:r>
            <a:r>
              <a:rPr lang="en-US" dirty="0"/>
              <a:t>Savings Account </a:t>
            </a:r>
            <a:r>
              <a:rPr lang="en-US" dirty="0" smtClean="0"/>
              <a:t>(HSA) 6 months prior to enrollment</a:t>
            </a:r>
          </a:p>
        </p:txBody>
      </p:sp>
      <p:sp>
        <p:nvSpPr>
          <p:cNvPr id="6" name="Date Placeholder 5"/>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26</a:t>
            </a:fld>
            <a:endParaRPr lang="en-US" dirty="0"/>
          </a:p>
        </p:txBody>
      </p:sp>
    </p:spTree>
    <p:extLst>
      <p:ext uri="{BB962C8B-B14F-4D97-AF65-F5344CB8AC3E}">
        <p14:creationId xmlns:p14="http://schemas.microsoft.com/office/powerpoint/2010/main" val="619300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rmAutofit fontScale="90000"/>
          </a:bodyPr>
          <a:lstStyle/>
          <a:p>
            <a:r>
              <a:rPr lang="en-US" dirty="0" smtClean="0"/>
              <a:t>Original Medicare </a:t>
            </a:r>
            <a:br>
              <a:rPr lang="en-US" dirty="0" smtClean="0"/>
            </a:br>
            <a:r>
              <a:rPr lang="en-US" dirty="0" smtClean="0"/>
              <a:t>Part B—Medical Insurance</a:t>
            </a:r>
            <a:endParaRPr lang="en-US" dirty="0"/>
          </a:p>
        </p:txBody>
      </p:sp>
      <p:sp>
        <p:nvSpPr>
          <p:cNvPr id="16" name="Rectangle 15"/>
          <p:cNvSpPr/>
          <p:nvPr/>
        </p:nvSpPr>
        <p:spPr>
          <a:xfrm>
            <a:off x="1827052" y="1214812"/>
            <a:ext cx="7096981" cy="4665380"/>
          </a:xfrm>
          <a:prstGeom prst="rect">
            <a:avLst/>
          </a:prstGeom>
        </p:spPr>
        <p:txBody>
          <a:bodyPr wrap="square">
            <a:spAutoFit/>
          </a:bodyPr>
          <a:lstStyle/>
          <a:p>
            <a:pPr>
              <a:spcBef>
                <a:spcPts val="451"/>
              </a:spcBef>
            </a:pPr>
            <a:r>
              <a:rPr lang="en-US" sz="2600" b="1" dirty="0">
                <a:solidFill>
                  <a:prstClr val="black"/>
                </a:solidFill>
              </a:rPr>
              <a:t>Part B—Medical Insurance </a:t>
            </a:r>
            <a:r>
              <a:rPr lang="en-US" sz="2600" dirty="0">
                <a:solidFill>
                  <a:prstClr val="black"/>
                </a:solidFill>
              </a:rPr>
              <a:t>helps cover medically necessary</a:t>
            </a:r>
          </a:p>
          <a:p>
            <a:pPr marL="342891" indent="-342891">
              <a:spcBef>
                <a:spcPts val="451"/>
              </a:spcBef>
              <a:buFont typeface="Wingdings" panose="05000000000000000000" pitchFamily="2" charset="2"/>
              <a:buChar char="ü"/>
            </a:pPr>
            <a:r>
              <a:rPr lang="en-US" sz="2400" dirty="0">
                <a:solidFill>
                  <a:prstClr val="black"/>
                </a:solidFill>
              </a:rPr>
              <a:t>Doctors’ services</a:t>
            </a:r>
          </a:p>
          <a:p>
            <a:pPr marL="342891" indent="-342891">
              <a:spcBef>
                <a:spcPts val="451"/>
              </a:spcBef>
              <a:buFont typeface="Wingdings" panose="05000000000000000000" pitchFamily="2" charset="2"/>
              <a:buChar char="ü"/>
            </a:pPr>
            <a:r>
              <a:rPr lang="en-US" sz="2400" dirty="0">
                <a:solidFill>
                  <a:prstClr val="black"/>
                </a:solidFill>
              </a:rPr>
              <a:t>Outpatient medical and surgical services and supplies</a:t>
            </a:r>
          </a:p>
          <a:p>
            <a:pPr marL="342891" indent="-342891">
              <a:spcBef>
                <a:spcPts val="451"/>
              </a:spcBef>
              <a:buFont typeface="Wingdings" panose="05000000000000000000" pitchFamily="2" charset="2"/>
              <a:buChar char="ü"/>
            </a:pPr>
            <a:r>
              <a:rPr lang="en-US" sz="2400" dirty="0">
                <a:solidFill>
                  <a:prstClr val="black"/>
                </a:solidFill>
              </a:rPr>
              <a:t>Clinical lab tests</a:t>
            </a:r>
          </a:p>
          <a:p>
            <a:pPr marL="342891" indent="-342891">
              <a:spcBef>
                <a:spcPts val="451"/>
              </a:spcBef>
              <a:buFont typeface="Wingdings" panose="05000000000000000000" pitchFamily="2" charset="2"/>
              <a:buChar char="ü"/>
            </a:pPr>
            <a:r>
              <a:rPr lang="en-US" sz="2400" dirty="0" smtClean="0">
                <a:solidFill>
                  <a:prstClr val="black"/>
                </a:solidFill>
              </a:rPr>
              <a:t>DME (may </a:t>
            </a:r>
            <a:r>
              <a:rPr lang="en-US" sz="2400" dirty="0">
                <a:solidFill>
                  <a:prstClr val="black"/>
                </a:solidFill>
              </a:rPr>
              <a:t>need to use certain suppliers)</a:t>
            </a:r>
          </a:p>
          <a:p>
            <a:pPr marL="342891" indent="-342891">
              <a:spcBef>
                <a:spcPts val="451"/>
              </a:spcBef>
              <a:buFont typeface="Wingdings" panose="05000000000000000000" pitchFamily="2" charset="2"/>
              <a:buChar char="ü"/>
            </a:pPr>
            <a:r>
              <a:rPr lang="en-US" sz="2400" dirty="0">
                <a:solidFill>
                  <a:prstClr val="black"/>
                </a:solidFill>
              </a:rPr>
              <a:t>Diabetic testing supplies</a:t>
            </a:r>
          </a:p>
          <a:p>
            <a:pPr marL="342891" indent="-342891">
              <a:spcBef>
                <a:spcPts val="451"/>
              </a:spcBef>
              <a:buFont typeface="Wingdings" panose="05000000000000000000" pitchFamily="2" charset="2"/>
              <a:buChar char="ü"/>
            </a:pPr>
            <a:r>
              <a:rPr lang="en-US" sz="2400" dirty="0">
                <a:solidFill>
                  <a:prstClr val="black"/>
                </a:solidFill>
              </a:rPr>
              <a:t>Preventive services (like flu shots and a yearly wellness visit)</a:t>
            </a:r>
          </a:p>
          <a:p>
            <a:pPr marL="342891" indent="-342891">
              <a:spcBef>
                <a:spcPts val="451"/>
              </a:spcBef>
              <a:buFont typeface="Wingdings" panose="05000000000000000000" pitchFamily="2" charset="2"/>
              <a:buChar char="ü"/>
            </a:pPr>
            <a:r>
              <a:rPr lang="en-US" sz="2400" dirty="0">
                <a:solidFill>
                  <a:prstClr val="black"/>
                </a:solidFill>
              </a:rPr>
              <a:t>Home health care</a:t>
            </a:r>
          </a:p>
        </p:txBody>
      </p:sp>
      <p:grpSp>
        <p:nvGrpSpPr>
          <p:cNvPr id="13" name="Group 12" title="Part B icon"/>
          <p:cNvGrpSpPr>
            <a:grpSpLocks noChangeAspect="1"/>
          </p:cNvGrpSpPr>
          <p:nvPr/>
        </p:nvGrpSpPr>
        <p:grpSpPr>
          <a:xfrm>
            <a:off x="212017" y="2656957"/>
            <a:ext cx="1880711" cy="1371600"/>
            <a:chOff x="153025" y="1963783"/>
            <a:chExt cx="1568748" cy="1144086"/>
          </a:xfrm>
        </p:grpSpPr>
        <p:pic>
          <p:nvPicPr>
            <p:cNvPr id="14" name="Picture 13"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5" name="TextBox 14"/>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9" name="Footer Placeholder 8"/>
          <p:cNvSpPr>
            <a:spLocks noGrp="1"/>
          </p:cNvSpPr>
          <p:nvPr>
            <p:ph type="ftr" sz="quarter" idx="11"/>
          </p:nvPr>
        </p:nvSpPr>
        <p:spPr/>
        <p:txBody>
          <a:bodyPr/>
          <a:lstStyle/>
          <a:p>
            <a:r>
              <a:rPr lang="en-US" dirty="0" smtClean="0"/>
              <a:t>Medicare - Getting Started</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27</a:t>
            </a:fld>
            <a:endParaRPr lang="en-US" dirty="0"/>
          </a:p>
        </p:txBody>
      </p:sp>
    </p:spTree>
    <p:extLst>
      <p:ext uri="{BB962C8B-B14F-4D97-AF65-F5344CB8AC3E}">
        <p14:creationId xmlns:p14="http://schemas.microsoft.com/office/powerpoint/2010/main" val="2366158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You </a:t>
            </a:r>
            <a:r>
              <a:rPr lang="en-US" dirty="0" smtClean="0"/>
              <a:t>Pay—Part B Premiums</a:t>
            </a:r>
            <a:endParaRPr lang="en-US" dirty="0"/>
          </a:p>
        </p:txBody>
      </p:sp>
      <p:sp>
        <p:nvSpPr>
          <p:cNvPr id="18" name="Content Placeholder 2"/>
          <p:cNvSpPr>
            <a:spLocks noGrp="1"/>
          </p:cNvSpPr>
          <p:nvPr>
            <p:ph idx="1"/>
          </p:nvPr>
        </p:nvSpPr>
        <p:spPr>
          <a:xfrm>
            <a:off x="2503793" y="1411903"/>
            <a:ext cx="6256749" cy="3416770"/>
          </a:xfrm>
        </p:spPr>
        <p:txBody>
          <a:bodyPr>
            <a:normAutofit/>
          </a:bodyPr>
          <a:lstStyle/>
          <a:p>
            <a:pPr marL="341313" lvl="1" indent="-341313">
              <a:buFont typeface="Wingdings" panose="05000000000000000000" pitchFamily="2" charset="2"/>
              <a:buChar char="§"/>
            </a:pPr>
            <a:r>
              <a:rPr lang="en-US" sz="3200" b="1" dirty="0"/>
              <a:t>Monthly </a:t>
            </a:r>
            <a:r>
              <a:rPr lang="en-US" sz="3200" b="1" dirty="0" smtClean="0"/>
              <a:t>Premium</a:t>
            </a:r>
          </a:p>
          <a:p>
            <a:pPr marL="742950" lvl="2" indent="-342900">
              <a:buSzPct val="100000"/>
              <a:buFont typeface="Arial" panose="020B0604020202020204" pitchFamily="34" charset="0"/>
              <a:buChar char="•"/>
            </a:pPr>
            <a:r>
              <a:rPr lang="en-US" dirty="0" smtClean="0"/>
              <a:t>Standard </a:t>
            </a:r>
            <a:r>
              <a:rPr lang="en-US" dirty="0"/>
              <a:t>premium is $134 </a:t>
            </a:r>
            <a:r>
              <a:rPr lang="en-US" dirty="0" smtClean="0"/>
              <a:t>(may have to pay a higher amount depending </a:t>
            </a:r>
            <a:r>
              <a:rPr lang="en-US" dirty="0"/>
              <a:t>on your income, see next slide</a:t>
            </a:r>
            <a:r>
              <a:rPr lang="en-US" dirty="0" smtClean="0"/>
              <a:t>)</a:t>
            </a:r>
          </a:p>
          <a:p>
            <a:pPr marL="742950" lvl="2" indent="-342900">
              <a:buSzPct val="100000"/>
              <a:buFont typeface="Arial" panose="020B0604020202020204" pitchFamily="34" charset="0"/>
              <a:buChar char="•"/>
            </a:pPr>
            <a:r>
              <a:rPr lang="en-US" dirty="0" smtClean="0"/>
              <a:t>Average premium is $130 (if receiving Social Security benefits)</a:t>
            </a:r>
            <a:endParaRPr lang="en-US" dirty="0"/>
          </a:p>
          <a:p>
            <a:pPr marL="692133" lvl="2" indent="-342891">
              <a:buSzPct val="100000"/>
              <a:buFont typeface="Arial" panose="020B0604020202020204" pitchFamily="34" charset="0"/>
              <a:buChar char="•"/>
            </a:pPr>
            <a:endParaRPr lang="en-US" dirty="0"/>
          </a:p>
          <a:p>
            <a:pPr lvl="1">
              <a:buFont typeface="Wingdings" panose="05000000000000000000" pitchFamily="2" charset="2"/>
              <a:buChar char="§"/>
            </a:pPr>
            <a:endParaRPr lang="en-US" dirty="0">
              <a:solidFill>
                <a:prstClr val="black"/>
              </a:solidFill>
            </a:endParaRPr>
          </a:p>
        </p:txBody>
      </p:sp>
      <p:grpSp>
        <p:nvGrpSpPr>
          <p:cNvPr id="15" name="Group 14" title="Part B icon"/>
          <p:cNvGrpSpPr>
            <a:grpSpLocks noChangeAspect="1"/>
          </p:cNvGrpSpPr>
          <p:nvPr/>
        </p:nvGrpSpPr>
        <p:grpSpPr>
          <a:xfrm>
            <a:off x="246940" y="2420981"/>
            <a:ext cx="2006092" cy="1463040"/>
            <a:chOff x="153025" y="1963783"/>
            <a:chExt cx="1568748" cy="1144086"/>
          </a:xfrm>
        </p:grpSpPr>
        <p:pic>
          <p:nvPicPr>
            <p:cNvPr id="16" name="Picture 15"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7" name="TextBox 16"/>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28</a:t>
            </a:fld>
            <a:endParaRPr lang="en-US" dirty="0"/>
          </a:p>
        </p:txBody>
      </p:sp>
    </p:spTree>
    <p:extLst>
      <p:ext uri="{BB962C8B-B14F-4D97-AF65-F5344CB8AC3E}">
        <p14:creationId xmlns:p14="http://schemas.microsoft.com/office/powerpoint/2010/main" val="250251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 y="0"/>
            <a:ext cx="8900161" cy="994611"/>
          </a:xfrm>
        </p:spPr>
        <p:txBody>
          <a:bodyPr>
            <a:normAutofit/>
          </a:bodyPr>
          <a:lstStyle/>
          <a:p>
            <a:r>
              <a:rPr lang="en-US" sz="2800" dirty="0"/>
              <a:t>Monthly Part B Standard </a:t>
            </a:r>
            <a:r>
              <a:rPr lang="en-US" sz="2800" dirty="0" smtClean="0"/>
              <a:t>Premium—Income Related Monthly Adjustment Amount (IRMAA) </a:t>
            </a:r>
            <a:r>
              <a:rPr lang="en-US" sz="2800" dirty="0"/>
              <a:t>for </a:t>
            </a:r>
            <a:r>
              <a:rPr lang="en-US" sz="2800" dirty="0" smtClean="0"/>
              <a:t>2018</a:t>
            </a:r>
            <a:endParaRPr lang="en-US" sz="2800" dirty="0"/>
          </a:p>
        </p:txBody>
      </p:sp>
      <p:sp>
        <p:nvSpPr>
          <p:cNvPr id="7" name="TextBox 6"/>
          <p:cNvSpPr txBox="1"/>
          <p:nvPr/>
        </p:nvSpPr>
        <p:spPr>
          <a:xfrm>
            <a:off x="0" y="1088517"/>
            <a:ext cx="9144000" cy="830997"/>
          </a:xfrm>
          <a:prstGeom prst="rect">
            <a:avLst/>
          </a:prstGeom>
          <a:noFill/>
        </p:spPr>
        <p:txBody>
          <a:bodyPr wrap="square" rtlCol="0">
            <a:spAutoFit/>
          </a:bodyPr>
          <a:lstStyle/>
          <a:p>
            <a:r>
              <a:rPr lang="en-US" sz="2400" dirty="0" smtClean="0">
                <a:solidFill>
                  <a:schemeClr val="accent5">
                    <a:lumMod val="75000"/>
                  </a:schemeClr>
                </a:solidFill>
              </a:rPr>
              <a:t>Chart is based on your yearly income </a:t>
            </a:r>
            <a:r>
              <a:rPr lang="en-US" sz="2400" i="1" dirty="0" smtClean="0">
                <a:solidFill>
                  <a:schemeClr val="accent5">
                    <a:lumMod val="75000"/>
                  </a:schemeClr>
                </a:solidFill>
              </a:rPr>
              <a:t>in 2016 </a:t>
            </a:r>
            <a:r>
              <a:rPr lang="en-US" sz="2400" dirty="0" smtClean="0">
                <a:solidFill>
                  <a:schemeClr val="accent5">
                    <a:lumMod val="75000"/>
                  </a:schemeClr>
                </a:solidFill>
              </a:rPr>
              <a:t>(for what you pay in 2018</a:t>
            </a:r>
            <a:r>
              <a:rPr lang="en-US" sz="2400" dirty="0" smtClean="0">
                <a:solidFill>
                  <a:srgbClr val="084A9C"/>
                </a:solidFill>
              </a:rPr>
              <a:t>)</a:t>
            </a:r>
            <a:r>
              <a:rPr lang="en-US" sz="2400" dirty="0" smtClean="0"/>
              <a:t> was</a:t>
            </a:r>
            <a:endParaRPr lang="en-US" sz="2400" dirty="0"/>
          </a:p>
        </p:txBody>
      </p:sp>
      <p:graphicFrame>
        <p:nvGraphicFramePr>
          <p:cNvPr id="8"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3791076416"/>
              </p:ext>
            </p:extLst>
          </p:nvPr>
        </p:nvGraphicFramePr>
        <p:xfrm>
          <a:off x="1" y="1625506"/>
          <a:ext cx="9143999" cy="4535821"/>
        </p:xfrm>
        <a:graphic>
          <a:graphicData uri="http://schemas.openxmlformats.org/drawingml/2006/table">
            <a:tbl>
              <a:tblPr firstRow="1" bandRow="1">
                <a:tableStyleId>{5C22544A-7EE6-4342-B048-85BDC9FD1C3A}</a:tableStyleId>
              </a:tblPr>
              <a:tblGrid>
                <a:gridCol w="2819399">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733054">
                <a:tc>
                  <a:txBody>
                    <a:bodyPr/>
                    <a:lstStyle/>
                    <a:p>
                      <a:pPr marL="0" marR="0" algn="ctr">
                        <a:lnSpc>
                          <a:spcPct val="100000"/>
                        </a:lnSpc>
                        <a:spcBef>
                          <a:spcPts val="600"/>
                        </a:spcBef>
                        <a:spcAft>
                          <a:spcPts val="0"/>
                        </a:spcAft>
                      </a:pPr>
                      <a:r>
                        <a:rPr lang="en-US" sz="2400" dirty="0" smtClean="0"/>
                        <a:t>File Individual Tax Return</a:t>
                      </a:r>
                      <a:endParaRPr lang="en-US" sz="2400" dirty="0">
                        <a:solidFill>
                          <a:schemeClr val="tx1"/>
                        </a:solidFill>
                        <a:latin typeface="+mn-lt"/>
                        <a:ea typeface="Calibri"/>
                        <a:cs typeface="Times New Roman"/>
                      </a:endParaRPr>
                    </a:p>
                  </a:txBody>
                  <a:tcPr marL="68580" marR="68580" marT="0" marB="0"/>
                </a:tc>
                <a:tc>
                  <a:txBody>
                    <a:bodyPr/>
                    <a:lstStyle/>
                    <a:p>
                      <a:pPr marL="0" marR="0" algn="ctr">
                        <a:lnSpc>
                          <a:spcPct val="100000"/>
                        </a:lnSpc>
                        <a:spcBef>
                          <a:spcPts val="600"/>
                        </a:spcBef>
                        <a:spcAft>
                          <a:spcPts val="0"/>
                        </a:spcAft>
                      </a:pPr>
                      <a:r>
                        <a:rPr lang="en-US" sz="2400" dirty="0" smtClean="0"/>
                        <a:t>File Joint Tax</a:t>
                      </a:r>
                      <a:r>
                        <a:rPr lang="en-US" sz="2400" baseline="0" dirty="0" smtClean="0"/>
                        <a:t> Return</a:t>
                      </a:r>
                      <a:endParaRPr lang="en-US" sz="2400" dirty="0">
                        <a:solidFill>
                          <a:schemeClr val="tx1"/>
                        </a:solidFill>
                        <a:latin typeface="+mn-lt"/>
                        <a:ea typeface="Calibri"/>
                        <a:cs typeface="Times New Roman"/>
                      </a:endParaRPr>
                    </a:p>
                  </a:txBody>
                  <a:tcPr marL="68580" marR="68580" marT="0" marB="0"/>
                </a:tc>
                <a:tc>
                  <a:txBody>
                    <a:bodyPr/>
                    <a:lstStyle/>
                    <a:p>
                      <a:pPr marL="0" marR="0" algn="ctr">
                        <a:lnSpc>
                          <a:spcPct val="100000"/>
                        </a:lnSpc>
                        <a:spcBef>
                          <a:spcPts val="600"/>
                        </a:spcBef>
                        <a:spcAft>
                          <a:spcPts val="0"/>
                        </a:spcAft>
                      </a:pPr>
                      <a:r>
                        <a:rPr lang="en-US" sz="2400" dirty="0" smtClean="0">
                          <a:solidFill>
                            <a:schemeClr val="bg1"/>
                          </a:solidFill>
                          <a:latin typeface="+mn-lt"/>
                          <a:ea typeface="Calibri"/>
                          <a:cs typeface="Times New Roman"/>
                        </a:rPr>
                        <a:t>File Married &amp; Separate Tax Return</a:t>
                      </a:r>
                      <a:endParaRPr lang="en-US" sz="2400" dirty="0">
                        <a:solidFill>
                          <a:schemeClr val="bg1"/>
                        </a:solidFill>
                        <a:latin typeface="+mn-lt"/>
                        <a:ea typeface="Calibri"/>
                        <a:cs typeface="Times New Roman"/>
                      </a:endParaRPr>
                    </a:p>
                  </a:txBody>
                  <a:tcPr marL="68580" marR="68580" marT="0" marB="0"/>
                </a:tc>
                <a:tc>
                  <a:txBody>
                    <a:bodyPr/>
                    <a:lstStyle/>
                    <a:p>
                      <a:pPr marL="0" marR="0" algn="l">
                        <a:lnSpc>
                          <a:spcPct val="100000"/>
                        </a:lnSpc>
                        <a:spcBef>
                          <a:spcPts val="600"/>
                        </a:spcBef>
                        <a:spcAft>
                          <a:spcPts val="0"/>
                        </a:spcAft>
                      </a:pPr>
                      <a:r>
                        <a:rPr lang="en-US" sz="2400" dirty="0" smtClean="0"/>
                        <a:t>In 2018 You Pay</a:t>
                      </a:r>
                      <a:endParaRPr lang="en-US" sz="2400" dirty="0">
                        <a:solidFill>
                          <a:schemeClr val="tx1"/>
                        </a:solidFill>
                        <a:latin typeface="+mn-lt"/>
                        <a:ea typeface="Calibri"/>
                        <a:cs typeface="Times New Roman"/>
                      </a:endParaRPr>
                    </a:p>
                  </a:txBody>
                  <a:tcPr marL="68580" marR="68580" marT="0" marB="0"/>
                </a:tc>
                <a:extLst>
                  <a:ext uri="{0D108BD9-81ED-4DB2-BD59-A6C34878D82A}">
                    <a16:rowId xmlns:a16="http://schemas.microsoft.com/office/drawing/2014/main" val="10000"/>
                  </a:ext>
                </a:extLst>
              </a:tr>
              <a:tr h="556937">
                <a:tc>
                  <a:txBody>
                    <a:bodyPr/>
                    <a:lstStyle/>
                    <a:p>
                      <a:pPr marL="0" marR="0">
                        <a:lnSpc>
                          <a:spcPct val="100000"/>
                        </a:lnSpc>
                        <a:spcBef>
                          <a:spcPts val="600"/>
                        </a:spcBef>
                        <a:spcAft>
                          <a:spcPts val="0"/>
                        </a:spcAft>
                      </a:pPr>
                      <a:r>
                        <a:rPr lang="en-US" sz="2400" dirty="0" smtClean="0"/>
                        <a:t> $</a:t>
                      </a:r>
                      <a:r>
                        <a:rPr lang="en-US" sz="2400" dirty="0"/>
                        <a:t>85,000 or </a:t>
                      </a:r>
                      <a:r>
                        <a:rPr lang="en-US" sz="2400" dirty="0" smtClean="0"/>
                        <a:t>less</a:t>
                      </a:r>
                      <a:endParaRPr lang="en-US" sz="240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dirty="0" smtClean="0"/>
                        <a:t>$170,000 </a:t>
                      </a:r>
                      <a:r>
                        <a:rPr lang="en-US" sz="2400" dirty="0"/>
                        <a:t>or </a:t>
                      </a:r>
                      <a:r>
                        <a:rPr lang="en-US" sz="2400" dirty="0" smtClean="0"/>
                        <a:t>less</a:t>
                      </a:r>
                      <a:endParaRPr lang="en-US" sz="240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dirty="0" smtClean="0">
                          <a:latin typeface="Calibri"/>
                          <a:ea typeface="Calibri"/>
                          <a:cs typeface="Times New Roman"/>
                        </a:rPr>
                        <a:t>$85,000 or less</a:t>
                      </a:r>
                      <a:endParaRPr lang="en-US" sz="2400" dirty="0">
                        <a:latin typeface="Calibri"/>
                        <a:ea typeface="Calibri"/>
                        <a:cs typeface="Times New Roman"/>
                      </a:endParaRPr>
                    </a:p>
                  </a:txBody>
                  <a:tcPr marL="68580" marR="68580" marT="0" marB="0"/>
                </a:tc>
                <a:tc>
                  <a:txBody>
                    <a:bodyPr/>
                    <a:lstStyle/>
                    <a:p>
                      <a:pPr marL="0" marR="0" algn="ctr">
                        <a:lnSpc>
                          <a:spcPct val="100000"/>
                        </a:lnSpc>
                        <a:spcBef>
                          <a:spcPts val="600"/>
                        </a:spcBef>
                        <a:spcAft>
                          <a:spcPts val="0"/>
                        </a:spcAft>
                      </a:pPr>
                      <a:r>
                        <a:rPr lang="en-US" sz="2400" spc="-70" dirty="0" smtClean="0">
                          <a:latin typeface="Calibri"/>
                          <a:ea typeface="Calibri"/>
                          <a:cs typeface="Times New Roman"/>
                        </a:rPr>
                        <a:t>$134.00</a:t>
                      </a:r>
                      <a:endParaRPr lang="en-US" sz="2400" spc="-7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24687">
                <a:tc>
                  <a:txBody>
                    <a:bodyPr/>
                    <a:lstStyle/>
                    <a:p>
                      <a:pPr marL="0" marR="0">
                        <a:lnSpc>
                          <a:spcPct val="100000"/>
                        </a:lnSpc>
                        <a:spcBef>
                          <a:spcPts val="600"/>
                        </a:spcBef>
                        <a:spcAft>
                          <a:spcPts val="0"/>
                        </a:spcAft>
                      </a:pPr>
                      <a:r>
                        <a:rPr lang="en-US" sz="2400" dirty="0" smtClean="0"/>
                        <a:t> Above $85,000 up to $107,000 </a:t>
                      </a:r>
                      <a:endParaRPr lang="en-US" sz="240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spc="-50" baseline="0" dirty="0" smtClean="0"/>
                        <a:t>Above $170,000 up to $214,000</a:t>
                      </a:r>
                    </a:p>
                  </a:txBody>
                  <a:tcPr marL="68580" marR="68580" marT="0" marB="0"/>
                </a:tc>
                <a:tc>
                  <a:txBody>
                    <a:bodyPr/>
                    <a:lstStyle/>
                    <a:p>
                      <a:pPr marL="0" marR="0">
                        <a:lnSpc>
                          <a:spcPct val="100000"/>
                        </a:lnSpc>
                        <a:spcBef>
                          <a:spcPts val="600"/>
                        </a:spcBef>
                        <a:spcAft>
                          <a:spcPts val="0"/>
                        </a:spcAft>
                      </a:pPr>
                      <a:r>
                        <a:rPr lang="en-US" sz="2400" spc="-50" baseline="0" dirty="0" smtClean="0">
                          <a:latin typeface="Calibri"/>
                          <a:ea typeface="Calibri"/>
                          <a:cs typeface="Times New Roman"/>
                        </a:rPr>
                        <a:t>Not applicable</a:t>
                      </a:r>
                      <a:endParaRPr lang="en-US" sz="2400" spc="-50" baseline="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t>$187.50</a:t>
                      </a:r>
                      <a:endParaRPr lang="en-US" sz="2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96191">
                <a:tc>
                  <a:txBody>
                    <a:bodyPr/>
                    <a:lstStyle/>
                    <a:p>
                      <a:pPr marL="0" marR="0">
                        <a:lnSpc>
                          <a:spcPct val="100000"/>
                        </a:lnSpc>
                        <a:spcBef>
                          <a:spcPts val="600"/>
                        </a:spcBef>
                        <a:spcAft>
                          <a:spcPts val="0"/>
                        </a:spcAft>
                      </a:pPr>
                      <a:r>
                        <a:rPr lang="en-US" sz="2400" spc="-50" dirty="0" smtClean="0"/>
                        <a:t> Above $107,000 up to $133,500 </a:t>
                      </a:r>
                      <a:endParaRPr lang="en-US" sz="2400" spc="-5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spc="-50" dirty="0" smtClean="0"/>
                        <a:t>Above $214,000 up to $267,000</a:t>
                      </a:r>
                      <a:endParaRPr lang="en-US" sz="2400" spc="-5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spc="-50" dirty="0" smtClean="0">
                          <a:latin typeface="Calibri"/>
                          <a:ea typeface="Calibri"/>
                          <a:cs typeface="Times New Roman"/>
                        </a:rPr>
                        <a:t>Not applicable</a:t>
                      </a:r>
                      <a:endParaRPr lang="en-US" sz="2400" spc="-5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t>$267.90</a:t>
                      </a:r>
                      <a:endParaRPr lang="en-US" sz="24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79319">
                <a:tc>
                  <a:txBody>
                    <a:bodyPr/>
                    <a:lstStyle/>
                    <a:p>
                      <a:pPr marL="0" marR="0">
                        <a:lnSpc>
                          <a:spcPct val="100000"/>
                        </a:lnSpc>
                        <a:spcBef>
                          <a:spcPts val="600"/>
                        </a:spcBef>
                        <a:spcAft>
                          <a:spcPts val="0"/>
                        </a:spcAft>
                      </a:pPr>
                      <a:r>
                        <a:rPr lang="en-US" sz="2400" spc="-50" baseline="0" dirty="0" smtClean="0"/>
                        <a:t> Above $133,500 up to $160,000 </a:t>
                      </a:r>
                      <a:endParaRPr lang="en-US" sz="2400" spc="-50" baseline="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spc="-50" dirty="0" smtClean="0"/>
                        <a:t>Above $267,000 up to $320,000</a:t>
                      </a:r>
                      <a:endParaRPr lang="en-US" sz="2400" spc="-5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spc="-50" dirty="0" smtClean="0">
                          <a:latin typeface="Calibri"/>
                          <a:ea typeface="Calibri"/>
                          <a:cs typeface="Times New Roman"/>
                        </a:rPr>
                        <a:t>Not applicable</a:t>
                      </a:r>
                      <a:endParaRPr lang="en-US" sz="2400" spc="-5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t>$348.30</a:t>
                      </a:r>
                      <a:endParaRPr lang="en-US" sz="24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46078">
                <a:tc>
                  <a:txBody>
                    <a:bodyPr/>
                    <a:lstStyle/>
                    <a:p>
                      <a:pPr marL="0" marR="0">
                        <a:lnSpc>
                          <a:spcPct val="100000"/>
                        </a:lnSpc>
                        <a:spcBef>
                          <a:spcPts val="600"/>
                        </a:spcBef>
                        <a:spcAft>
                          <a:spcPts val="0"/>
                        </a:spcAft>
                      </a:pPr>
                      <a:r>
                        <a:rPr lang="en-US" sz="2400" baseline="0" dirty="0" smtClean="0"/>
                        <a:t> Above </a:t>
                      </a:r>
                      <a:r>
                        <a:rPr lang="en-US" sz="2400" dirty="0" smtClean="0"/>
                        <a:t>$160,000</a:t>
                      </a:r>
                      <a:endParaRPr lang="en-US" sz="240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dirty="0" smtClean="0"/>
                        <a:t>Above $320,000 </a:t>
                      </a:r>
                      <a:endParaRPr lang="en-US" sz="2400" dirty="0">
                        <a:latin typeface="Calibri"/>
                        <a:ea typeface="Calibri"/>
                        <a:cs typeface="Times New Roman"/>
                      </a:endParaRPr>
                    </a:p>
                  </a:txBody>
                  <a:tcPr marL="68580" marR="68580" marT="0" marB="0"/>
                </a:tc>
                <a:tc>
                  <a:txBody>
                    <a:bodyPr/>
                    <a:lstStyle/>
                    <a:p>
                      <a:pPr marL="0" marR="0">
                        <a:lnSpc>
                          <a:spcPct val="100000"/>
                        </a:lnSpc>
                        <a:spcBef>
                          <a:spcPts val="600"/>
                        </a:spcBef>
                        <a:spcAft>
                          <a:spcPts val="0"/>
                        </a:spcAft>
                      </a:pPr>
                      <a:r>
                        <a:rPr lang="en-US" sz="2400" dirty="0" smtClean="0">
                          <a:latin typeface="Calibri"/>
                          <a:ea typeface="Calibri"/>
                          <a:cs typeface="Times New Roman"/>
                        </a:rPr>
                        <a:t>Above $85,000</a:t>
                      </a:r>
                      <a:endParaRPr lang="en-US" sz="2400" dirty="0">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t>$428.60</a:t>
                      </a:r>
                      <a:endParaRPr lang="en-US" sz="24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9" name="TextBox 8"/>
          <p:cNvSpPr txBox="1"/>
          <p:nvPr/>
        </p:nvSpPr>
        <p:spPr>
          <a:xfrm>
            <a:off x="121919" y="6058784"/>
            <a:ext cx="8900161" cy="400110"/>
          </a:xfrm>
          <a:prstGeom prst="rect">
            <a:avLst/>
          </a:prstGeom>
          <a:noFill/>
        </p:spPr>
        <p:txBody>
          <a:bodyPr wrap="square" rtlCol="0">
            <a:spAutoFit/>
          </a:bodyPr>
          <a:lstStyle/>
          <a:p>
            <a:pPr marL="746125" indent="-746125"/>
            <a:r>
              <a:rPr lang="en-US" sz="2000" b="1" dirty="0" smtClean="0">
                <a:solidFill>
                  <a:prstClr val="black"/>
                </a:solidFill>
              </a:rPr>
              <a:t>NOTE</a:t>
            </a:r>
            <a:r>
              <a:rPr lang="en-US" sz="2000" dirty="0" smtClean="0">
                <a:solidFill>
                  <a:prstClr val="black"/>
                </a:solidFill>
              </a:rPr>
              <a:t>: </a:t>
            </a:r>
            <a:r>
              <a:rPr lang="en-US" sz="2000" dirty="0">
                <a:solidFill>
                  <a:prstClr val="black"/>
                </a:solidFill>
              </a:rPr>
              <a:t>You may pay more if you have a Part B late enrollment </a:t>
            </a:r>
            <a:r>
              <a:rPr lang="en-US" sz="2000" dirty="0" smtClean="0">
                <a:solidFill>
                  <a:prstClr val="black"/>
                </a:solidFill>
              </a:rPr>
              <a:t>penalty (LEP).</a:t>
            </a:r>
            <a:endParaRPr lang="en-US" sz="2000" dirty="0">
              <a:solidFill>
                <a:prstClr val="black"/>
              </a:solidFill>
            </a:endParaRPr>
          </a:p>
        </p:txBody>
      </p:sp>
      <p:sp>
        <p:nvSpPr>
          <p:cNvPr id="3" name="Date Placeholder 2"/>
          <p:cNvSpPr>
            <a:spLocks noGrp="1"/>
          </p:cNvSpPr>
          <p:nvPr>
            <p:ph type="dt" sz="half" idx="10"/>
          </p:nvPr>
        </p:nvSpPr>
        <p:spPr/>
        <p:txBody>
          <a:bodyPr/>
          <a:lstStyle/>
          <a:p>
            <a:r>
              <a:rPr lang="en-US" smtClean="0"/>
              <a:t>August 2018</a:t>
            </a:r>
            <a:endParaRPr lang="en-US" dirty="0"/>
          </a:p>
        </p:txBody>
      </p:sp>
      <p:sp>
        <p:nvSpPr>
          <p:cNvPr id="10" name="Footer Placeholder 9"/>
          <p:cNvSpPr>
            <a:spLocks noGrp="1"/>
          </p:cNvSpPr>
          <p:nvPr>
            <p:ph type="ftr" sz="quarter" idx="11"/>
          </p:nvPr>
        </p:nvSpPr>
        <p:spPr/>
        <p:txBody>
          <a:bodyPr/>
          <a:lstStyle/>
          <a:p>
            <a:r>
              <a:rPr lang="en-US" dirty="0" smtClean="0"/>
              <a:t>Medicare - Getting Started</a:t>
            </a:r>
            <a:endParaRPr lang="en-US" dirty="0"/>
          </a:p>
        </p:txBody>
      </p:sp>
      <p:sp>
        <p:nvSpPr>
          <p:cNvPr id="11" name="Slide Number Placeholder 10"/>
          <p:cNvSpPr>
            <a:spLocks noGrp="1"/>
          </p:cNvSpPr>
          <p:nvPr>
            <p:ph type="sldNum" sz="quarter" idx="12"/>
          </p:nvPr>
        </p:nvSpPr>
        <p:spPr/>
        <p:txBody>
          <a:bodyPr/>
          <a:lstStyle/>
          <a:p>
            <a:fld id="{D60A6685-DBF6-4C41-A0CC-AA9EA7A85A20}" type="slidenum">
              <a:rPr lang="en-US" smtClean="0"/>
              <a:t>29</a:t>
            </a:fld>
            <a:endParaRPr lang="en-US" dirty="0"/>
          </a:p>
        </p:txBody>
      </p:sp>
    </p:spTree>
    <p:extLst>
      <p:ext uri="{BB962C8B-B14F-4D97-AF65-F5344CB8AC3E}">
        <p14:creationId xmlns:p14="http://schemas.microsoft.com/office/powerpoint/2010/main" val="2035257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normAutofit fontScale="77500" lnSpcReduction="20000"/>
          </a:bodyPr>
          <a:lstStyle/>
          <a:p>
            <a:pPr marL="339725" indent="-339725">
              <a:lnSpc>
                <a:spcPct val="120000"/>
              </a:lnSpc>
            </a:pPr>
            <a:r>
              <a:rPr lang="en-US" dirty="0" smtClean="0"/>
              <a:t>This session should help you</a:t>
            </a:r>
          </a:p>
          <a:p>
            <a:pPr marL="685800" lvl="1" indent="-342900">
              <a:lnSpc>
                <a:spcPct val="120000"/>
              </a:lnSpc>
            </a:pPr>
            <a:r>
              <a:rPr lang="en-US" dirty="0" smtClean="0"/>
              <a:t>Compare </a:t>
            </a:r>
            <a:r>
              <a:rPr lang="en-US" dirty="0"/>
              <a:t>the parts of Medicare and </a:t>
            </a:r>
            <a:r>
              <a:rPr lang="en-US" dirty="0" smtClean="0"/>
              <a:t>coverage </a:t>
            </a:r>
            <a:r>
              <a:rPr lang="en-US" dirty="0"/>
              <a:t>options </a:t>
            </a:r>
          </a:p>
          <a:p>
            <a:pPr marL="685800" lvl="1" indent="-342900">
              <a:lnSpc>
                <a:spcPct val="120000"/>
              </a:lnSpc>
            </a:pPr>
            <a:r>
              <a:rPr lang="en-US" dirty="0"/>
              <a:t>Explain benefits and costs </a:t>
            </a:r>
            <a:endParaRPr lang="en-US" dirty="0" smtClean="0"/>
          </a:p>
          <a:p>
            <a:pPr marL="685800" lvl="1" indent="-342900">
              <a:lnSpc>
                <a:spcPct val="120000"/>
              </a:lnSpc>
            </a:pPr>
            <a:r>
              <a:rPr lang="en-US" dirty="0" smtClean="0"/>
              <a:t>Compare Original Medicare and Medicare Advantage (MA)</a:t>
            </a:r>
            <a:endParaRPr lang="en-US" dirty="0"/>
          </a:p>
          <a:p>
            <a:pPr marL="685800" lvl="1" indent="-342900">
              <a:lnSpc>
                <a:spcPct val="120000"/>
              </a:lnSpc>
            </a:pPr>
            <a:r>
              <a:rPr lang="en-US" dirty="0"/>
              <a:t>Discuss how </a:t>
            </a:r>
            <a:r>
              <a:rPr lang="en-US" dirty="0" smtClean="0"/>
              <a:t>Medicare Supplement Insurance (Medigap) policies </a:t>
            </a:r>
            <a:r>
              <a:rPr lang="en-US" dirty="0"/>
              <a:t>and </a:t>
            </a:r>
            <a:r>
              <a:rPr lang="en-US" dirty="0" smtClean="0"/>
              <a:t>MA Plans </a:t>
            </a:r>
            <a:r>
              <a:rPr lang="en-US" dirty="0"/>
              <a:t>are different </a:t>
            </a:r>
          </a:p>
          <a:p>
            <a:pPr marL="685800" lvl="1" indent="-342900">
              <a:lnSpc>
                <a:spcPct val="120000"/>
              </a:lnSpc>
            </a:pPr>
            <a:r>
              <a:rPr lang="en-US" dirty="0"/>
              <a:t>Describe the </a:t>
            </a:r>
            <a:r>
              <a:rPr lang="en-US" dirty="0" smtClean="0"/>
              <a:t>federally-facilitated </a:t>
            </a:r>
            <a:r>
              <a:rPr lang="en-US" dirty="0"/>
              <a:t>Health Insurance Marketplace </a:t>
            </a:r>
            <a:r>
              <a:rPr lang="en-US" dirty="0" smtClean="0"/>
              <a:t>and what people about to get Medicare need to know</a:t>
            </a:r>
            <a:endParaRPr lang="en-US" dirty="0"/>
          </a:p>
          <a:p>
            <a:pPr marL="685800" lvl="1" indent="-342900">
              <a:lnSpc>
                <a:spcPct val="120000"/>
              </a:lnSpc>
            </a:pPr>
            <a:r>
              <a:rPr lang="en-US" dirty="0"/>
              <a:t>Recognize p</a:t>
            </a:r>
            <a:r>
              <a:rPr lang="en-US" dirty="0" smtClean="0"/>
              <a:t>rograms for people with limited income and resources </a:t>
            </a:r>
            <a:endParaRPr lang="en-US" dirty="0"/>
          </a:p>
          <a:p>
            <a:endParaRPr lang="en-US" dirty="0"/>
          </a:p>
        </p:txBody>
      </p:sp>
      <p:sp>
        <p:nvSpPr>
          <p:cNvPr id="7" name="Date Placeholder 6"/>
          <p:cNvSpPr>
            <a:spLocks noGrp="1"/>
          </p:cNvSpPr>
          <p:nvPr>
            <p:ph type="dt" sz="half" idx="2"/>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3</a:t>
            </a:fld>
            <a:endParaRPr lang="en-US" dirty="0"/>
          </a:p>
        </p:txBody>
      </p:sp>
    </p:spTree>
    <p:extLst>
      <p:ext uri="{BB962C8B-B14F-4D97-AF65-F5344CB8AC3E}">
        <p14:creationId xmlns:p14="http://schemas.microsoft.com/office/powerpoint/2010/main" val="2313249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026694"/>
          </a:xfrm>
        </p:spPr>
        <p:txBody>
          <a:bodyPr>
            <a:noAutofit/>
          </a:bodyPr>
          <a:lstStyle/>
          <a:p>
            <a:r>
              <a:rPr lang="en-US" dirty="0" smtClean="0"/>
              <a:t>Part B—What You Pay in Original Medicare</a:t>
            </a:r>
            <a:endParaRPr lang="en-US" dirty="0"/>
          </a:p>
        </p:txBody>
      </p:sp>
      <p:graphicFrame>
        <p:nvGraphicFramePr>
          <p:cNvPr id="10" name="Table 9" descr="All information in table also included in speakers' notes"/>
          <p:cNvGraphicFramePr>
            <a:graphicFrameLocks noGrp="1"/>
          </p:cNvGraphicFramePr>
          <p:nvPr>
            <p:extLst>
              <p:ext uri="{D42A27DB-BD31-4B8C-83A1-F6EECF244321}">
                <p14:modId xmlns:p14="http://schemas.microsoft.com/office/powerpoint/2010/main" val="2359669618"/>
              </p:ext>
            </p:extLst>
          </p:nvPr>
        </p:nvGraphicFramePr>
        <p:xfrm>
          <a:off x="628649" y="1191125"/>
          <a:ext cx="7886701" cy="5165225"/>
        </p:xfrm>
        <a:graphic>
          <a:graphicData uri="http://schemas.openxmlformats.org/drawingml/2006/table">
            <a:tbl>
              <a:tblPr firstRow="1" bandRow="1">
                <a:tableStyleId>{BC89EF96-8CEA-46FF-86C4-4CE0E7609802}</a:tableStyleId>
              </a:tblPr>
              <a:tblGrid>
                <a:gridCol w="1971676">
                  <a:extLst>
                    <a:ext uri="{9D8B030D-6E8A-4147-A177-3AD203B41FA5}">
                      <a16:colId xmlns:a16="http://schemas.microsoft.com/office/drawing/2014/main" val="20000"/>
                    </a:ext>
                  </a:extLst>
                </a:gridCol>
                <a:gridCol w="5915025">
                  <a:extLst>
                    <a:ext uri="{9D8B030D-6E8A-4147-A177-3AD203B41FA5}">
                      <a16:colId xmlns:a16="http://schemas.microsoft.com/office/drawing/2014/main" val="20001"/>
                    </a:ext>
                  </a:extLst>
                </a:gridCol>
              </a:tblGrid>
              <a:tr h="987048">
                <a:tc>
                  <a:txBody>
                    <a:bodyPr/>
                    <a:lstStyle/>
                    <a:p>
                      <a:r>
                        <a:rPr lang="en-US" sz="2800" b="1" baseline="0" dirty="0" smtClean="0"/>
                        <a:t>Yearly Deductible</a:t>
                      </a:r>
                      <a:endParaRPr lang="en-US" sz="2800" b="1" baseline="0" dirty="0" smtClean="0">
                        <a:latin typeface="+mj-lt"/>
                      </a:endParaRPr>
                    </a:p>
                  </a:txBody>
                  <a:tcPr marL="68580" marR="68580" marT="34287" marB="34287"/>
                </a:tc>
                <a:tc>
                  <a:txBody>
                    <a:bodyPr/>
                    <a:lstStyle/>
                    <a:p>
                      <a:pPr marL="0" indent="0">
                        <a:buFont typeface="Arial" pitchFamily="34" charset="0"/>
                        <a:buNone/>
                      </a:pPr>
                      <a:r>
                        <a:rPr lang="en-US" sz="2800" b="0" baseline="0" dirty="0" smtClean="0">
                          <a:latin typeface="+mn-lt"/>
                        </a:rPr>
                        <a:t>$183</a:t>
                      </a:r>
                    </a:p>
                  </a:txBody>
                  <a:tcPr marL="68580" marR="68580" marT="34287" marB="34287"/>
                </a:tc>
                <a:extLst>
                  <a:ext uri="{0D108BD9-81ED-4DB2-BD59-A6C34878D82A}">
                    <a16:rowId xmlns:a16="http://schemas.microsoft.com/office/drawing/2014/main" val="10000"/>
                  </a:ext>
                </a:extLst>
              </a:tr>
              <a:tr h="4178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Coinsurance for Part B Services</a:t>
                      </a:r>
                    </a:p>
                    <a:p>
                      <a:endParaRPr lang="en-US" sz="2400" b="1" baseline="0" dirty="0" smtClean="0">
                        <a:latin typeface="+mj-lt"/>
                      </a:endParaRPr>
                    </a:p>
                  </a:txBody>
                  <a:tcPr marL="68580" marR="68580" marT="34287" marB="34287"/>
                </a:tc>
                <a:tc>
                  <a:txBody>
                    <a:bodyPr/>
                    <a:lstStyle/>
                    <a:p>
                      <a:pPr marL="287338" indent="-287338" eaLnBrk="1" hangingPunct="1">
                        <a:spcAft>
                          <a:spcPts val="200"/>
                        </a:spcAft>
                        <a:buClr>
                          <a:schemeClr val="tx1"/>
                        </a:buClr>
                        <a:buFont typeface="Wingdings" pitchFamily="2" charset="2"/>
                        <a:buChar char="§"/>
                      </a:pPr>
                      <a:r>
                        <a:rPr lang="en-US" sz="2800" dirty="0" smtClean="0"/>
                        <a:t>20% coinsurance for most covered services, like doctor’s services and some preventive services,</a:t>
                      </a:r>
                      <a:r>
                        <a:rPr lang="en-US" sz="2800" baseline="0" dirty="0" smtClean="0"/>
                        <a:t> </a:t>
                      </a:r>
                      <a:r>
                        <a:rPr lang="en-US" sz="2800" dirty="0" smtClean="0"/>
                        <a:t>if provider accepts assignment </a:t>
                      </a:r>
                    </a:p>
                    <a:p>
                      <a:pPr marL="287338" indent="-287338" eaLnBrk="1" hangingPunct="1">
                        <a:spcAft>
                          <a:spcPts val="200"/>
                        </a:spcAft>
                        <a:buClr>
                          <a:schemeClr val="tx1"/>
                        </a:buClr>
                        <a:buFont typeface="Wingdings" pitchFamily="2" charset="2"/>
                        <a:buChar char="§"/>
                      </a:pPr>
                      <a:r>
                        <a:rPr lang="en-US" sz="2800" dirty="0" smtClean="0"/>
                        <a:t>$0 for most preventive services</a:t>
                      </a:r>
                    </a:p>
                    <a:p>
                      <a:pPr marL="287338" lvl="1" indent="-287338" eaLnBrk="1" hangingPunct="1">
                        <a:spcAft>
                          <a:spcPts val="200"/>
                        </a:spcAft>
                        <a:buClr>
                          <a:schemeClr val="tx1"/>
                        </a:buClr>
                        <a:buFont typeface="Wingdings" pitchFamily="2" charset="2"/>
                        <a:buChar char="§"/>
                      </a:pPr>
                      <a:r>
                        <a:rPr lang="en-US" sz="2800" dirty="0" smtClean="0"/>
                        <a:t>20% coinsurance</a:t>
                      </a:r>
                      <a:r>
                        <a:rPr lang="en-US" sz="2800" baseline="0" dirty="0" smtClean="0"/>
                        <a:t> for outpatient mental health services, and c</a:t>
                      </a:r>
                      <a:r>
                        <a:rPr lang="en-US" sz="2800" dirty="0" smtClean="0"/>
                        <a:t>opayments for hospital outpatient services</a:t>
                      </a:r>
                      <a:endParaRPr lang="en-US" sz="2800" baseline="0" dirty="0" smtClean="0">
                        <a:latin typeface="Minion Pro"/>
                      </a:endParaRPr>
                    </a:p>
                  </a:txBody>
                  <a:tcPr marL="68580" marR="68580" marT="34287" marB="34287"/>
                </a:tc>
                <a:extLst>
                  <a:ext uri="{0D108BD9-81ED-4DB2-BD59-A6C34878D82A}">
                    <a16:rowId xmlns:a16="http://schemas.microsoft.com/office/drawing/2014/main" val="10001"/>
                  </a:ext>
                </a:extLst>
              </a:tr>
            </a:tbl>
          </a:graphicData>
        </a:graphic>
      </p:graphicFrame>
      <p:sp>
        <p:nvSpPr>
          <p:cNvPr id="6" name="Date Placeholder 5"/>
          <p:cNvSpPr>
            <a:spLocks noGrp="1"/>
          </p:cNvSpPr>
          <p:nvPr>
            <p:ph type="dt" sz="half" idx="10"/>
          </p:nvPr>
        </p:nvSpPr>
        <p:spPr/>
        <p:txBody>
          <a:bodyPr/>
          <a:lstStyle/>
          <a:p>
            <a:r>
              <a:rPr lang="en-US" smtClean="0"/>
              <a:t>August 2018</a:t>
            </a:r>
            <a:endParaRPr lang="en-US" dirty="0"/>
          </a:p>
        </p:txBody>
      </p:sp>
      <p:sp>
        <p:nvSpPr>
          <p:cNvPr id="7" name="Footer Placeholder 6"/>
          <p:cNvSpPr>
            <a:spLocks noGrp="1"/>
          </p:cNvSpPr>
          <p:nvPr>
            <p:ph type="ftr" sz="quarter" idx="11"/>
          </p:nvPr>
        </p:nvSpPr>
        <p:spPr/>
        <p:txBody>
          <a:bodyPr/>
          <a:lstStyle/>
          <a:p>
            <a:r>
              <a:rPr lang="en-US" dirty="0" smtClean="0"/>
              <a:t>Medicare - Getting Started</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30</a:t>
            </a:fld>
            <a:endParaRPr lang="en-US" dirty="0"/>
          </a:p>
        </p:txBody>
      </p:sp>
    </p:spTree>
    <p:extLst>
      <p:ext uri="{BB962C8B-B14F-4D97-AF65-F5344CB8AC3E}">
        <p14:creationId xmlns:p14="http://schemas.microsoft.com/office/powerpoint/2010/main" val="2013485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rmAutofit/>
          </a:bodyPr>
          <a:lstStyle/>
          <a:p>
            <a:r>
              <a:rPr lang="en-US" dirty="0" smtClean="0">
                <a:solidFill>
                  <a:srgbClr val="0070C0"/>
                </a:solidFill>
              </a:rPr>
              <a:t>Decision:</a:t>
            </a:r>
            <a:r>
              <a:rPr lang="en-US" dirty="0" smtClean="0"/>
              <a:t> Should I Keep/Sign up for Part B?</a:t>
            </a:r>
            <a:endParaRPr lang="en-US" dirty="0"/>
          </a:p>
        </p:txBody>
      </p:sp>
      <p:sp>
        <p:nvSpPr>
          <p:cNvPr id="3" name="Content Placeholder 2"/>
          <p:cNvSpPr>
            <a:spLocks noGrp="1"/>
          </p:cNvSpPr>
          <p:nvPr>
            <p:ph idx="1"/>
          </p:nvPr>
        </p:nvSpPr>
        <p:spPr>
          <a:xfrm>
            <a:off x="2191406" y="1171074"/>
            <a:ext cx="5849008" cy="5005889"/>
          </a:xfrm>
        </p:spPr>
        <p:txBody>
          <a:bodyPr/>
          <a:lstStyle/>
          <a:p>
            <a:r>
              <a:rPr lang="en-US" dirty="0" smtClean="0"/>
              <a:t>Consider</a:t>
            </a:r>
          </a:p>
          <a:p>
            <a:pPr marL="685800" lvl="1" indent="-342900"/>
            <a:r>
              <a:rPr lang="en-US" dirty="0" smtClean="0"/>
              <a:t>Most people pay a monthly premium</a:t>
            </a:r>
          </a:p>
          <a:p>
            <a:pPr marL="1028700" lvl="2" indent="-342900"/>
            <a:r>
              <a:rPr lang="en-US" sz="2400" dirty="0" smtClean="0"/>
              <a:t>Usually deducted from Social Security/RRB benefits</a:t>
            </a:r>
          </a:p>
          <a:p>
            <a:pPr marL="1028700" lvl="2" indent="-342900"/>
            <a:r>
              <a:rPr lang="en-US" sz="2400" dirty="0" smtClean="0"/>
              <a:t>Amount depends on income</a:t>
            </a:r>
          </a:p>
          <a:p>
            <a:pPr marL="685800" lvl="1" indent="-342900"/>
            <a:r>
              <a:rPr lang="en-US" dirty="0" smtClean="0"/>
              <a:t>It may supplement employer coverage</a:t>
            </a:r>
          </a:p>
          <a:p>
            <a:pPr marL="1028700" lvl="2" indent="-342900"/>
            <a:r>
              <a:rPr lang="en-US" sz="2400" dirty="0" smtClean="0"/>
              <a:t>Contact your benefits administrator to understand the impact to your employer plan</a:t>
            </a:r>
          </a:p>
          <a:p>
            <a:pPr marL="749300" lvl="2" indent="-279400"/>
            <a:endParaRPr lang="en-US" dirty="0" smtClean="0"/>
          </a:p>
          <a:p>
            <a:pPr lvl="1"/>
            <a:endParaRPr lang="en-US" dirty="0" smtClean="0"/>
          </a:p>
          <a:p>
            <a:endParaRPr lang="en-US" dirty="0" smtClean="0"/>
          </a:p>
          <a:p>
            <a:endParaRPr lang="en-US" dirty="0" smtClean="0"/>
          </a:p>
          <a:p>
            <a:endParaRPr lang="en-US" dirty="0" smtClean="0"/>
          </a:p>
          <a:p>
            <a:endParaRPr lang="en-US" dirty="0"/>
          </a:p>
        </p:txBody>
      </p:sp>
      <p:grpSp>
        <p:nvGrpSpPr>
          <p:cNvPr id="10" name="Group 9" title="Part B icon"/>
          <p:cNvGrpSpPr>
            <a:grpSpLocks noChangeAspect="1"/>
          </p:cNvGrpSpPr>
          <p:nvPr/>
        </p:nvGrpSpPr>
        <p:grpSpPr>
          <a:xfrm>
            <a:off x="246939" y="2420981"/>
            <a:ext cx="2256854" cy="1645920"/>
            <a:chOff x="153025" y="1963783"/>
            <a:chExt cx="1568748" cy="1144086"/>
          </a:xfrm>
        </p:grpSpPr>
        <p:pic>
          <p:nvPicPr>
            <p:cNvPr id="11" name="Picture 10"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pic>
        <p:nvPicPr>
          <p:cNvPr id="4" name="Picture 3" descr="Image representing a &quot;y&quot; for &quot;yes&quot;, an &quot;n&quot; for &quot;no&quot;, and &quot;maybe&quot;. The &quot;y&quot; is circled." title="Decision: Should I Keep/Sign Up for Part B?"/>
          <p:cNvPicPr>
            <a:picLocks noChangeAspect="1"/>
          </p:cNvPicPr>
          <p:nvPr/>
        </p:nvPicPr>
        <p:blipFill>
          <a:blip r:embed="rId4"/>
          <a:stretch>
            <a:fillRect/>
          </a:stretch>
        </p:blipFill>
        <p:spPr>
          <a:xfrm>
            <a:off x="7041306" y="1758397"/>
            <a:ext cx="1998216" cy="1750194"/>
          </a:xfrm>
          <a:prstGeom prst="rect">
            <a:avLst/>
          </a:prstGeom>
        </p:spPr>
      </p:pic>
      <p:sp>
        <p:nvSpPr>
          <p:cNvPr id="6" name="Date Placeholder 5"/>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31</a:t>
            </a:fld>
            <a:endParaRPr lang="en-US" dirty="0"/>
          </a:p>
        </p:txBody>
      </p:sp>
    </p:spTree>
    <p:extLst>
      <p:ext uri="{BB962C8B-B14F-4D97-AF65-F5344CB8AC3E}">
        <p14:creationId xmlns:p14="http://schemas.microsoft.com/office/powerpoint/2010/main" val="418908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When You Must Have Part B</a:t>
            </a:r>
            <a:endParaRPr lang="en-US" dirty="0"/>
          </a:p>
        </p:txBody>
      </p:sp>
      <p:sp>
        <p:nvSpPr>
          <p:cNvPr id="2" name="Content Placeholder 1"/>
          <p:cNvSpPr>
            <a:spLocks noGrp="1"/>
          </p:cNvSpPr>
          <p:nvPr>
            <p:ph idx="1"/>
          </p:nvPr>
        </p:nvSpPr>
        <p:spPr>
          <a:xfrm>
            <a:off x="2049517" y="1171074"/>
            <a:ext cx="6761974" cy="5185277"/>
          </a:xfrm>
        </p:spPr>
        <p:txBody>
          <a:bodyPr>
            <a:normAutofit fontScale="85000" lnSpcReduction="20000"/>
          </a:bodyPr>
          <a:lstStyle/>
          <a:p>
            <a:pPr>
              <a:lnSpc>
                <a:spcPct val="110000"/>
              </a:lnSpc>
            </a:pPr>
            <a:r>
              <a:rPr lang="en-US" sz="2800" dirty="0" smtClean="0"/>
              <a:t>If you want to buy a Medicare Supplement Insurance (</a:t>
            </a:r>
            <a:r>
              <a:rPr lang="en-US" sz="2800" dirty="0" err="1" smtClean="0"/>
              <a:t>Medigap</a:t>
            </a:r>
            <a:r>
              <a:rPr lang="en-US" sz="2800" dirty="0" smtClean="0"/>
              <a:t>) Policy</a:t>
            </a:r>
          </a:p>
          <a:p>
            <a:pPr>
              <a:lnSpc>
                <a:spcPct val="110000"/>
              </a:lnSpc>
            </a:pPr>
            <a:r>
              <a:rPr lang="en-US" sz="2800" dirty="0" smtClean="0"/>
              <a:t>If you want to join a Medicare Advantage (MA) Plan</a:t>
            </a:r>
          </a:p>
          <a:p>
            <a:pPr>
              <a:lnSpc>
                <a:spcPct val="110000"/>
              </a:lnSpc>
            </a:pPr>
            <a:r>
              <a:rPr lang="en-US" sz="2800" dirty="0" smtClean="0"/>
              <a:t>You're eligible for TRICARE for Life (TFL) </a:t>
            </a:r>
            <a:r>
              <a:rPr lang="en-US" sz="2800" dirty="0"/>
              <a:t>or Civilian Health and Medical Program of the Department of Veterans Affairs </a:t>
            </a:r>
            <a:r>
              <a:rPr lang="en-US" sz="2800" dirty="0" smtClean="0"/>
              <a:t>(CHAMPVA)</a:t>
            </a:r>
          </a:p>
          <a:p>
            <a:pPr>
              <a:lnSpc>
                <a:spcPct val="110000"/>
              </a:lnSpc>
            </a:pPr>
            <a:r>
              <a:rPr lang="en-US" sz="2800" dirty="0" smtClean="0"/>
              <a:t>Your employer coverage requires you have it (less than 20 employees)</a:t>
            </a:r>
          </a:p>
          <a:p>
            <a:pPr marL="685800" lvl="1" indent="-342900">
              <a:lnSpc>
                <a:spcPct val="110000"/>
              </a:lnSpc>
            </a:pPr>
            <a:r>
              <a:rPr lang="en-US" sz="2400" dirty="0" smtClean="0"/>
              <a:t>Talk to your employer or union benefits administrator</a:t>
            </a:r>
          </a:p>
          <a:p>
            <a:pPr>
              <a:lnSpc>
                <a:spcPct val="110000"/>
              </a:lnSpc>
            </a:pPr>
            <a:r>
              <a:rPr lang="en-US" sz="2800" dirty="0" smtClean="0"/>
              <a:t>Veterans Affairs (VA) benefits are separate from Medicare</a:t>
            </a:r>
          </a:p>
          <a:p>
            <a:pPr>
              <a:lnSpc>
                <a:spcPct val="110000"/>
              </a:lnSpc>
            </a:pPr>
            <a:r>
              <a:rPr lang="en-US" sz="2800" dirty="0" smtClean="0"/>
              <a:t>You pay a penalty if you sign up late or if you don’t sign up during your IEP</a:t>
            </a:r>
          </a:p>
        </p:txBody>
      </p:sp>
      <p:sp>
        <p:nvSpPr>
          <p:cNvPr id="3" name="Date Placeholder 2"/>
          <p:cNvSpPr>
            <a:spLocks noGrp="1"/>
          </p:cNvSpPr>
          <p:nvPr>
            <p:ph type="dt" sz="half" idx="10"/>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grpSp>
        <p:nvGrpSpPr>
          <p:cNvPr id="8" name="Group 7" title="Part B icon"/>
          <p:cNvGrpSpPr>
            <a:grpSpLocks noChangeAspect="1"/>
          </p:cNvGrpSpPr>
          <p:nvPr/>
        </p:nvGrpSpPr>
        <p:grpSpPr>
          <a:xfrm>
            <a:off x="246939" y="2420981"/>
            <a:ext cx="2256854" cy="1645920"/>
            <a:chOff x="153025" y="1963783"/>
            <a:chExt cx="1568748" cy="1144086"/>
          </a:xfrm>
        </p:grpSpPr>
        <p:pic>
          <p:nvPicPr>
            <p:cNvPr id="9" name="Picture 8"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5" name="Slide Number Placeholder 4"/>
          <p:cNvSpPr>
            <a:spLocks noGrp="1"/>
          </p:cNvSpPr>
          <p:nvPr>
            <p:ph type="sldNum" sz="quarter" idx="12"/>
          </p:nvPr>
        </p:nvSpPr>
        <p:spPr/>
        <p:txBody>
          <a:bodyPr/>
          <a:lstStyle/>
          <a:p>
            <a:fld id="{D60A6685-DBF6-4C41-A0CC-AA9EA7A85A20}" type="slidenum">
              <a:rPr lang="en-US" smtClean="0"/>
              <a:t>32</a:t>
            </a:fld>
            <a:endParaRPr lang="en-US" dirty="0"/>
          </a:p>
        </p:txBody>
      </p:sp>
    </p:spTree>
    <p:extLst>
      <p:ext uri="{BB962C8B-B14F-4D97-AF65-F5344CB8AC3E}">
        <p14:creationId xmlns:p14="http://schemas.microsoft.com/office/powerpoint/2010/main" val="490865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B and Active Employment </a:t>
            </a:r>
            <a:endParaRPr lang="en-US" dirty="0"/>
          </a:p>
        </p:txBody>
      </p:sp>
      <p:sp>
        <p:nvSpPr>
          <p:cNvPr id="3" name="Content Placeholder 2"/>
          <p:cNvSpPr>
            <a:spLocks noGrp="1"/>
          </p:cNvSpPr>
          <p:nvPr>
            <p:ph idx="1"/>
          </p:nvPr>
        </p:nvSpPr>
        <p:spPr>
          <a:xfrm>
            <a:off x="1860331" y="1038722"/>
            <a:ext cx="7163353" cy="5535499"/>
          </a:xfrm>
        </p:spPr>
        <p:txBody>
          <a:bodyPr>
            <a:normAutofit fontScale="92500"/>
          </a:bodyPr>
          <a:lstStyle/>
          <a:p>
            <a:r>
              <a:rPr lang="en-US" sz="3000" dirty="0" smtClean="0"/>
              <a:t>If you don’t have coverage from active employment</a:t>
            </a:r>
          </a:p>
          <a:p>
            <a:pPr marL="685800" lvl="1" indent="-342900"/>
            <a:r>
              <a:rPr lang="en-US" sz="2600" dirty="0" smtClean="0"/>
              <a:t>Delaying Part B may mean </a:t>
            </a:r>
          </a:p>
          <a:p>
            <a:pPr marL="1028700" lvl="2" indent="-342900"/>
            <a:r>
              <a:rPr lang="en-US" sz="2200" dirty="0" smtClean="0"/>
              <a:t>Higher premiums</a:t>
            </a:r>
          </a:p>
          <a:p>
            <a:pPr marL="1028700" lvl="2" indent="-342900"/>
            <a:r>
              <a:rPr lang="en-US" sz="2200" dirty="0" smtClean="0"/>
              <a:t>Paying for your health care out-of-pocket</a:t>
            </a:r>
          </a:p>
          <a:p>
            <a:pPr marL="1028700" lvl="2" indent="-342900"/>
            <a:r>
              <a:rPr lang="en-US" sz="2200" dirty="0" smtClean="0"/>
              <a:t>Waiting until next General Enrollment Period (GEP) to enroll (January 1–March 31)</a:t>
            </a:r>
          </a:p>
          <a:p>
            <a:pPr marL="1371600" lvl="4" indent="-342900">
              <a:buSzPct val="80000"/>
              <a:buFont typeface="Courier New" panose="02070309020205020404" pitchFamily="49" charset="0"/>
              <a:buChar char="o"/>
            </a:pPr>
            <a:r>
              <a:rPr lang="en-US" sz="1800" dirty="0" smtClean="0"/>
              <a:t>With coverage not starting until July 1</a:t>
            </a:r>
          </a:p>
          <a:p>
            <a:r>
              <a:rPr lang="en-US" sz="3000" dirty="0" smtClean="0"/>
              <a:t>If you do have coverage through active employment</a:t>
            </a:r>
          </a:p>
          <a:p>
            <a:pPr marL="685800" lvl="1" indent="-342900"/>
            <a:r>
              <a:rPr lang="en-US" sz="2600" dirty="0" smtClean="0"/>
              <a:t>You may want to delay Part B </a:t>
            </a:r>
          </a:p>
          <a:p>
            <a:pPr marL="685800" lvl="1" indent="-342900"/>
            <a:r>
              <a:rPr lang="en-US" sz="2600" dirty="0" smtClean="0"/>
              <a:t>No penalty if you enroll while you have coverage or within 8 months of losing coverage</a:t>
            </a:r>
            <a:endParaRPr lang="en-US" sz="2600" dirty="0"/>
          </a:p>
        </p:txBody>
      </p:sp>
      <p:grpSp>
        <p:nvGrpSpPr>
          <p:cNvPr id="7" name="Group 6" title="Part B icon"/>
          <p:cNvGrpSpPr>
            <a:grpSpLocks noChangeAspect="1"/>
          </p:cNvGrpSpPr>
          <p:nvPr/>
        </p:nvGrpSpPr>
        <p:grpSpPr>
          <a:xfrm>
            <a:off x="246939" y="2420981"/>
            <a:ext cx="2256854" cy="1645920"/>
            <a:chOff x="153025" y="1963783"/>
            <a:chExt cx="1568748" cy="1144086"/>
          </a:xfrm>
        </p:grpSpPr>
        <p:pic>
          <p:nvPicPr>
            <p:cNvPr id="10" name="Picture 9"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6" name="Date Placeholder 5"/>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33</a:t>
            </a:fld>
            <a:endParaRPr lang="en-US" dirty="0"/>
          </a:p>
        </p:txBody>
      </p:sp>
    </p:spTree>
    <p:extLst>
      <p:ext uri="{BB962C8B-B14F-4D97-AF65-F5344CB8AC3E}">
        <p14:creationId xmlns:p14="http://schemas.microsoft.com/office/powerpoint/2010/main" val="1998660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2</a:t>
            </a:r>
            <a:endParaRPr lang="en-US" dirty="0"/>
          </a:p>
        </p:txBody>
      </p:sp>
      <p:sp>
        <p:nvSpPr>
          <p:cNvPr id="9" name="Content Placeholder 2"/>
          <p:cNvSpPr>
            <a:spLocks noGrp="1"/>
          </p:cNvSpPr>
          <p:nvPr>
            <p:ph sz="half" idx="1"/>
          </p:nvPr>
        </p:nvSpPr>
        <p:spPr>
          <a:xfrm>
            <a:off x="504496" y="1007116"/>
            <a:ext cx="5286703" cy="2679988"/>
          </a:xfrm>
        </p:spPr>
        <p:txBody>
          <a:bodyPr/>
          <a:lstStyle/>
          <a:p>
            <a:pPr marL="0" indent="0">
              <a:buNone/>
            </a:pPr>
            <a:r>
              <a:rPr lang="en-US" sz="2800" dirty="0" smtClean="0"/>
              <a:t>Medicare Part A helps pay for all of the following when medically necessary and requirements are met, EXCEPT for…</a:t>
            </a:r>
            <a:endParaRPr lang="en-US" sz="2800" dirty="0"/>
          </a:p>
        </p:txBody>
      </p:sp>
      <p:sp>
        <p:nvSpPr>
          <p:cNvPr id="11" name="Content Placeholder 3"/>
          <p:cNvSpPr txBox="1">
            <a:spLocks/>
          </p:cNvSpPr>
          <p:nvPr/>
        </p:nvSpPr>
        <p:spPr>
          <a:xfrm>
            <a:off x="555352" y="2997163"/>
            <a:ext cx="4514850" cy="326248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anose="05000000000000000000" pitchFamily="2" charset="2"/>
              <a:buAutoNum type="alphaLcPeriod"/>
            </a:pPr>
            <a:r>
              <a:rPr lang="en-US" sz="3000" dirty="0" smtClean="0"/>
              <a:t>Diabetic testing supplies</a:t>
            </a:r>
          </a:p>
          <a:p>
            <a:pPr marL="514350" indent="-514350">
              <a:buFont typeface="Wingdings" panose="05000000000000000000" pitchFamily="2" charset="2"/>
              <a:buAutoNum type="alphaLcPeriod"/>
            </a:pPr>
            <a:r>
              <a:rPr lang="en-US" sz="3000" dirty="0" smtClean="0"/>
              <a:t>An inpatient hospital stay</a:t>
            </a:r>
          </a:p>
          <a:p>
            <a:pPr marL="514350" indent="-514350">
              <a:buFont typeface="Wingdings" panose="05000000000000000000" pitchFamily="2" charset="2"/>
              <a:buAutoNum type="alphaLcPeriod"/>
            </a:pPr>
            <a:r>
              <a:rPr lang="en-US" sz="3000" dirty="0" smtClean="0"/>
              <a:t>An inpatient SNF stay</a:t>
            </a:r>
          </a:p>
          <a:p>
            <a:pPr marL="514350" indent="-514350">
              <a:buFont typeface="Wingdings" panose="05000000000000000000" pitchFamily="2" charset="2"/>
              <a:buAutoNum type="alphaLcPeriod"/>
            </a:pPr>
            <a:r>
              <a:rPr lang="en-US" sz="3000" dirty="0" smtClean="0"/>
              <a:t>Hospice care</a:t>
            </a:r>
            <a:endParaRPr lang="en-US" sz="3000" dirty="0"/>
          </a:p>
        </p:txBody>
      </p:sp>
      <p:sp>
        <p:nvSpPr>
          <p:cNvPr id="7" name="Rounded Rectangle 6" descr="Red box answer selection"/>
          <p:cNvSpPr/>
          <p:nvPr/>
        </p:nvSpPr>
        <p:spPr>
          <a:xfrm>
            <a:off x="606208" y="2997163"/>
            <a:ext cx="4514850" cy="48184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34</a:t>
            </a:fld>
            <a:endParaRPr lang="en-US" dirty="0"/>
          </a:p>
        </p:txBody>
      </p:sp>
    </p:spTree>
    <p:extLst>
      <p:ext uri="{BB962C8B-B14F-4D97-AF65-F5344CB8AC3E}">
        <p14:creationId xmlns:p14="http://schemas.microsoft.com/office/powerpoint/2010/main" val="300810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Check Your Knowledge―Question 3</a:t>
            </a:r>
            <a:endParaRPr lang="en-US" dirty="0"/>
          </a:p>
        </p:txBody>
      </p:sp>
      <p:sp>
        <p:nvSpPr>
          <p:cNvPr id="9" name="Content Placeholder 2"/>
          <p:cNvSpPr>
            <a:spLocks noGrp="1"/>
          </p:cNvSpPr>
          <p:nvPr>
            <p:ph sz="half" idx="1"/>
          </p:nvPr>
        </p:nvSpPr>
        <p:spPr>
          <a:xfrm>
            <a:off x="628650" y="1060997"/>
            <a:ext cx="3886200" cy="4786396"/>
          </a:xfrm>
        </p:spPr>
        <p:txBody>
          <a:bodyPr/>
          <a:lstStyle/>
          <a:p>
            <a:pPr marL="0" indent="0">
              <a:buNone/>
            </a:pPr>
            <a:r>
              <a:rPr lang="en-US" dirty="0" smtClean="0"/>
              <a:t>For Medicare Part B, in most cases, you pay _______.</a:t>
            </a:r>
            <a:endParaRPr lang="en-US" dirty="0"/>
          </a:p>
        </p:txBody>
      </p:sp>
      <p:sp>
        <p:nvSpPr>
          <p:cNvPr id="10" name="Content Placeholder 3"/>
          <p:cNvSpPr txBox="1">
            <a:spLocks/>
          </p:cNvSpPr>
          <p:nvPr/>
        </p:nvSpPr>
        <p:spPr>
          <a:xfrm>
            <a:off x="626806" y="2689053"/>
            <a:ext cx="3886200" cy="3814989"/>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anose="05000000000000000000" pitchFamily="2" charset="2"/>
              <a:buAutoNum type="alphaLcPeriod"/>
            </a:pPr>
            <a:r>
              <a:rPr lang="en-US" dirty="0" smtClean="0"/>
              <a:t>A monthly premium</a:t>
            </a:r>
          </a:p>
          <a:p>
            <a:pPr marL="514350" indent="-514350">
              <a:buFont typeface="Wingdings" panose="05000000000000000000" pitchFamily="2" charset="2"/>
              <a:buAutoNum type="alphaLcPeriod"/>
            </a:pPr>
            <a:r>
              <a:rPr lang="en-US" dirty="0" smtClean="0"/>
              <a:t>A yearly deductible</a:t>
            </a:r>
          </a:p>
          <a:p>
            <a:pPr marL="514350" indent="-514350">
              <a:buFont typeface="Wingdings" panose="05000000000000000000" pitchFamily="2" charset="2"/>
              <a:buAutoNum type="alphaLcPeriod"/>
            </a:pPr>
            <a:r>
              <a:rPr lang="en-US" dirty="0" smtClean="0"/>
              <a:t>20% coinsurance for most covered services</a:t>
            </a:r>
          </a:p>
          <a:p>
            <a:pPr marL="514350" indent="-514350">
              <a:buFont typeface="Wingdings" panose="05000000000000000000" pitchFamily="2" charset="2"/>
              <a:buAutoNum type="alphaLcPeriod"/>
            </a:pPr>
            <a:r>
              <a:rPr lang="en-US" dirty="0"/>
              <a:t>All of the </a:t>
            </a:r>
            <a:r>
              <a:rPr lang="en-US" dirty="0" smtClean="0"/>
              <a:t>above</a:t>
            </a:r>
            <a:endParaRPr lang="en-US" dirty="0"/>
          </a:p>
        </p:txBody>
      </p:sp>
      <p:sp>
        <p:nvSpPr>
          <p:cNvPr id="7" name="Rounded Rectangle 6" descr="Red box answer selection"/>
          <p:cNvSpPr/>
          <p:nvPr/>
        </p:nvSpPr>
        <p:spPr>
          <a:xfrm>
            <a:off x="624962" y="5882563"/>
            <a:ext cx="3421856" cy="48519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3"/>
          </p:nvPr>
        </p:nvSpPr>
        <p:spPr/>
        <p:txBody>
          <a:bodyPr/>
          <a:lstStyle/>
          <a:p>
            <a:r>
              <a:rPr lang="en-US" smtClean="0"/>
              <a:t>August 2018</a:t>
            </a:r>
            <a:endParaRPr lang="en-US" dirty="0"/>
          </a:p>
        </p:txBody>
      </p:sp>
      <p:sp>
        <p:nvSpPr>
          <p:cNvPr id="3" name="Footer Placeholder 2"/>
          <p:cNvSpPr>
            <a:spLocks noGrp="1"/>
          </p:cNvSpPr>
          <p:nvPr>
            <p:ph type="ftr" sz="quarter" idx="11"/>
          </p:nvPr>
        </p:nvSpPr>
        <p:spPr/>
        <p:txBody>
          <a:bodyPr/>
          <a:lstStyle/>
          <a:p>
            <a:r>
              <a:rPr lang="en-US" dirty="0" smtClean="0"/>
              <a:t>Medicare - Getting Started</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35</a:t>
            </a:fld>
            <a:endParaRPr lang="en-US" dirty="0"/>
          </a:p>
        </p:txBody>
      </p:sp>
    </p:spTree>
    <p:extLst>
      <p:ext uri="{BB962C8B-B14F-4D97-AF65-F5344CB8AC3E}">
        <p14:creationId xmlns:p14="http://schemas.microsoft.com/office/powerpoint/2010/main" val="153553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3—What’s a Medigap Policy?</a:t>
            </a:r>
            <a:endParaRPr lang="en-US" dirty="0"/>
          </a:p>
        </p:txBody>
      </p:sp>
      <p:sp>
        <p:nvSpPr>
          <p:cNvPr id="3" name="Content Placeholder 2"/>
          <p:cNvSpPr>
            <a:spLocks noGrp="1"/>
          </p:cNvSpPr>
          <p:nvPr>
            <p:ph idx="1"/>
          </p:nvPr>
        </p:nvSpPr>
        <p:spPr>
          <a:xfrm>
            <a:off x="4130566" y="1217964"/>
            <a:ext cx="4970711" cy="5138387"/>
          </a:xfrm>
        </p:spPr>
        <p:txBody>
          <a:bodyPr/>
          <a:lstStyle/>
          <a:p>
            <a:r>
              <a:rPr lang="en-US" sz="2400" dirty="0" smtClean="0"/>
              <a:t>Medicare Supplement Insurance (Medigap) Policies</a:t>
            </a:r>
          </a:p>
          <a:p>
            <a:pPr marL="685800" lvl="1" indent="-342900"/>
            <a:r>
              <a:rPr lang="en-US" sz="2000" dirty="0" smtClean="0"/>
              <a:t>Sold by private insurance companies</a:t>
            </a:r>
          </a:p>
          <a:p>
            <a:r>
              <a:rPr lang="en-US" sz="2400" dirty="0" smtClean="0"/>
              <a:t>Fills gaps in Original Medicare coverage</a:t>
            </a:r>
          </a:p>
          <a:p>
            <a:pPr marL="685800" lvl="1" indent="-342900"/>
            <a:r>
              <a:rPr lang="en-US" sz="2000" dirty="0" smtClean="0"/>
              <a:t>Deductibles, coinsurance, copayments </a:t>
            </a:r>
          </a:p>
          <a:p>
            <a:r>
              <a:rPr lang="en-US" sz="2400" dirty="0" smtClean="0"/>
              <a:t>All plans with same letter </a:t>
            </a:r>
          </a:p>
          <a:p>
            <a:pPr marL="685800" lvl="1" indent="-342900"/>
            <a:r>
              <a:rPr lang="en-US" sz="2000" dirty="0" smtClean="0"/>
              <a:t>Have same coverage</a:t>
            </a:r>
          </a:p>
          <a:p>
            <a:pPr marL="685800" lvl="1" indent="-342900"/>
            <a:r>
              <a:rPr lang="en-US" sz="2000" dirty="0" smtClean="0"/>
              <a:t>Costs are different</a:t>
            </a:r>
          </a:p>
          <a:p>
            <a:r>
              <a:rPr lang="en-US" sz="2400" dirty="0" smtClean="0"/>
              <a:t>Plans are different in Minnesota, Massachusetts, and Wisconsin</a:t>
            </a:r>
          </a:p>
        </p:txBody>
      </p:sp>
      <p:sp>
        <p:nvSpPr>
          <p:cNvPr id="17" name="TextBox 16" descr="Original Medicare" title="Text Box"/>
          <p:cNvSpPr txBox="1"/>
          <p:nvPr/>
        </p:nvSpPr>
        <p:spPr>
          <a:xfrm>
            <a:off x="1029055" y="1302588"/>
            <a:ext cx="2465290" cy="461665"/>
          </a:xfrm>
          <a:prstGeom prst="rect">
            <a:avLst/>
          </a:prstGeom>
          <a:noFill/>
        </p:spPr>
        <p:txBody>
          <a:bodyPr wrap="none" rtlCol="0">
            <a:spAutoFit/>
          </a:bodyPr>
          <a:lstStyle/>
          <a:p>
            <a:r>
              <a:rPr lang="en-US" sz="2400" b="1" dirty="0" smtClean="0"/>
              <a:t>Original Medicare</a:t>
            </a:r>
            <a:endParaRPr lang="en-US" sz="2400" b="1" dirty="0"/>
          </a:p>
        </p:txBody>
      </p:sp>
      <p:grpSp>
        <p:nvGrpSpPr>
          <p:cNvPr id="18" name="Group 17" descr="Option 1: includes a diagram of Original Medicare; Part A and/or Part B" title="Your 2 Main Medicare Coverage Choices"/>
          <p:cNvGrpSpPr/>
          <p:nvPr/>
        </p:nvGrpSpPr>
        <p:grpSpPr>
          <a:xfrm>
            <a:off x="117221" y="1882114"/>
            <a:ext cx="3829136" cy="4226820"/>
            <a:chOff x="799547" y="2048256"/>
            <a:chExt cx="3362368" cy="3651957"/>
          </a:xfrm>
        </p:grpSpPr>
        <p:pic>
          <p:nvPicPr>
            <p:cNvPr id="19" name="Picture 18"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028" y="2074776"/>
              <a:ext cx="750361" cy="424792"/>
            </a:xfrm>
            <a:prstGeom prst="rect">
              <a:avLst/>
            </a:prstGeom>
          </p:spPr>
        </p:pic>
        <p:sp>
          <p:nvSpPr>
            <p:cNvPr id="20" name="TextBox 19" title="Part A Hospital Insurance"/>
            <p:cNvSpPr txBox="1"/>
            <p:nvPr/>
          </p:nvSpPr>
          <p:spPr>
            <a:xfrm>
              <a:off x="799547" y="2475688"/>
              <a:ext cx="1684165" cy="738032"/>
            </a:xfrm>
            <a:prstGeom prst="rect">
              <a:avLst/>
            </a:prstGeom>
            <a:noFill/>
          </p:spPr>
          <p:txBody>
            <a:bodyPr wrap="non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21" name="Plus 20" title="Plus sign"/>
            <p:cNvSpPr/>
            <p:nvPr/>
          </p:nvSpPr>
          <p:spPr>
            <a:xfrm>
              <a:off x="2373752" y="2172261"/>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1" name="Picture 30"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6099" y="2048256"/>
              <a:ext cx="520493" cy="470048"/>
            </a:xfrm>
            <a:prstGeom prst="rect">
              <a:avLst/>
            </a:prstGeom>
          </p:spPr>
        </p:pic>
        <p:sp>
          <p:nvSpPr>
            <p:cNvPr id="32" name="TextBox 31" title="Part B Medical Insurance"/>
            <p:cNvSpPr txBox="1"/>
            <p:nvPr/>
          </p:nvSpPr>
          <p:spPr>
            <a:xfrm>
              <a:off x="2496669" y="2475688"/>
              <a:ext cx="1665246" cy="558427"/>
            </a:xfrm>
            <a:prstGeom prst="rect">
              <a:avLst/>
            </a:prstGeom>
            <a:noFill/>
          </p:spPr>
          <p:txBody>
            <a:bodyPr wrap="none" rtlCol="0">
              <a:spAutoFit/>
            </a:bodyPr>
            <a:lstStyle/>
            <a:p>
              <a:pPr algn="ctr"/>
              <a:r>
                <a:rPr lang="en-US" b="1" dirty="0">
                  <a:solidFill>
                    <a:schemeClr val="tx2"/>
                  </a:solidFill>
                </a:rPr>
                <a:t>Part B</a:t>
              </a:r>
            </a:p>
            <a:p>
              <a:pPr algn="ctr"/>
              <a:r>
                <a:rPr lang="en-US" dirty="0">
                  <a:solidFill>
                    <a:schemeClr val="tx2"/>
                  </a:solidFill>
                </a:rPr>
                <a:t>Medical Insurance</a:t>
              </a:r>
            </a:p>
          </p:txBody>
        </p:sp>
        <p:sp>
          <p:nvSpPr>
            <p:cNvPr id="33" name="TextBox 32" descr="You can add:" title="Text box"/>
            <p:cNvSpPr txBox="1"/>
            <p:nvPr/>
          </p:nvSpPr>
          <p:spPr>
            <a:xfrm>
              <a:off x="1044831" y="3034351"/>
              <a:ext cx="2901338" cy="319101"/>
            </a:xfrm>
            <a:prstGeom prst="rect">
              <a:avLst/>
            </a:prstGeom>
            <a:solidFill>
              <a:schemeClr val="accent1"/>
            </a:solidFill>
          </p:spPr>
          <p:txBody>
            <a:bodyPr wrap="square" rtlCol="0">
              <a:spAutoFit/>
            </a:bodyPr>
            <a:lstStyle/>
            <a:p>
              <a:pPr algn="ctr"/>
              <a:r>
                <a:rPr lang="en-US" b="1" dirty="0">
                  <a:solidFill>
                    <a:schemeClr val="bg1"/>
                  </a:solidFill>
                </a:rPr>
                <a:t>You can add:</a:t>
              </a:r>
            </a:p>
          </p:txBody>
        </p:sp>
        <p:pic>
          <p:nvPicPr>
            <p:cNvPr id="34" name="Picture 33"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4273" y="3402212"/>
              <a:ext cx="518982" cy="367280"/>
            </a:xfrm>
            <a:prstGeom prst="rect">
              <a:avLst/>
            </a:prstGeom>
          </p:spPr>
        </p:pic>
        <p:sp>
          <p:nvSpPr>
            <p:cNvPr id="35" name="TextBox 34" title="Medicare prescription drug coverage"/>
            <p:cNvSpPr txBox="1"/>
            <p:nvPr/>
          </p:nvSpPr>
          <p:spPr>
            <a:xfrm>
              <a:off x="887297" y="3740948"/>
              <a:ext cx="3191310" cy="558427"/>
            </a:xfrm>
            <a:prstGeom prst="rect">
              <a:avLst/>
            </a:prstGeom>
            <a:noFill/>
          </p:spPr>
          <p:txBody>
            <a:bodyPr wrap="non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sp>
          <p:nvSpPr>
            <p:cNvPr id="36" name="TextBox 35" descr="You can also add:" title="Text Box"/>
            <p:cNvSpPr txBox="1"/>
            <p:nvPr/>
          </p:nvSpPr>
          <p:spPr>
            <a:xfrm>
              <a:off x="1060482" y="4313840"/>
              <a:ext cx="2901339" cy="319101"/>
            </a:xfrm>
            <a:prstGeom prst="rect">
              <a:avLst/>
            </a:prstGeom>
            <a:solidFill>
              <a:schemeClr val="accent1"/>
            </a:solidFill>
          </p:spPr>
          <p:txBody>
            <a:bodyPr wrap="square" rtlCol="0">
              <a:spAutoFit/>
            </a:bodyPr>
            <a:lstStyle/>
            <a:p>
              <a:pPr algn="ctr"/>
              <a:r>
                <a:rPr lang="en-US" b="1" dirty="0">
                  <a:solidFill>
                    <a:schemeClr val="bg1"/>
                  </a:solidFill>
                </a:rPr>
                <a:t>You can also add:</a:t>
              </a:r>
            </a:p>
          </p:txBody>
        </p:sp>
        <p:pic>
          <p:nvPicPr>
            <p:cNvPr id="37" name="Picture 36"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3969" y="4709305"/>
              <a:ext cx="515055" cy="436487"/>
            </a:xfrm>
            <a:prstGeom prst="rect">
              <a:avLst/>
            </a:prstGeom>
          </p:spPr>
        </p:pic>
        <p:sp>
          <p:nvSpPr>
            <p:cNvPr id="38" name="TextBox 37" title="Medicare Supplement Insurance"/>
            <p:cNvSpPr txBox="1"/>
            <p:nvPr/>
          </p:nvSpPr>
          <p:spPr>
            <a:xfrm>
              <a:off x="1106874" y="5141786"/>
              <a:ext cx="2831865" cy="558427"/>
            </a:xfrm>
            <a:prstGeom prst="rect">
              <a:avLst/>
            </a:prstGeom>
            <a:noFill/>
          </p:spPr>
          <p:txBody>
            <a:bodyPr wrap="none" rtlCol="0">
              <a:spAutoFit/>
            </a:bodyPr>
            <a:lstStyle/>
            <a:p>
              <a:pPr algn="ctr"/>
              <a:r>
                <a:rPr lang="en-US" b="1" dirty="0">
                  <a:solidFill>
                    <a:schemeClr val="tx2"/>
                  </a:solidFill>
                </a:rPr>
                <a:t>Medigap</a:t>
              </a:r>
            </a:p>
            <a:p>
              <a:pPr algn="ctr"/>
              <a:r>
                <a:rPr lang="en-US" dirty="0">
                  <a:solidFill>
                    <a:schemeClr val="tx2"/>
                  </a:solidFill>
                </a:rPr>
                <a:t>Medicare Supplement Insurance</a:t>
              </a:r>
            </a:p>
          </p:txBody>
        </p:sp>
      </p:grpSp>
      <p:sp>
        <p:nvSpPr>
          <p:cNvPr id="39" name="Rounded Rectangle 38" descr="Red box answer selection"/>
          <p:cNvSpPr/>
          <p:nvPr/>
        </p:nvSpPr>
        <p:spPr>
          <a:xfrm>
            <a:off x="414379" y="4504328"/>
            <a:ext cx="3277821" cy="1604605"/>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Date Placeholder 4"/>
          <p:cNvSpPr>
            <a:spLocks noGrp="1"/>
          </p:cNvSpPr>
          <p:nvPr>
            <p:ph type="dt" sz="half" idx="2"/>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36</a:t>
            </a:fld>
            <a:endParaRPr lang="en-US" dirty="0"/>
          </a:p>
        </p:txBody>
      </p:sp>
    </p:spTree>
    <p:extLst>
      <p:ext uri="{BB962C8B-B14F-4D97-AF65-F5344CB8AC3E}">
        <p14:creationId xmlns:p14="http://schemas.microsoft.com/office/powerpoint/2010/main" val="5931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pPr eaLnBrk="1" hangingPunct="1"/>
            <a:r>
              <a:rPr lang="en-US" dirty="0" smtClean="0"/>
              <a:t>Medigap Plan Types</a:t>
            </a:r>
            <a:endParaRPr lang="en-US" sz="1200" b="0" dirty="0"/>
          </a:p>
        </p:txBody>
      </p:sp>
      <p:graphicFrame>
        <p:nvGraphicFramePr>
          <p:cNvPr id="12" name="Content Placeholder 9" descr="Table showing benefits by Medicare Supplement Insurance (Medigap) Plan type, indicated by plan type letter.  Detail included in speakers' notes." title="Medigap Plan Types Table"/>
          <p:cNvGraphicFramePr>
            <a:graphicFrameLocks noGrp="1"/>
          </p:cNvGraphicFramePr>
          <p:nvPr>
            <p:ph idx="1"/>
            <p:extLst>
              <p:ext uri="{D42A27DB-BD31-4B8C-83A1-F6EECF244321}">
                <p14:modId xmlns:p14="http://schemas.microsoft.com/office/powerpoint/2010/main" val="490225313"/>
              </p:ext>
            </p:extLst>
          </p:nvPr>
        </p:nvGraphicFramePr>
        <p:xfrm>
          <a:off x="2" y="1492252"/>
          <a:ext cx="9116397" cy="4162080"/>
        </p:xfrm>
        <a:graphic>
          <a:graphicData uri="http://schemas.openxmlformats.org/drawingml/2006/table">
            <a:tbl>
              <a:tblPr firstRow="1" firstCol="1" bandRow="1">
                <a:tableStyleId>{5C22544A-7EE6-4342-B048-85BDC9FD1C3A}</a:tableStyleId>
              </a:tblPr>
              <a:tblGrid>
                <a:gridCol w="2743198">
                  <a:extLst>
                    <a:ext uri="{9D8B030D-6E8A-4147-A177-3AD203B41FA5}">
                      <a16:colId xmlns:a16="http://schemas.microsoft.com/office/drawing/2014/main" val="20000"/>
                    </a:ext>
                  </a:extLst>
                </a:gridCol>
                <a:gridCol w="599090">
                  <a:extLst>
                    <a:ext uri="{9D8B030D-6E8A-4147-A177-3AD203B41FA5}">
                      <a16:colId xmlns:a16="http://schemas.microsoft.com/office/drawing/2014/main" val="20001"/>
                    </a:ext>
                  </a:extLst>
                </a:gridCol>
                <a:gridCol w="551793">
                  <a:extLst>
                    <a:ext uri="{9D8B030D-6E8A-4147-A177-3AD203B41FA5}">
                      <a16:colId xmlns:a16="http://schemas.microsoft.com/office/drawing/2014/main" val="20002"/>
                    </a:ext>
                  </a:extLst>
                </a:gridCol>
                <a:gridCol w="567558">
                  <a:extLst>
                    <a:ext uri="{9D8B030D-6E8A-4147-A177-3AD203B41FA5}">
                      <a16:colId xmlns:a16="http://schemas.microsoft.com/office/drawing/2014/main" val="20003"/>
                    </a:ext>
                  </a:extLst>
                </a:gridCol>
                <a:gridCol w="551793">
                  <a:extLst>
                    <a:ext uri="{9D8B030D-6E8A-4147-A177-3AD203B41FA5}">
                      <a16:colId xmlns:a16="http://schemas.microsoft.com/office/drawing/2014/main" val="20004"/>
                    </a:ext>
                  </a:extLst>
                </a:gridCol>
                <a:gridCol w="646387">
                  <a:extLst>
                    <a:ext uri="{9D8B030D-6E8A-4147-A177-3AD203B41FA5}">
                      <a16:colId xmlns:a16="http://schemas.microsoft.com/office/drawing/2014/main" val="20005"/>
                    </a:ext>
                  </a:extLst>
                </a:gridCol>
                <a:gridCol w="536027">
                  <a:extLst>
                    <a:ext uri="{9D8B030D-6E8A-4147-A177-3AD203B41FA5}">
                      <a16:colId xmlns:a16="http://schemas.microsoft.com/office/drawing/2014/main" val="20006"/>
                    </a:ext>
                  </a:extLst>
                </a:gridCol>
                <a:gridCol w="693683">
                  <a:extLst>
                    <a:ext uri="{9D8B030D-6E8A-4147-A177-3AD203B41FA5}">
                      <a16:colId xmlns:a16="http://schemas.microsoft.com/office/drawing/2014/main" val="20007"/>
                    </a:ext>
                  </a:extLst>
                </a:gridCol>
                <a:gridCol w="693683">
                  <a:extLst>
                    <a:ext uri="{9D8B030D-6E8A-4147-A177-3AD203B41FA5}">
                      <a16:colId xmlns:a16="http://schemas.microsoft.com/office/drawing/2014/main" val="20008"/>
                    </a:ext>
                  </a:extLst>
                </a:gridCol>
                <a:gridCol w="630620">
                  <a:extLst>
                    <a:ext uri="{9D8B030D-6E8A-4147-A177-3AD203B41FA5}">
                      <a16:colId xmlns:a16="http://schemas.microsoft.com/office/drawing/2014/main" val="20009"/>
                    </a:ext>
                  </a:extLst>
                </a:gridCol>
                <a:gridCol w="902565">
                  <a:extLst>
                    <a:ext uri="{9D8B030D-6E8A-4147-A177-3AD203B41FA5}">
                      <a16:colId xmlns:a16="http://schemas.microsoft.com/office/drawing/2014/main" val="20010"/>
                    </a:ext>
                  </a:extLst>
                </a:gridCol>
              </a:tblGrid>
              <a:tr h="219697">
                <a:tc>
                  <a:txBody>
                    <a:bodyPr/>
                    <a:lstStyle/>
                    <a:p>
                      <a:pPr marL="0" marR="0" algn="ctr">
                        <a:lnSpc>
                          <a:spcPct val="115000"/>
                        </a:lnSpc>
                        <a:spcBef>
                          <a:spcPts val="0"/>
                        </a:spcBef>
                        <a:spcAft>
                          <a:spcPts val="0"/>
                        </a:spcAft>
                      </a:pPr>
                      <a:r>
                        <a:rPr lang="en-US" sz="1500" dirty="0">
                          <a:effectLst/>
                        </a:rPr>
                        <a:t>Benefits</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A</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B</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C</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D</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smtClean="0">
                          <a:effectLst/>
                        </a:rPr>
                        <a:t>F*</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G</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K</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L</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M</a:t>
                      </a:r>
                      <a:endParaRPr lang="en-US" sz="15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500" dirty="0">
                          <a:effectLst/>
                        </a:rPr>
                        <a:t>N</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0"/>
                  </a:ext>
                </a:extLst>
              </a:tr>
              <a:tr h="643782">
                <a:tc>
                  <a:txBody>
                    <a:bodyPr/>
                    <a:lstStyle/>
                    <a:p>
                      <a:pPr marL="0" marR="0">
                        <a:lnSpc>
                          <a:spcPct val="100000"/>
                        </a:lnSpc>
                        <a:spcBef>
                          <a:spcPts val="0"/>
                        </a:spcBef>
                        <a:spcAft>
                          <a:spcPts val="0"/>
                        </a:spcAft>
                      </a:pPr>
                      <a:r>
                        <a:rPr lang="en-US" sz="1500" dirty="0" smtClean="0">
                          <a:effectLst/>
                        </a:rPr>
                        <a:t>Part </a:t>
                      </a:r>
                      <a:r>
                        <a:rPr lang="en-US" sz="1500" dirty="0">
                          <a:effectLst/>
                        </a:rPr>
                        <a:t>A coinsurance and hospital costs (up to an additional 365 days after Medicare benefits are </a:t>
                      </a:r>
                      <a:r>
                        <a:rPr lang="en-US" sz="1500" dirty="0" smtClean="0">
                          <a:effectLst/>
                        </a:rPr>
                        <a:t>used up)</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1"/>
                  </a:ext>
                </a:extLst>
              </a:tr>
              <a:tr h="298740">
                <a:tc>
                  <a:txBody>
                    <a:bodyPr/>
                    <a:lstStyle/>
                    <a:p>
                      <a:pPr marL="0" marR="0">
                        <a:lnSpc>
                          <a:spcPct val="100000"/>
                        </a:lnSpc>
                        <a:spcBef>
                          <a:spcPts val="0"/>
                        </a:spcBef>
                        <a:spcAft>
                          <a:spcPts val="0"/>
                        </a:spcAft>
                      </a:pPr>
                      <a:r>
                        <a:rPr lang="en-US" sz="1500" dirty="0" smtClean="0">
                          <a:effectLst/>
                        </a:rPr>
                        <a:t>Part </a:t>
                      </a:r>
                      <a:r>
                        <a:rPr lang="en-US" sz="1500" dirty="0">
                          <a:effectLst/>
                        </a:rPr>
                        <a:t>B coinsurance or copayment</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50%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75%</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2"/>
                  </a:ext>
                </a:extLst>
              </a:tr>
              <a:tr h="217130">
                <a:tc>
                  <a:txBody>
                    <a:bodyPr/>
                    <a:lstStyle/>
                    <a:p>
                      <a:pPr marL="0" marR="0">
                        <a:lnSpc>
                          <a:spcPct val="100000"/>
                        </a:lnSpc>
                        <a:spcBef>
                          <a:spcPts val="0"/>
                        </a:spcBef>
                        <a:spcAft>
                          <a:spcPts val="0"/>
                        </a:spcAft>
                      </a:pPr>
                      <a:r>
                        <a:rPr lang="en-US" sz="1500" dirty="0">
                          <a:effectLst/>
                        </a:rPr>
                        <a:t>Blood (first 3 pints)</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50%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75%</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3"/>
                  </a:ext>
                </a:extLst>
              </a:tr>
              <a:tr h="401186">
                <a:tc>
                  <a:txBody>
                    <a:bodyPr/>
                    <a:lstStyle/>
                    <a:p>
                      <a:pPr marL="0" marR="0">
                        <a:lnSpc>
                          <a:spcPct val="100000"/>
                        </a:lnSpc>
                        <a:spcBef>
                          <a:spcPts val="0"/>
                        </a:spcBef>
                        <a:spcAft>
                          <a:spcPts val="0"/>
                        </a:spcAft>
                      </a:pPr>
                      <a:r>
                        <a:rPr lang="en-US" sz="1500" dirty="0">
                          <a:effectLst/>
                        </a:rPr>
                        <a:t>Part A hospice care coinsurance or copayment</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50%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75%</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4"/>
                  </a:ext>
                </a:extLst>
              </a:tr>
              <a:tr h="286561">
                <a:tc>
                  <a:txBody>
                    <a:bodyPr/>
                    <a:lstStyle/>
                    <a:p>
                      <a:pPr marL="0" marR="0">
                        <a:lnSpc>
                          <a:spcPct val="100000"/>
                        </a:lnSpc>
                        <a:spcBef>
                          <a:spcPts val="0"/>
                        </a:spcBef>
                        <a:spcAft>
                          <a:spcPts val="0"/>
                        </a:spcAft>
                      </a:pPr>
                      <a:r>
                        <a:rPr lang="en-US" sz="1500" dirty="0">
                          <a:effectLst/>
                        </a:rPr>
                        <a:t>Skilled nursing facility care coinsurance</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50%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smtClean="0">
                          <a:effectLst/>
                        </a:rPr>
                        <a:t>75%</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smtClean="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5"/>
                  </a:ext>
                </a:extLst>
              </a:tr>
              <a:tr h="217130">
                <a:tc>
                  <a:txBody>
                    <a:bodyPr/>
                    <a:lstStyle/>
                    <a:p>
                      <a:pPr marL="0" marR="0">
                        <a:lnSpc>
                          <a:spcPct val="100000"/>
                        </a:lnSpc>
                        <a:spcBef>
                          <a:spcPts val="0"/>
                        </a:spcBef>
                        <a:spcAft>
                          <a:spcPts val="0"/>
                        </a:spcAft>
                      </a:pPr>
                      <a:r>
                        <a:rPr lang="en-US" sz="1500" dirty="0">
                          <a:effectLst/>
                        </a:rPr>
                        <a:t>Part A deductible</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50%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75%</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smtClean="0">
                          <a:effectLst/>
                        </a:rPr>
                        <a:t>50%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6"/>
                  </a:ext>
                </a:extLst>
              </a:tr>
              <a:tr h="217130">
                <a:tc>
                  <a:txBody>
                    <a:bodyPr/>
                    <a:lstStyle/>
                    <a:p>
                      <a:pPr marL="0" marR="0">
                        <a:lnSpc>
                          <a:spcPct val="100000"/>
                        </a:lnSpc>
                        <a:spcBef>
                          <a:spcPts val="0"/>
                        </a:spcBef>
                        <a:spcAft>
                          <a:spcPts val="0"/>
                        </a:spcAft>
                      </a:pPr>
                      <a:r>
                        <a:rPr lang="en-US" sz="1500" dirty="0">
                          <a:effectLst/>
                        </a:rPr>
                        <a:t>Part B deductible</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7"/>
                  </a:ext>
                </a:extLst>
              </a:tr>
              <a:tr h="217130">
                <a:tc>
                  <a:txBody>
                    <a:bodyPr/>
                    <a:lstStyle/>
                    <a:p>
                      <a:pPr marL="0" marR="0">
                        <a:lnSpc>
                          <a:spcPct val="100000"/>
                        </a:lnSpc>
                        <a:spcBef>
                          <a:spcPts val="0"/>
                        </a:spcBef>
                        <a:spcAft>
                          <a:spcPts val="0"/>
                        </a:spcAft>
                      </a:pPr>
                      <a:r>
                        <a:rPr lang="en-US" sz="1500" dirty="0">
                          <a:effectLst/>
                        </a:rPr>
                        <a:t>Part B excess charges</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100%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8"/>
                  </a:ext>
                </a:extLst>
              </a:tr>
              <a:tr h="401186">
                <a:tc>
                  <a:txBody>
                    <a:bodyPr/>
                    <a:lstStyle/>
                    <a:p>
                      <a:pPr marL="0" marR="0">
                        <a:lnSpc>
                          <a:spcPct val="100000"/>
                        </a:lnSpc>
                        <a:spcBef>
                          <a:spcPts val="0"/>
                        </a:spcBef>
                        <a:spcAft>
                          <a:spcPts val="0"/>
                        </a:spcAft>
                      </a:pPr>
                      <a:r>
                        <a:rPr lang="en-US" sz="1500" dirty="0">
                          <a:effectLst/>
                        </a:rPr>
                        <a:t>Foreign travel emergency (up to plan limits)</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80%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80%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80%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80%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80%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a:effectLst/>
                        </a:rPr>
                        <a:t>80%</a:t>
                      </a: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09"/>
                  </a:ext>
                </a:extLst>
              </a:tr>
              <a:tr h="230681">
                <a:tc>
                  <a:txBody>
                    <a:bodyPr/>
                    <a:lstStyle/>
                    <a:p>
                      <a:pPr marL="0" marR="0">
                        <a:lnSpc>
                          <a:spcPct val="100000"/>
                        </a:lnSpc>
                        <a:spcBef>
                          <a:spcPts val="0"/>
                        </a:spcBef>
                        <a:spcAft>
                          <a:spcPts val="0"/>
                        </a:spcAft>
                      </a:pPr>
                      <a:r>
                        <a:rPr lang="en-US" sz="1500" dirty="0" smtClean="0">
                          <a:effectLst/>
                          <a:latin typeface="Calibri"/>
                          <a:ea typeface="Calibri"/>
                          <a:cs typeface="Times New Roman"/>
                        </a:rPr>
                        <a:t>Out-</a:t>
                      </a:r>
                      <a:r>
                        <a:rPr lang="en-US" sz="1500" baseline="0" dirty="0" smtClean="0">
                          <a:effectLst/>
                          <a:latin typeface="Calibri"/>
                          <a:ea typeface="Calibri"/>
                          <a:cs typeface="Times New Roman"/>
                        </a:rPr>
                        <a:t>of-Pocket Limit in 2018**</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smtClean="0">
                          <a:effectLst/>
                          <a:latin typeface="Calibri"/>
                          <a:ea typeface="Calibri"/>
                          <a:cs typeface="Times New Roman"/>
                        </a:rPr>
                        <a:t>$5,240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500" dirty="0" smtClean="0">
                          <a:effectLst/>
                          <a:latin typeface="Calibri"/>
                          <a:ea typeface="Calibri"/>
                          <a:cs typeface="Times New Roman"/>
                        </a:rPr>
                        <a:t>$2,620</a:t>
                      </a: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500" dirty="0">
                        <a:effectLst/>
                        <a:latin typeface="Calibri"/>
                        <a:ea typeface="Calibri"/>
                        <a:cs typeface="Times New Roman"/>
                      </a:endParaRPr>
                    </a:p>
                  </a:txBody>
                  <a:tcPr marL="48986" marR="48986" marT="0" marB="0"/>
                </a:tc>
                <a:extLst>
                  <a:ext uri="{0D108BD9-81ED-4DB2-BD59-A6C34878D82A}">
                    <a16:rowId xmlns:a16="http://schemas.microsoft.com/office/drawing/2014/main" val="10010"/>
                  </a:ext>
                </a:extLst>
              </a:tr>
            </a:tbl>
          </a:graphicData>
        </a:graphic>
      </p:graphicFrame>
      <p:sp>
        <p:nvSpPr>
          <p:cNvPr id="11" name="TextBox 10"/>
          <p:cNvSpPr txBox="1"/>
          <p:nvPr/>
        </p:nvSpPr>
        <p:spPr>
          <a:xfrm>
            <a:off x="1" y="1105478"/>
            <a:ext cx="9144000" cy="369332"/>
          </a:xfrm>
          <a:prstGeom prst="rect">
            <a:avLst/>
          </a:prstGeom>
          <a:solidFill>
            <a:schemeClr val="accent1"/>
          </a:solidFill>
        </p:spPr>
        <p:txBody>
          <a:bodyPr wrap="square" rtlCol="0">
            <a:spAutoFit/>
          </a:bodyPr>
          <a:lstStyle/>
          <a:p>
            <a:pPr algn="ctr" fontAlgn="b"/>
            <a:r>
              <a:rPr lang="en-US" b="1" dirty="0" smtClean="0">
                <a:solidFill>
                  <a:schemeClr val="bg1"/>
                </a:solidFill>
              </a:rPr>
              <a:t>                                                      Medicare </a:t>
            </a:r>
            <a:r>
              <a:rPr lang="en-US" b="1" dirty="0">
                <a:solidFill>
                  <a:schemeClr val="bg1"/>
                </a:solidFill>
              </a:rPr>
              <a:t>Supplement Insurance (Medigap) </a:t>
            </a:r>
            <a:r>
              <a:rPr lang="en-US" b="1" dirty="0" smtClean="0">
                <a:solidFill>
                  <a:schemeClr val="bg1"/>
                </a:solidFill>
              </a:rPr>
              <a:t>plans</a:t>
            </a:r>
            <a:endParaRPr lang="en-US" dirty="0">
              <a:solidFill>
                <a:schemeClr val="bg1"/>
              </a:solidFill>
            </a:endParaRPr>
          </a:p>
        </p:txBody>
      </p:sp>
      <p:sp>
        <p:nvSpPr>
          <p:cNvPr id="13" name="TextBox 12"/>
          <p:cNvSpPr txBox="1"/>
          <p:nvPr/>
        </p:nvSpPr>
        <p:spPr>
          <a:xfrm>
            <a:off x="-27600" y="5670416"/>
            <a:ext cx="9143999" cy="1107996"/>
          </a:xfrm>
          <a:prstGeom prst="rect">
            <a:avLst/>
          </a:prstGeom>
          <a:solidFill>
            <a:srgbClr val="DCE6F2"/>
          </a:solidFill>
        </p:spPr>
        <p:txBody>
          <a:bodyPr wrap="square" rtlCol="0">
            <a:spAutoFit/>
          </a:bodyPr>
          <a:lstStyle/>
          <a:p>
            <a:r>
              <a:rPr lang="en-US" sz="1100" dirty="0"/>
              <a:t>*Plan F is also </a:t>
            </a:r>
            <a:r>
              <a:rPr lang="en-US" sz="1100" dirty="0" smtClean="0"/>
              <a:t>offers a </a:t>
            </a:r>
            <a:r>
              <a:rPr lang="en-US" sz="1100" dirty="0"/>
              <a:t>high-deductible plan </a:t>
            </a:r>
            <a:r>
              <a:rPr lang="en-US" sz="1100" dirty="0" smtClean="0"/>
              <a:t>in </a:t>
            </a:r>
            <a:r>
              <a:rPr lang="en-US" sz="1100" dirty="0"/>
              <a:t>some states. If you choose this option, this means you must pay for Medicare-covered costs (coinsurance, copayments, deductibles) up to the deductible amount of $</a:t>
            </a:r>
            <a:r>
              <a:rPr lang="en-US" sz="1100" dirty="0" smtClean="0"/>
              <a:t>2,240 </a:t>
            </a:r>
            <a:r>
              <a:rPr lang="en-US" sz="1100" dirty="0"/>
              <a:t>in </a:t>
            </a:r>
            <a:r>
              <a:rPr lang="en-US" sz="1100" dirty="0" smtClean="0"/>
              <a:t>2018 </a:t>
            </a:r>
            <a:r>
              <a:rPr lang="en-US" sz="1100" dirty="0"/>
              <a:t>before your policy pays anything. </a:t>
            </a:r>
          </a:p>
          <a:p>
            <a:r>
              <a:rPr lang="en-US" sz="1100" dirty="0"/>
              <a:t>**For Plans K and L, after you meet your out-of-pocket yearly limit and your yearly Part B deductible </a:t>
            </a:r>
            <a:r>
              <a:rPr lang="en-US" sz="1100" dirty="0" smtClean="0"/>
              <a:t>($183 </a:t>
            </a:r>
            <a:r>
              <a:rPr lang="en-US" sz="1100" dirty="0"/>
              <a:t>in </a:t>
            </a:r>
            <a:r>
              <a:rPr lang="en-US" sz="1100" dirty="0" smtClean="0"/>
              <a:t>2018), </a:t>
            </a:r>
            <a:r>
              <a:rPr lang="en-US" sz="1100" dirty="0"/>
              <a:t>the Medigap plan pays 100% of covered services for the rest of the calendar year. </a:t>
            </a:r>
          </a:p>
          <a:p>
            <a:r>
              <a:rPr lang="en-US" sz="1100" dirty="0"/>
              <a:t>***Plan N pays 100% of the Part B coinsurance, except for a copayment of up to $20 for some office visits and up to a $50 copayment for emergency room visits that don’t result in an inpatient admission.</a:t>
            </a:r>
          </a:p>
        </p:txBody>
      </p:sp>
      <p:sp>
        <p:nvSpPr>
          <p:cNvPr id="6" name="Date Placeholder 5"/>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37</a:t>
            </a:fld>
            <a:endParaRPr lang="en-US" dirty="0"/>
          </a:p>
        </p:txBody>
      </p:sp>
    </p:spTree>
    <p:custDataLst>
      <p:tags r:id="rId1"/>
    </p:custDataLst>
    <p:extLst>
      <p:ext uri="{BB962C8B-B14F-4D97-AF65-F5344CB8AC3E}">
        <p14:creationId xmlns:p14="http://schemas.microsoft.com/office/powerpoint/2010/main" val="625383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Decision:</a:t>
            </a:r>
            <a:r>
              <a:rPr lang="en-US" dirty="0" smtClean="0"/>
              <a:t> Do I Need a Medigap Policy?</a:t>
            </a:r>
            <a:endParaRPr lang="en-US" dirty="0"/>
          </a:p>
        </p:txBody>
      </p:sp>
      <p:sp>
        <p:nvSpPr>
          <p:cNvPr id="3" name="Content Placeholder 2"/>
          <p:cNvSpPr>
            <a:spLocks noGrp="1"/>
          </p:cNvSpPr>
          <p:nvPr>
            <p:ph idx="1"/>
          </p:nvPr>
        </p:nvSpPr>
        <p:spPr>
          <a:xfrm>
            <a:off x="1324304" y="1171074"/>
            <a:ext cx="7191046" cy="5005889"/>
          </a:xfrm>
        </p:spPr>
        <p:txBody>
          <a:bodyPr/>
          <a:lstStyle/>
          <a:p>
            <a:r>
              <a:rPr lang="en-US" dirty="0" smtClean="0"/>
              <a:t>Consider</a:t>
            </a:r>
          </a:p>
          <a:p>
            <a:pPr marL="685800" lvl="1" indent="-342900"/>
            <a:r>
              <a:rPr lang="en-US" dirty="0" smtClean="0"/>
              <a:t>It only works with Original Medicare</a:t>
            </a:r>
          </a:p>
          <a:p>
            <a:pPr marL="685800" lvl="1" indent="-342900"/>
            <a:r>
              <a:rPr lang="en-US" dirty="0" smtClean="0"/>
              <a:t>Do you have other supplemental coverage? </a:t>
            </a:r>
          </a:p>
          <a:p>
            <a:pPr marL="1038225" lvl="2" indent="-352425"/>
            <a:r>
              <a:rPr lang="en-US" sz="2400" dirty="0" smtClean="0"/>
              <a:t>Like from an employer</a:t>
            </a:r>
          </a:p>
          <a:p>
            <a:pPr marL="1038225" lvl="2" indent="-352425"/>
            <a:r>
              <a:rPr lang="en-US" sz="2400" dirty="0" smtClean="0"/>
              <a:t>If so, you might not need </a:t>
            </a:r>
            <a:r>
              <a:rPr lang="en-US" sz="2400" dirty="0" err="1" smtClean="0"/>
              <a:t>Medigap</a:t>
            </a:r>
            <a:endParaRPr lang="en-US" sz="2400" dirty="0" smtClean="0"/>
          </a:p>
          <a:p>
            <a:pPr marL="685800" lvl="1" indent="-342900"/>
            <a:r>
              <a:rPr lang="en-US" dirty="0" smtClean="0"/>
              <a:t>Can you afford Medicare deductibles and copayments?</a:t>
            </a:r>
          </a:p>
          <a:p>
            <a:pPr marL="685800" lvl="1" indent="-342900"/>
            <a:r>
              <a:rPr lang="en-US" dirty="0" smtClean="0"/>
              <a:t>What does the monthly Medigap premium cost?</a:t>
            </a:r>
            <a:endParaRPr lang="en-US" dirty="0"/>
          </a:p>
        </p:txBody>
      </p:sp>
      <p:pic>
        <p:nvPicPr>
          <p:cNvPr id="10" name="Picture 9" title="Medigap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698" y="3107785"/>
            <a:ext cx="866460" cy="746274"/>
          </a:xfrm>
          <a:prstGeom prst="rect">
            <a:avLst/>
          </a:prstGeom>
        </p:spPr>
      </p:pic>
      <p:sp>
        <p:nvSpPr>
          <p:cNvPr id="11" name="TextBox 10"/>
          <p:cNvSpPr txBox="1"/>
          <p:nvPr/>
        </p:nvSpPr>
        <p:spPr>
          <a:xfrm>
            <a:off x="0" y="3854059"/>
            <a:ext cx="1748872" cy="300210"/>
          </a:xfrm>
          <a:prstGeom prst="rect">
            <a:avLst/>
          </a:prstGeom>
          <a:noFill/>
        </p:spPr>
        <p:txBody>
          <a:bodyPr wrap="square" rtlCol="0">
            <a:spAutoFit/>
          </a:bodyPr>
          <a:lstStyle/>
          <a:p>
            <a:pPr algn="ctr"/>
            <a:r>
              <a:rPr lang="en-US" sz="1351" b="1" dirty="0" smtClean="0">
                <a:solidFill>
                  <a:schemeClr val="tx2"/>
                </a:solidFill>
              </a:rPr>
              <a:t>Medigap Policy</a:t>
            </a:r>
            <a:endParaRPr lang="en-US" sz="1351" dirty="0">
              <a:solidFill>
                <a:schemeClr val="tx2"/>
              </a:solidFill>
            </a:endParaRPr>
          </a:p>
        </p:txBody>
      </p:sp>
      <p:sp>
        <p:nvSpPr>
          <p:cNvPr id="6" name="Date Placeholder 5"/>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38</a:t>
            </a:fld>
            <a:endParaRPr lang="en-US" dirty="0"/>
          </a:p>
        </p:txBody>
      </p:sp>
    </p:spTree>
    <p:extLst>
      <p:ext uri="{BB962C8B-B14F-4D97-AF65-F5344CB8AC3E}">
        <p14:creationId xmlns:p14="http://schemas.microsoft.com/office/powerpoint/2010/main" val="512722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
            <a:ext cx="9144000" cy="1026694"/>
          </a:xfrm>
        </p:spPr>
        <p:txBody>
          <a:bodyPr>
            <a:normAutofit fontScale="90000"/>
          </a:bodyPr>
          <a:lstStyle/>
          <a:p>
            <a:r>
              <a:rPr lang="en-US" dirty="0" smtClean="0"/>
              <a:t>When Is the Best Time to Buy a Medigap Policy?</a:t>
            </a:r>
          </a:p>
        </p:txBody>
      </p:sp>
      <p:sp>
        <p:nvSpPr>
          <p:cNvPr id="3" name="Content Placeholder 2"/>
          <p:cNvSpPr>
            <a:spLocks noGrp="1"/>
          </p:cNvSpPr>
          <p:nvPr>
            <p:ph idx="1"/>
          </p:nvPr>
        </p:nvSpPr>
        <p:spPr>
          <a:xfrm>
            <a:off x="1132609" y="1171074"/>
            <a:ext cx="7793182" cy="5550402"/>
          </a:xfrm>
        </p:spPr>
        <p:txBody>
          <a:bodyPr>
            <a:normAutofit lnSpcReduction="10000"/>
          </a:bodyPr>
          <a:lstStyle/>
          <a:p>
            <a:pPr>
              <a:lnSpc>
                <a:spcPct val="120000"/>
              </a:lnSpc>
            </a:pPr>
            <a:r>
              <a:rPr lang="en-US" sz="2400" dirty="0" smtClean="0"/>
              <a:t>Consider</a:t>
            </a:r>
          </a:p>
          <a:p>
            <a:pPr marL="685800" lvl="1" indent="-342900">
              <a:lnSpc>
                <a:spcPct val="120000"/>
              </a:lnSpc>
            </a:pPr>
            <a:r>
              <a:rPr lang="en-US" sz="2000" dirty="0" smtClean="0"/>
              <a:t>Your Medigap Open Enrollment Period (OEP) begins the month you're 65 or older AND enrolled in Part B</a:t>
            </a:r>
          </a:p>
          <a:p>
            <a:pPr marL="1028700" lvl="2" indent="-342900">
              <a:lnSpc>
                <a:spcPct val="120000"/>
              </a:lnSpc>
            </a:pPr>
            <a:r>
              <a:rPr lang="en-US" sz="1600" dirty="0" smtClean="0"/>
              <a:t>Lasts 6 months minimum, may be longer in your state</a:t>
            </a:r>
          </a:p>
          <a:p>
            <a:pPr marL="1028700" lvl="2" indent="-342900">
              <a:lnSpc>
                <a:spcPct val="120000"/>
              </a:lnSpc>
            </a:pPr>
            <a:r>
              <a:rPr lang="en-US" sz="1600" dirty="0" smtClean="0"/>
              <a:t>You have protections—companies MUST sell you a plan if in your OEP</a:t>
            </a:r>
          </a:p>
          <a:p>
            <a:pPr marL="685800" lvl="1" indent="-342900">
              <a:lnSpc>
                <a:spcPct val="120000"/>
              </a:lnSpc>
            </a:pPr>
            <a:r>
              <a:rPr lang="en-US" sz="2000" dirty="0"/>
              <a:t>During your </a:t>
            </a:r>
            <a:r>
              <a:rPr lang="en-US" sz="2000" dirty="0" err="1"/>
              <a:t>Medigap</a:t>
            </a:r>
            <a:r>
              <a:rPr lang="en-US" sz="2000" dirty="0"/>
              <a:t> OEP, companies can’t do the following:</a:t>
            </a:r>
          </a:p>
          <a:p>
            <a:pPr marL="1028700" lvl="2" indent="-342900">
              <a:lnSpc>
                <a:spcPct val="120000"/>
              </a:lnSpc>
            </a:pPr>
            <a:r>
              <a:rPr lang="en-US" sz="2000" dirty="0"/>
              <a:t>Refuse to sell you any </a:t>
            </a:r>
            <a:r>
              <a:rPr lang="en-US" sz="2000" dirty="0" err="1"/>
              <a:t>Medigap</a:t>
            </a:r>
            <a:r>
              <a:rPr lang="en-US" sz="2000" dirty="0"/>
              <a:t> policy they offer</a:t>
            </a:r>
          </a:p>
          <a:p>
            <a:pPr marL="1028700" lvl="2" indent="-342900">
              <a:lnSpc>
                <a:spcPct val="120000"/>
              </a:lnSpc>
            </a:pPr>
            <a:r>
              <a:rPr lang="en-US" sz="2000" dirty="0"/>
              <a:t>Make you wait for coverage (there can be a waiting period for pre-existing conditions if you don’t have creditable coverage before the OEP)</a:t>
            </a:r>
          </a:p>
          <a:p>
            <a:pPr marL="1028700" lvl="2" indent="-342900">
              <a:lnSpc>
                <a:spcPct val="120000"/>
              </a:lnSpc>
            </a:pPr>
            <a:r>
              <a:rPr lang="en-US" sz="2000" dirty="0"/>
              <a:t>Charge more because of a past/present health problem</a:t>
            </a:r>
          </a:p>
          <a:p>
            <a:pPr marL="685800" lvl="1" indent="-342900">
              <a:lnSpc>
                <a:spcPct val="120000"/>
              </a:lnSpc>
            </a:pPr>
            <a:r>
              <a:rPr lang="en-US" sz="2000" dirty="0" smtClean="0"/>
              <a:t>You can also buy a Medigap policy whenever a company agrees to sell you one</a:t>
            </a:r>
          </a:p>
          <a:p>
            <a:pPr marL="1028700" lvl="2" indent="-342900">
              <a:lnSpc>
                <a:spcPct val="120000"/>
              </a:lnSpc>
            </a:pPr>
            <a:r>
              <a:rPr lang="en-US" sz="1600" dirty="0" smtClean="0"/>
              <a:t>If later, there may be restrictions</a:t>
            </a:r>
          </a:p>
        </p:txBody>
      </p:sp>
      <p:grpSp>
        <p:nvGrpSpPr>
          <p:cNvPr id="2" name="Group 1" descr="Medigap policy infographic." title="When is the best time to buy a Medigap policy?"/>
          <p:cNvGrpSpPr/>
          <p:nvPr/>
        </p:nvGrpSpPr>
        <p:grpSpPr>
          <a:xfrm>
            <a:off x="0" y="3107785"/>
            <a:ext cx="1748872" cy="1046484"/>
            <a:chOff x="0" y="3107785"/>
            <a:chExt cx="1748872" cy="1046484"/>
          </a:xfrm>
        </p:grpSpPr>
        <p:pic>
          <p:nvPicPr>
            <p:cNvPr id="10" name="Picture 9" title="Medigap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698" y="3107785"/>
              <a:ext cx="866460" cy="746274"/>
            </a:xfrm>
            <a:prstGeom prst="rect">
              <a:avLst/>
            </a:prstGeom>
          </p:spPr>
        </p:pic>
        <p:sp>
          <p:nvSpPr>
            <p:cNvPr id="11" name="TextBox 10"/>
            <p:cNvSpPr txBox="1"/>
            <p:nvPr/>
          </p:nvSpPr>
          <p:spPr>
            <a:xfrm>
              <a:off x="0" y="3854059"/>
              <a:ext cx="1748872" cy="300210"/>
            </a:xfrm>
            <a:prstGeom prst="rect">
              <a:avLst/>
            </a:prstGeom>
            <a:noFill/>
          </p:spPr>
          <p:txBody>
            <a:bodyPr wrap="square" rtlCol="0">
              <a:spAutoFit/>
            </a:bodyPr>
            <a:lstStyle/>
            <a:p>
              <a:pPr algn="ctr"/>
              <a:r>
                <a:rPr lang="en-US" sz="1351" b="1" dirty="0" smtClean="0">
                  <a:solidFill>
                    <a:schemeClr val="tx2"/>
                  </a:solidFill>
                </a:rPr>
                <a:t>Medigap Policy</a:t>
              </a:r>
              <a:endParaRPr lang="en-US" sz="1351" dirty="0">
                <a:solidFill>
                  <a:schemeClr val="tx2"/>
                </a:solidFill>
              </a:endParaRPr>
            </a:p>
          </p:txBody>
        </p:sp>
      </p:grpSp>
      <p:sp>
        <p:nvSpPr>
          <p:cNvPr id="6" name="Date Placeholder 5"/>
          <p:cNvSpPr>
            <a:spLocks noGrp="1"/>
          </p:cNvSpPr>
          <p:nvPr>
            <p:ph type="dt" sz="half" idx="10"/>
          </p:nvPr>
        </p:nvSpPr>
        <p:spPr/>
        <p:txBody>
          <a:bodyPr/>
          <a:lstStyle/>
          <a:p>
            <a:r>
              <a:rPr lang="en-US" smtClean="0"/>
              <a:t>August 2018</a:t>
            </a:r>
            <a:endParaRPr lang="en-US" dirty="0"/>
          </a:p>
        </p:txBody>
      </p:sp>
      <p:sp>
        <p:nvSpPr>
          <p:cNvPr id="7" name="Footer Placeholder 6"/>
          <p:cNvSpPr>
            <a:spLocks noGrp="1"/>
          </p:cNvSpPr>
          <p:nvPr>
            <p:ph type="ftr" sz="quarter" idx="11"/>
          </p:nvPr>
        </p:nvSpPr>
        <p:spPr/>
        <p:txBody>
          <a:bodyPr/>
          <a:lstStyle/>
          <a:p>
            <a:r>
              <a:rPr lang="en-US" dirty="0" smtClean="0"/>
              <a:t>Medicare - Getting Started</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39</a:t>
            </a:fld>
            <a:endParaRPr lang="en-US" dirty="0"/>
          </a:p>
        </p:txBody>
      </p:sp>
    </p:spTree>
    <p:extLst>
      <p:ext uri="{BB962C8B-B14F-4D97-AF65-F5344CB8AC3E}">
        <p14:creationId xmlns:p14="http://schemas.microsoft.com/office/powerpoint/2010/main" val="3484460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1—What Is Medicare?</a:t>
            </a:r>
            <a:endParaRPr lang="en-US" dirty="0"/>
          </a:p>
        </p:txBody>
      </p:sp>
      <p:sp>
        <p:nvSpPr>
          <p:cNvPr id="3" name="Content Placeholder 2"/>
          <p:cNvSpPr>
            <a:spLocks noGrp="1"/>
          </p:cNvSpPr>
          <p:nvPr>
            <p:ph sz="half" idx="1"/>
          </p:nvPr>
        </p:nvSpPr>
        <p:spPr>
          <a:xfrm>
            <a:off x="372533" y="1390567"/>
            <a:ext cx="5604934" cy="4965784"/>
          </a:xfrm>
        </p:spPr>
        <p:txBody>
          <a:bodyPr/>
          <a:lstStyle/>
          <a:p>
            <a:pPr marL="339725" indent="-339725"/>
            <a:r>
              <a:rPr lang="en-US" sz="2800" dirty="0" smtClean="0"/>
              <a:t>Health insurance for people</a:t>
            </a:r>
          </a:p>
          <a:p>
            <a:pPr marL="685800" lvl="1" indent="-334963"/>
            <a:r>
              <a:rPr lang="en-US" sz="2400" dirty="0" smtClean="0"/>
              <a:t>65 and older</a:t>
            </a:r>
          </a:p>
          <a:p>
            <a:pPr marL="685800" lvl="1" indent="-334963"/>
            <a:r>
              <a:rPr lang="en-US" sz="2400" dirty="0" smtClean="0"/>
              <a:t>Under 65 with certain disabilities</a:t>
            </a:r>
          </a:p>
          <a:p>
            <a:pPr marL="1028700" lvl="2" indent="-342900"/>
            <a:r>
              <a:rPr lang="en-US" sz="2400" dirty="0" smtClean="0"/>
              <a:t>ALS (Amyotrophic Lateral Sclerosis, also called Lou Gehrig’s disease) without a waiting period</a:t>
            </a:r>
          </a:p>
          <a:p>
            <a:pPr marL="685800" lvl="1" indent="-334963"/>
            <a:r>
              <a:rPr lang="en-US" sz="2400" dirty="0"/>
              <a:t>Any age with End-Stage Renal </a:t>
            </a:r>
            <a:r>
              <a:rPr lang="en-US" sz="2400" dirty="0" smtClean="0"/>
              <a:t>Disease (ESRD)</a:t>
            </a:r>
            <a:endParaRPr lang="en-US" sz="2400" dirty="0"/>
          </a:p>
          <a:p>
            <a:pPr lvl="2"/>
            <a:endParaRPr lang="en-US" sz="2400" dirty="0" smtClean="0"/>
          </a:p>
          <a:p>
            <a:pPr marL="53975" lvl="1" indent="0">
              <a:buNone/>
            </a:pPr>
            <a:r>
              <a:rPr lang="en-US" sz="2400" b="1" dirty="0" smtClean="0"/>
              <a:t>NOTE:</a:t>
            </a:r>
            <a:r>
              <a:rPr lang="en-US" sz="2400" dirty="0" smtClean="0"/>
              <a:t> To get Medicare you must be a United States (U.S.) citizen or lawfully present in the U.S.</a:t>
            </a:r>
          </a:p>
          <a:p>
            <a:pPr lvl="1"/>
            <a:endParaRPr lang="en-US" sz="2400" dirty="0"/>
          </a:p>
        </p:txBody>
      </p:sp>
      <p:grpSp>
        <p:nvGrpSpPr>
          <p:cNvPr id="9" name="Group 8" descr="Cover page of Medicare and You booklet." title="Lesson 1--What is Medicare?"/>
          <p:cNvGrpSpPr/>
          <p:nvPr/>
        </p:nvGrpSpPr>
        <p:grpSpPr>
          <a:xfrm>
            <a:off x="6143611" y="1500524"/>
            <a:ext cx="2686077" cy="3910707"/>
            <a:chOff x="5981382" y="789324"/>
            <a:chExt cx="2686077" cy="3910707"/>
          </a:xfrm>
        </p:grpSpPr>
        <p:sp>
          <p:nvSpPr>
            <p:cNvPr id="7" name="TextBox 6"/>
            <p:cNvSpPr txBox="1"/>
            <p:nvPr/>
          </p:nvSpPr>
          <p:spPr>
            <a:xfrm>
              <a:off x="6115052" y="4330699"/>
              <a:ext cx="2418739" cy="369332"/>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CMS Product No. 10050</a:t>
              </a:r>
            </a:p>
          </p:txBody>
        </p:sp>
        <p:pic>
          <p:nvPicPr>
            <p:cNvPr id="8" name="Picture 7" descr="Medicare and You cover page" title="Lesson 1--What is Medicare?"/>
            <p:cNvPicPr>
              <a:picLocks noChangeAspect="1"/>
            </p:cNvPicPr>
            <p:nvPr/>
          </p:nvPicPr>
          <p:blipFill>
            <a:blip r:embed="rId3"/>
            <a:stretch>
              <a:fillRect/>
            </a:stretch>
          </p:blipFill>
          <p:spPr>
            <a:xfrm>
              <a:off x="5981382" y="789324"/>
              <a:ext cx="2686077" cy="3474720"/>
            </a:xfrm>
            <a:prstGeom prst="rect">
              <a:avLst/>
            </a:prstGeom>
          </p:spPr>
        </p:pic>
      </p:gr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4</a:t>
            </a:fld>
            <a:endParaRPr lang="en-US" dirty="0"/>
          </a:p>
        </p:txBody>
      </p:sp>
      <p:sp>
        <p:nvSpPr>
          <p:cNvPr id="4" name="Date Placeholder 3"/>
          <p:cNvSpPr>
            <a:spLocks noGrp="1"/>
          </p:cNvSpPr>
          <p:nvPr>
            <p:ph type="dt" sz="half" idx="13"/>
          </p:nvPr>
        </p:nvSpPr>
        <p:spPr/>
        <p:txBody>
          <a:bodyPr/>
          <a:lstStyle/>
          <a:p>
            <a:r>
              <a:rPr lang="en-US" smtClean="0"/>
              <a:t>August 2018</a:t>
            </a:r>
            <a:endParaRPr lang="en-US" dirty="0"/>
          </a:p>
        </p:txBody>
      </p:sp>
    </p:spTree>
    <p:extLst>
      <p:ext uri="{BB962C8B-B14F-4D97-AF65-F5344CB8AC3E}">
        <p14:creationId xmlns:p14="http://schemas.microsoft.com/office/powerpoint/2010/main" val="1856139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rmAutofit/>
          </a:bodyPr>
          <a:lstStyle/>
          <a:p>
            <a:r>
              <a:rPr lang="en-US" dirty="0" smtClean="0"/>
              <a:t>How To Buy a Medigap Policy</a:t>
            </a:r>
            <a:endParaRPr lang="en-US" dirty="0"/>
          </a:p>
        </p:txBody>
      </p:sp>
      <p:sp>
        <p:nvSpPr>
          <p:cNvPr id="3" name="Content Placeholder 2"/>
          <p:cNvSpPr>
            <a:spLocks noGrp="1"/>
          </p:cNvSpPr>
          <p:nvPr>
            <p:ph idx="1"/>
          </p:nvPr>
        </p:nvSpPr>
        <p:spPr>
          <a:xfrm>
            <a:off x="1022789" y="1074818"/>
            <a:ext cx="8012928" cy="5438716"/>
          </a:xfrm>
        </p:spPr>
        <p:txBody>
          <a:bodyPr/>
          <a:lstStyle/>
          <a:p>
            <a:r>
              <a:rPr lang="en-US" sz="2400" dirty="0" smtClean="0"/>
              <a:t>Decide which Medigap Plan (A–N) has the benefits you need</a:t>
            </a:r>
          </a:p>
          <a:p>
            <a:pPr lvl="1"/>
            <a:r>
              <a:rPr lang="en-US" sz="2000" dirty="0" smtClean="0"/>
              <a:t>Compare plans by computer or phone</a:t>
            </a:r>
          </a:p>
          <a:p>
            <a:pPr lvl="2"/>
            <a:r>
              <a:rPr lang="en-US" sz="1600" dirty="0">
                <a:solidFill>
                  <a:prstClr val="black"/>
                </a:solidFill>
              </a:rPr>
              <a:t>Visit </a:t>
            </a:r>
            <a:r>
              <a:rPr lang="en-US" sz="1600" u="sng" dirty="0" smtClean="0">
                <a:solidFill>
                  <a:prstClr val="black"/>
                </a:solidFill>
                <a:hlinkClick r:id="rId3"/>
              </a:rPr>
              <a:t>Medicare.gov/find-a-plan</a:t>
            </a:r>
            <a:r>
              <a:rPr lang="en-US" sz="1600" dirty="0">
                <a:solidFill>
                  <a:prstClr val="black"/>
                </a:solidFill>
              </a:rPr>
              <a:t> </a:t>
            </a:r>
            <a:r>
              <a:rPr lang="en-US" sz="1600" dirty="0" smtClean="0">
                <a:solidFill>
                  <a:prstClr val="black"/>
                </a:solidFill>
              </a:rPr>
              <a:t>and use </a:t>
            </a:r>
            <a:r>
              <a:rPr lang="en-US" sz="1600" dirty="0">
                <a:solidFill>
                  <a:prstClr val="black"/>
                </a:solidFill>
              </a:rPr>
              <a:t>the Medigap comparison </a:t>
            </a:r>
            <a:r>
              <a:rPr lang="en-US" sz="1600" dirty="0" smtClean="0">
                <a:solidFill>
                  <a:prstClr val="black"/>
                </a:solidFill>
              </a:rPr>
              <a:t>tool</a:t>
            </a:r>
          </a:p>
          <a:p>
            <a:pPr lvl="2"/>
            <a:r>
              <a:rPr lang="en-US" sz="1600" dirty="0">
                <a:solidFill>
                  <a:prstClr val="black"/>
                </a:solidFill>
              </a:rPr>
              <a:t>Call 1-800-MEDICARE (</a:t>
            </a:r>
            <a:r>
              <a:rPr lang="en-US" sz="1600" dirty="0" smtClean="0">
                <a:solidFill>
                  <a:prstClr val="black"/>
                </a:solidFill>
              </a:rPr>
              <a:t>1-800-633-4227); TTY</a:t>
            </a:r>
            <a:r>
              <a:rPr lang="en-US" sz="1600" dirty="0">
                <a:solidFill>
                  <a:prstClr val="black"/>
                </a:solidFill>
              </a:rPr>
              <a:t>: 1-877-486-2048</a:t>
            </a:r>
            <a:endParaRPr lang="en-US" sz="1600" dirty="0"/>
          </a:p>
          <a:p>
            <a:r>
              <a:rPr lang="en-US" sz="2400" dirty="0" smtClean="0"/>
              <a:t>Find out which insurance companies sell Medigap policies in your state </a:t>
            </a:r>
          </a:p>
          <a:p>
            <a:pPr lvl="1"/>
            <a:r>
              <a:rPr lang="en-US" sz="2000" dirty="0" smtClean="0"/>
              <a:t>Contact your State Health Insurance Assistance Program (SHIP) at </a:t>
            </a:r>
            <a:r>
              <a:rPr lang="en-US" sz="2000" u="sng" dirty="0" smtClean="0">
                <a:solidFill>
                  <a:prstClr val="black"/>
                </a:solidFill>
                <a:hlinkClick r:id="rId4"/>
              </a:rPr>
              <a:t>shiptacenter.org</a:t>
            </a:r>
            <a:r>
              <a:rPr lang="en-US" sz="2000" u="sng" dirty="0" smtClean="0">
                <a:solidFill>
                  <a:prstClr val="black"/>
                </a:solidFill>
              </a:rPr>
              <a:t>,</a:t>
            </a:r>
            <a:r>
              <a:rPr lang="en-US" sz="2000" dirty="0" smtClean="0"/>
              <a:t> your State Insurance Department, or visit </a:t>
            </a:r>
            <a:r>
              <a:rPr lang="en-US" sz="2000" u="sng" dirty="0">
                <a:hlinkClick r:id="rId3"/>
              </a:rPr>
              <a:t>Medicare.gov/find-a-plan</a:t>
            </a:r>
            <a:r>
              <a:rPr lang="en-US" sz="2000" dirty="0" smtClean="0"/>
              <a:t> </a:t>
            </a:r>
          </a:p>
          <a:p>
            <a:pPr lvl="1"/>
            <a:r>
              <a:rPr lang="en-US" sz="2000" dirty="0" smtClean="0"/>
              <a:t>Check if your state extends protections for those with a disability</a:t>
            </a:r>
          </a:p>
          <a:p>
            <a:r>
              <a:rPr lang="en-US" sz="2400" dirty="0" smtClean="0"/>
              <a:t>Call the insurance companies and shop around for the best plan at a price you can afford </a:t>
            </a:r>
          </a:p>
          <a:p>
            <a:r>
              <a:rPr lang="en-US" sz="2400" dirty="0" smtClean="0"/>
              <a:t>Once you choose the insurance company and the </a:t>
            </a:r>
            <a:r>
              <a:rPr lang="en-US" sz="2400" dirty="0" err="1" smtClean="0"/>
              <a:t>Medigap</a:t>
            </a:r>
            <a:r>
              <a:rPr lang="en-US" sz="2400" dirty="0" smtClean="0"/>
              <a:t> plan, apply for the policy </a:t>
            </a:r>
          </a:p>
          <a:p>
            <a:endParaRPr lang="en-US" sz="2000" dirty="0"/>
          </a:p>
        </p:txBody>
      </p:sp>
      <p:pic>
        <p:nvPicPr>
          <p:cNvPr id="11" name="Picture 10" title="Medigap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698" y="3107785"/>
            <a:ext cx="866460" cy="746274"/>
          </a:xfrm>
          <a:prstGeom prst="rect">
            <a:avLst/>
          </a:prstGeom>
        </p:spPr>
      </p:pic>
      <p:sp>
        <p:nvSpPr>
          <p:cNvPr id="12" name="TextBox 11"/>
          <p:cNvSpPr txBox="1"/>
          <p:nvPr/>
        </p:nvSpPr>
        <p:spPr>
          <a:xfrm>
            <a:off x="0" y="3854059"/>
            <a:ext cx="1748872" cy="300210"/>
          </a:xfrm>
          <a:prstGeom prst="rect">
            <a:avLst/>
          </a:prstGeom>
          <a:noFill/>
        </p:spPr>
        <p:txBody>
          <a:bodyPr wrap="square" rtlCol="0">
            <a:spAutoFit/>
          </a:bodyPr>
          <a:lstStyle/>
          <a:p>
            <a:pPr algn="ctr"/>
            <a:r>
              <a:rPr lang="en-US" sz="1351" b="1" dirty="0" smtClean="0">
                <a:solidFill>
                  <a:schemeClr val="tx2"/>
                </a:solidFill>
              </a:rPr>
              <a:t>Medigap Policy</a:t>
            </a:r>
            <a:endParaRPr lang="en-US" sz="1351" dirty="0">
              <a:solidFill>
                <a:schemeClr val="tx2"/>
              </a:solidFill>
            </a:endParaRPr>
          </a:p>
        </p:txBody>
      </p:sp>
      <p:sp>
        <p:nvSpPr>
          <p:cNvPr id="5" name="Date Placeholder 4"/>
          <p:cNvSpPr>
            <a:spLocks noGrp="1"/>
          </p:cNvSpPr>
          <p:nvPr>
            <p:ph type="dt" sz="half" idx="10"/>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40</a:t>
            </a:fld>
            <a:endParaRPr lang="en-US" dirty="0"/>
          </a:p>
        </p:txBody>
      </p:sp>
    </p:spTree>
    <p:extLst>
      <p:ext uri="{BB962C8B-B14F-4D97-AF65-F5344CB8AC3E}">
        <p14:creationId xmlns:p14="http://schemas.microsoft.com/office/powerpoint/2010/main" val="3462687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4</a:t>
            </a:r>
            <a:endParaRPr lang="en-US" dirty="0"/>
          </a:p>
        </p:txBody>
      </p:sp>
      <p:sp>
        <p:nvSpPr>
          <p:cNvPr id="9" name="Content Placeholder 2"/>
          <p:cNvSpPr>
            <a:spLocks noGrp="1"/>
          </p:cNvSpPr>
          <p:nvPr>
            <p:ph sz="half" idx="1"/>
          </p:nvPr>
        </p:nvSpPr>
        <p:spPr>
          <a:xfrm>
            <a:off x="545687" y="1287331"/>
            <a:ext cx="4131392" cy="4786396"/>
          </a:xfrm>
        </p:spPr>
        <p:txBody>
          <a:bodyPr/>
          <a:lstStyle/>
          <a:p>
            <a:pPr marL="0" indent="0">
              <a:buNone/>
            </a:pPr>
            <a:r>
              <a:rPr lang="en-US" dirty="0" smtClean="0"/>
              <a:t>Medigap policies may help pay for prescription drug copayments.		</a:t>
            </a:r>
            <a:endParaRPr lang="en-US" dirty="0"/>
          </a:p>
        </p:txBody>
      </p:sp>
      <p:sp>
        <p:nvSpPr>
          <p:cNvPr id="10" name="Content Placeholder 3"/>
          <p:cNvSpPr txBox="1">
            <a:spLocks/>
          </p:cNvSpPr>
          <p:nvPr/>
        </p:nvSpPr>
        <p:spPr>
          <a:xfrm>
            <a:off x="706074" y="3975987"/>
            <a:ext cx="3886200" cy="1796163"/>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True</a:t>
            </a:r>
          </a:p>
          <a:p>
            <a:pPr marL="514350" indent="-514350">
              <a:buFont typeface="+mj-lt"/>
              <a:buAutoNum type="alphaLcPeriod"/>
            </a:pPr>
            <a:r>
              <a:rPr lang="en-US" dirty="0" smtClean="0"/>
              <a:t>False</a:t>
            </a:r>
            <a:endParaRPr lang="en-US" dirty="0"/>
          </a:p>
        </p:txBody>
      </p:sp>
      <p:sp>
        <p:nvSpPr>
          <p:cNvPr id="7" name="Rounded Rectangle 6" descr="Red box answer selection"/>
          <p:cNvSpPr/>
          <p:nvPr/>
        </p:nvSpPr>
        <p:spPr>
          <a:xfrm>
            <a:off x="469900" y="4586289"/>
            <a:ext cx="2450307" cy="57864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41</a:t>
            </a:fld>
            <a:endParaRPr lang="en-US" dirty="0"/>
          </a:p>
        </p:txBody>
      </p:sp>
    </p:spTree>
    <p:extLst>
      <p:ext uri="{BB962C8B-B14F-4D97-AF65-F5344CB8AC3E}">
        <p14:creationId xmlns:p14="http://schemas.microsoft.com/office/powerpoint/2010/main" val="144531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Lesson 4—Medicare Prescription </a:t>
            </a:r>
            <a:br>
              <a:rPr lang="en-US" dirty="0" smtClean="0"/>
            </a:br>
            <a:r>
              <a:rPr lang="en-US" dirty="0" smtClean="0"/>
              <a:t>Drug Coverage (Part D)</a:t>
            </a:r>
            <a:endParaRPr lang="en-US" dirty="0"/>
          </a:p>
        </p:txBody>
      </p:sp>
      <p:sp>
        <p:nvSpPr>
          <p:cNvPr id="2" name="Content Placeholder 1"/>
          <p:cNvSpPr>
            <a:spLocks noGrp="1"/>
          </p:cNvSpPr>
          <p:nvPr>
            <p:ph idx="1"/>
          </p:nvPr>
        </p:nvSpPr>
        <p:spPr>
          <a:xfrm>
            <a:off x="3482075" y="1119673"/>
            <a:ext cx="5537122" cy="5375719"/>
          </a:xfrm>
        </p:spPr>
        <p:txBody>
          <a:bodyPr>
            <a:normAutofit fontScale="92500" lnSpcReduction="10000"/>
          </a:bodyPr>
          <a:lstStyle/>
          <a:p>
            <a:pPr marL="342900" indent="-342900"/>
            <a:r>
              <a:rPr lang="en-US" dirty="0" smtClean="0"/>
              <a:t>Available for all people with Medicare </a:t>
            </a:r>
          </a:p>
          <a:p>
            <a:pPr marL="342900" indent="-342900"/>
            <a:r>
              <a:rPr lang="en-US" dirty="0" smtClean="0"/>
              <a:t>Run by private companies that contract with Medicare</a:t>
            </a:r>
          </a:p>
          <a:p>
            <a:pPr marL="342900" indent="-342900"/>
            <a:r>
              <a:rPr lang="en-US" dirty="0" smtClean="0"/>
              <a:t>Provided through</a:t>
            </a:r>
          </a:p>
          <a:p>
            <a:pPr marL="685800" lvl="1" indent="-342900"/>
            <a:r>
              <a:rPr lang="en-US" dirty="0" smtClean="0"/>
              <a:t>Medicare Prescription Drug Plans (PDPs) (work with Original Medicare)</a:t>
            </a:r>
          </a:p>
          <a:p>
            <a:pPr marL="685800" lvl="1" indent="-342900"/>
            <a:r>
              <a:rPr lang="en-US" dirty="0" smtClean="0"/>
              <a:t>Medicare Advantage (MA) Prescription Drug Plans (MA-PDs)</a:t>
            </a:r>
          </a:p>
          <a:p>
            <a:pPr marL="685800" lvl="1" indent="-342900"/>
            <a:r>
              <a:rPr lang="en-US" dirty="0" smtClean="0"/>
              <a:t>Some other Medicare health plans</a:t>
            </a:r>
          </a:p>
          <a:p>
            <a:pPr marL="1022350" lvl="2" indent="-336550"/>
            <a:r>
              <a:rPr lang="en-US" sz="2400" dirty="0" smtClean="0"/>
              <a:t>Like Cost Plans</a:t>
            </a:r>
          </a:p>
        </p:txBody>
      </p:sp>
      <p:sp>
        <p:nvSpPr>
          <p:cNvPr id="11" name="TextBox 10" title="Original Medicare"/>
          <p:cNvSpPr txBox="1"/>
          <p:nvPr/>
        </p:nvSpPr>
        <p:spPr>
          <a:xfrm>
            <a:off x="730279" y="1588168"/>
            <a:ext cx="2086277" cy="400110"/>
          </a:xfrm>
          <a:prstGeom prst="rect">
            <a:avLst/>
          </a:prstGeom>
          <a:noFill/>
        </p:spPr>
        <p:txBody>
          <a:bodyPr wrap="none" rtlCol="0">
            <a:spAutoFit/>
          </a:bodyPr>
          <a:lstStyle/>
          <a:p>
            <a:r>
              <a:rPr lang="en-US" sz="2000" b="1" dirty="0" smtClean="0"/>
              <a:t>Original Medicare</a:t>
            </a:r>
            <a:endParaRPr lang="en-US" sz="2000" b="1" dirty="0"/>
          </a:p>
        </p:txBody>
      </p:sp>
      <p:grpSp>
        <p:nvGrpSpPr>
          <p:cNvPr id="13" name="Group 12" descr="With Orginal Medicare Part A (Hospital Insurance) and Part B (Medical Insurance), you can add Medicare Part D (Medicare prescription drug coverage) and you can also add Medigap" title="Part D"/>
          <p:cNvGrpSpPr/>
          <p:nvPr/>
        </p:nvGrpSpPr>
        <p:grpSpPr>
          <a:xfrm>
            <a:off x="148018" y="2167666"/>
            <a:ext cx="3383877" cy="3549697"/>
            <a:chOff x="138612" y="2116965"/>
            <a:chExt cx="3245439" cy="3155141"/>
          </a:xfrm>
        </p:grpSpPr>
        <p:grpSp>
          <p:nvGrpSpPr>
            <p:cNvPr id="14" name="Group 13" descr="showing Part D as an addition to Original Medicare" title="Image indicating a discussion of Part D"/>
            <p:cNvGrpSpPr>
              <a:grpSpLocks noChangeAspect="1"/>
            </p:cNvGrpSpPr>
            <p:nvPr/>
          </p:nvGrpSpPr>
          <p:grpSpPr>
            <a:xfrm>
              <a:off x="138612" y="2116965"/>
              <a:ext cx="3245439" cy="3155141"/>
              <a:chOff x="908359" y="1431055"/>
              <a:chExt cx="3245438" cy="3155141"/>
            </a:xfrm>
          </p:grpSpPr>
          <p:pic>
            <p:nvPicPr>
              <p:cNvPr id="17" name="Picture 1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404" y="1431055"/>
                <a:ext cx="528634" cy="299268"/>
              </a:xfrm>
              <a:prstGeom prst="rect">
                <a:avLst/>
              </a:prstGeom>
            </p:spPr>
          </p:pic>
          <p:sp>
            <p:nvSpPr>
              <p:cNvPr id="19" name="TextBox 18" title="Part A Hospital Insurance"/>
              <p:cNvSpPr txBox="1"/>
              <p:nvPr/>
            </p:nvSpPr>
            <p:spPr>
              <a:xfrm>
                <a:off x="1085459" y="1753795"/>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20" name="Plus 19" title="Plus sign"/>
              <p:cNvSpPr/>
              <p:nvPr/>
            </p:nvSpPr>
            <p:spPr>
              <a:xfrm>
                <a:off x="2421878" y="1450368"/>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1" name="TextBox 20" title="Part B Medical Insurance"/>
              <p:cNvSpPr txBox="1"/>
              <p:nvPr/>
            </p:nvSpPr>
            <p:spPr>
              <a:xfrm>
                <a:off x="2559275" y="1753795"/>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pic>
            <p:nvPicPr>
              <p:cNvPr id="22" name="Picture 21"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177" y="1439428"/>
                <a:ext cx="425519" cy="384279"/>
              </a:xfrm>
              <a:prstGeom prst="rect">
                <a:avLst/>
              </a:prstGeom>
            </p:spPr>
          </p:pic>
          <p:sp>
            <p:nvSpPr>
              <p:cNvPr id="23" name="TextBox 22" descr="You can add:" title="Text Box"/>
              <p:cNvSpPr txBox="1"/>
              <p:nvPr/>
            </p:nvSpPr>
            <p:spPr>
              <a:xfrm>
                <a:off x="1092956" y="2257970"/>
                <a:ext cx="2901337" cy="338554"/>
              </a:xfrm>
              <a:prstGeom prst="rect">
                <a:avLst/>
              </a:prstGeom>
              <a:solidFill>
                <a:schemeClr val="accent1"/>
              </a:solidFill>
            </p:spPr>
            <p:txBody>
              <a:bodyPr wrap="square" rtlCol="0">
                <a:spAutoFit/>
              </a:bodyPr>
              <a:lstStyle/>
              <a:p>
                <a:pPr algn="ctr"/>
                <a:r>
                  <a:rPr lang="en-US" sz="1600" b="1" dirty="0">
                    <a:solidFill>
                      <a:schemeClr val="bg1"/>
                    </a:solidFill>
                  </a:rPr>
                  <a:t>You can add:</a:t>
                </a:r>
              </a:p>
            </p:txBody>
          </p:sp>
          <p:pic>
            <p:nvPicPr>
              <p:cNvPr id="24" name="Picture 23"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095" y="2676206"/>
                <a:ext cx="409302" cy="289660"/>
              </a:xfrm>
              <a:prstGeom prst="rect">
                <a:avLst/>
              </a:prstGeom>
            </p:spPr>
          </p:pic>
          <p:sp>
            <p:nvSpPr>
              <p:cNvPr id="25" name="TextBox 24" title="Medicare prescription drug coverage"/>
              <p:cNvSpPr txBox="1"/>
              <p:nvPr/>
            </p:nvSpPr>
            <p:spPr>
              <a:xfrm>
                <a:off x="908359" y="2923702"/>
                <a:ext cx="3245438" cy="584775"/>
              </a:xfrm>
              <a:prstGeom prst="rect">
                <a:avLst/>
              </a:prstGeom>
              <a:noFill/>
            </p:spPr>
            <p:txBody>
              <a:bodyPr wrap="non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sp>
            <p:nvSpPr>
              <p:cNvPr id="26" name="TextBox 25" descr="You can also add:" title="Text box"/>
              <p:cNvSpPr txBox="1"/>
              <p:nvPr/>
            </p:nvSpPr>
            <p:spPr>
              <a:xfrm>
                <a:off x="1085460" y="3458559"/>
                <a:ext cx="2901336"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27" name="Picture 26"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095" y="3781730"/>
                <a:ext cx="409031" cy="346637"/>
              </a:xfrm>
              <a:prstGeom prst="rect">
                <a:avLst/>
              </a:prstGeom>
            </p:spPr>
          </p:pic>
          <p:sp>
            <p:nvSpPr>
              <p:cNvPr id="28" name="TextBox 27" title="Medicare Supplement Insurance"/>
              <p:cNvSpPr txBox="1"/>
              <p:nvPr/>
            </p:nvSpPr>
            <p:spPr>
              <a:xfrm>
                <a:off x="1310370" y="4078108"/>
                <a:ext cx="2466507"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sp>
          <p:nvSpPr>
            <p:cNvPr id="16" name="Rounded Rectangle 15" title="rectanble indicating Part D is being highlighted"/>
            <p:cNvSpPr/>
            <p:nvPr/>
          </p:nvSpPr>
          <p:spPr>
            <a:xfrm>
              <a:off x="225864" y="2925476"/>
              <a:ext cx="3110406" cy="1250507"/>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3" name="Date Placeholder 2"/>
          <p:cNvSpPr>
            <a:spLocks noGrp="1"/>
          </p:cNvSpPr>
          <p:nvPr>
            <p:ph type="dt" sz="half" idx="2"/>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42</a:t>
            </a:fld>
            <a:endParaRPr lang="en-US" dirty="0"/>
          </a:p>
        </p:txBody>
      </p:sp>
    </p:spTree>
    <p:extLst>
      <p:ext uri="{BB962C8B-B14F-4D97-AF65-F5344CB8AC3E}">
        <p14:creationId xmlns:p14="http://schemas.microsoft.com/office/powerpoint/2010/main" val="2232731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Medicare Drug Plan Costs</a:t>
            </a:r>
            <a:r>
              <a:rPr lang="en-US" dirty="0" smtClean="0"/>
              <a:t>—</a:t>
            </a:r>
            <a:br>
              <a:rPr lang="en-US" dirty="0" smtClean="0"/>
            </a:br>
            <a:r>
              <a:rPr lang="en-US" dirty="0" smtClean="0"/>
              <a:t>What </a:t>
            </a:r>
            <a:r>
              <a:rPr lang="en-US" dirty="0"/>
              <a:t>You Pay in 2018</a:t>
            </a:r>
          </a:p>
        </p:txBody>
      </p:sp>
      <p:sp>
        <p:nvSpPr>
          <p:cNvPr id="10" name="Rectangle 3"/>
          <p:cNvSpPr>
            <a:spLocks noGrp="1" noChangeArrowheads="1"/>
          </p:cNvSpPr>
          <p:nvPr>
            <p:ph idx="1"/>
          </p:nvPr>
        </p:nvSpPr>
        <p:spPr>
          <a:xfrm>
            <a:off x="1686910" y="1171074"/>
            <a:ext cx="6828440" cy="5418912"/>
          </a:xfrm>
        </p:spPr>
        <p:txBody>
          <a:bodyPr>
            <a:normAutofit lnSpcReduction="10000"/>
          </a:bodyPr>
          <a:lstStyle/>
          <a:p>
            <a:pPr marL="342900" indent="-342900"/>
            <a:r>
              <a:rPr lang="en-US" sz="2400" b="1" dirty="0" smtClean="0"/>
              <a:t>Yearly </a:t>
            </a:r>
            <a:r>
              <a:rPr lang="en-US" sz="2400" b="1" dirty="0"/>
              <a:t>deductible </a:t>
            </a:r>
            <a:r>
              <a:rPr lang="en-US" sz="2400" dirty="0"/>
              <a:t>(if applicable)</a:t>
            </a:r>
          </a:p>
          <a:p>
            <a:pPr marL="342900" indent="-342900"/>
            <a:r>
              <a:rPr lang="en-US" sz="2400" b="1" dirty="0"/>
              <a:t>Copayments or </a:t>
            </a:r>
            <a:r>
              <a:rPr lang="en-US" sz="2400" b="1" dirty="0" smtClean="0"/>
              <a:t>coinsurance</a:t>
            </a:r>
          </a:p>
          <a:p>
            <a:pPr marL="685800" lvl="2" indent="-342900">
              <a:buSzPct val="100000"/>
              <a:buFont typeface="Arial" panose="020B0604020202020204" pitchFamily="34" charset="0"/>
              <a:buChar char="•"/>
            </a:pPr>
            <a:r>
              <a:rPr lang="en-US" sz="2000" dirty="0"/>
              <a:t>Varies by plan, pharmacy, which drugs </a:t>
            </a:r>
            <a:r>
              <a:rPr lang="en-US" sz="2000" dirty="0" smtClean="0"/>
              <a:t>you're </a:t>
            </a:r>
            <a:r>
              <a:rPr lang="en-US" sz="2000" dirty="0"/>
              <a:t>prescribed</a:t>
            </a:r>
          </a:p>
          <a:p>
            <a:pPr marL="685800" lvl="2" indent="-342900">
              <a:buSzPct val="100000"/>
              <a:buFont typeface="Arial" panose="020B0604020202020204" pitchFamily="34" charset="0"/>
              <a:buChar char="•"/>
            </a:pPr>
            <a:r>
              <a:rPr lang="en-US" sz="2000" dirty="0"/>
              <a:t>Pay regular copayment or coinsurance until you and your drug plan have spent a certain amount of money for covered drugs ($</a:t>
            </a:r>
            <a:r>
              <a:rPr lang="en-US" sz="2000" dirty="0" smtClean="0"/>
              <a:t>3,750</a:t>
            </a:r>
            <a:r>
              <a:rPr lang="en-US" sz="2000" dirty="0"/>
              <a:t>) and you reach the </a:t>
            </a:r>
            <a:r>
              <a:rPr lang="en-US" sz="2000" b="1" dirty="0"/>
              <a:t>Coverage Gap</a:t>
            </a:r>
          </a:p>
          <a:p>
            <a:pPr marL="1028700" lvl="3" indent="-342900">
              <a:buSzPct val="50000"/>
              <a:buFont typeface="Wingdings" panose="05000000000000000000" pitchFamily="2" charset="2"/>
              <a:buChar char="q"/>
            </a:pPr>
            <a:r>
              <a:rPr lang="en-US" sz="1800" dirty="0"/>
              <a:t>You pay </a:t>
            </a:r>
            <a:r>
              <a:rPr lang="en-US" sz="1800" dirty="0" smtClean="0"/>
              <a:t>35% </a:t>
            </a:r>
            <a:r>
              <a:rPr lang="en-US" sz="1800" dirty="0"/>
              <a:t>for covered brand-name drugs in the coverage gap </a:t>
            </a:r>
          </a:p>
          <a:p>
            <a:pPr marL="1028700" lvl="3" indent="-342900">
              <a:buSzPct val="50000"/>
              <a:buFont typeface="Wingdings" panose="05000000000000000000" pitchFamily="2" charset="2"/>
              <a:buChar char="q"/>
            </a:pPr>
            <a:r>
              <a:rPr lang="en-US" sz="1800" dirty="0"/>
              <a:t>You pay </a:t>
            </a:r>
            <a:r>
              <a:rPr lang="en-US" sz="1800" dirty="0" smtClean="0"/>
              <a:t>44% </a:t>
            </a:r>
            <a:r>
              <a:rPr lang="en-US" sz="1800" dirty="0"/>
              <a:t>for covered generic drugs in the coverage gap </a:t>
            </a:r>
          </a:p>
          <a:p>
            <a:pPr marL="685800" lvl="2" indent="-342900">
              <a:buSzPct val="100000"/>
              <a:buFont typeface="Arial" panose="020B0604020202020204" pitchFamily="34" charset="0"/>
              <a:buChar char="•"/>
            </a:pPr>
            <a:r>
              <a:rPr lang="en-US" sz="2000" dirty="0" smtClean="0"/>
              <a:t>Pay a small coinsurance amount or copayment for covered drugs after </a:t>
            </a:r>
            <a:r>
              <a:rPr lang="en-US" sz="2000" dirty="0"/>
              <a:t>spending </a:t>
            </a:r>
            <a:r>
              <a:rPr lang="en-US" sz="2000" dirty="0" smtClean="0"/>
              <a:t>$5,000 </a:t>
            </a:r>
            <a:r>
              <a:rPr lang="en-US" sz="2000" dirty="0"/>
              <a:t>out-of-pocket (out of the Coverage Gap</a:t>
            </a:r>
            <a:r>
              <a:rPr lang="en-US" sz="2000" dirty="0" smtClean="0"/>
              <a:t>) and automatically get </a:t>
            </a:r>
            <a:r>
              <a:rPr lang="en-US" sz="2000" dirty="0"/>
              <a:t>C</a:t>
            </a:r>
            <a:r>
              <a:rPr lang="en-US" sz="2000" dirty="0" smtClean="0"/>
              <a:t>atastrophic Coverage</a:t>
            </a:r>
            <a:endParaRPr lang="en-US" sz="2000" dirty="0"/>
          </a:p>
          <a:p>
            <a:pPr marL="342900" indent="-342900"/>
            <a:r>
              <a:rPr lang="en-US" sz="2400" b="1" dirty="0"/>
              <a:t>Monthly plan premium </a:t>
            </a:r>
          </a:p>
          <a:p>
            <a:pPr marL="685800" lvl="1" indent="-342900"/>
            <a:r>
              <a:rPr lang="en-US" sz="2000" dirty="0" smtClean="0"/>
              <a:t>Income-Related Monthly Adjustment Amount (IRMAA) applies </a:t>
            </a:r>
            <a:endParaRPr lang="en-US" sz="2000" dirty="0"/>
          </a:p>
        </p:txBody>
      </p:sp>
      <p:grpSp>
        <p:nvGrpSpPr>
          <p:cNvPr id="11" name="Group 10" title="art"/>
          <p:cNvGrpSpPr/>
          <p:nvPr/>
        </p:nvGrpSpPr>
        <p:grpSpPr>
          <a:xfrm>
            <a:off x="184097" y="2633330"/>
            <a:ext cx="1466303" cy="1723626"/>
            <a:chOff x="7108787" y="2022298"/>
            <a:chExt cx="1909569" cy="1749774"/>
          </a:xfrm>
        </p:grpSpPr>
        <p:pic>
          <p:nvPicPr>
            <p:cNvPr id="12" name="Picture 11"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3" name="TextBox 12"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7" name="Date Placeholder 6"/>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43</a:t>
            </a:fld>
            <a:endParaRPr lang="en-US" dirty="0"/>
          </a:p>
        </p:txBody>
      </p:sp>
    </p:spTree>
    <p:extLst>
      <p:ext uri="{BB962C8B-B14F-4D97-AF65-F5344CB8AC3E}">
        <p14:creationId xmlns:p14="http://schemas.microsoft.com/office/powerpoint/2010/main" val="1226223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D—Income-Related Monthly Adjustment Amount (IRMAA)</a:t>
            </a:r>
            <a:endParaRPr lang="en-US" dirty="0"/>
          </a:p>
        </p:txBody>
      </p:sp>
      <p:graphicFrame>
        <p:nvGraphicFramePr>
          <p:cNvPr id="8" name="Content Placeholder 8" descr="If Your Yearly Income in 2011 was&#10;File Individual Tax Return          File Joint Tax Return       In 2013 You Pay&#10;  $85,000 or less $170,000 or less Your Plan Premium (YPP)&#10;  $85,000.01 – $107,000  $170,000.01 – $214,000 YPP + $11.60*&#10;  $107,000.01 – $160,000  $214,000.01 – $320,000 YPP + $29.90*&#10;  $160,000.01 – $214,000  $320,000.01 – $428,000 YPP + $48.30*&#10;  Above $214,000 Above $428,000  YPP + $66.60*&#10;" title="Income-Related Monthy Adjustment Amount (IRMAA)"/>
          <p:cNvGraphicFramePr>
            <a:graphicFrameLocks/>
          </p:cNvGraphicFramePr>
          <p:nvPr>
            <p:extLst>
              <p:ext uri="{D42A27DB-BD31-4B8C-83A1-F6EECF244321}">
                <p14:modId xmlns:p14="http://schemas.microsoft.com/office/powerpoint/2010/main" val="4119670846"/>
              </p:ext>
            </p:extLst>
          </p:nvPr>
        </p:nvGraphicFramePr>
        <p:xfrm>
          <a:off x="120012" y="1444441"/>
          <a:ext cx="8915706" cy="4805264"/>
        </p:xfrm>
        <a:graphic>
          <a:graphicData uri="http://schemas.openxmlformats.org/drawingml/2006/table">
            <a:tbl>
              <a:tblPr firstRow="1" bandRow="1">
                <a:tableStyleId>{5C22544A-7EE6-4342-B048-85BDC9FD1C3A}</a:tableStyleId>
              </a:tblPr>
              <a:tblGrid>
                <a:gridCol w="2176291">
                  <a:extLst>
                    <a:ext uri="{9D8B030D-6E8A-4147-A177-3AD203B41FA5}">
                      <a16:colId xmlns:a16="http://schemas.microsoft.com/office/drawing/2014/main" val="20000"/>
                    </a:ext>
                  </a:extLst>
                </a:gridCol>
                <a:gridCol w="2423604">
                  <a:extLst>
                    <a:ext uri="{9D8B030D-6E8A-4147-A177-3AD203B41FA5}">
                      <a16:colId xmlns:a16="http://schemas.microsoft.com/office/drawing/2014/main" val="20001"/>
                    </a:ext>
                  </a:extLst>
                </a:gridCol>
                <a:gridCol w="2248452">
                  <a:extLst>
                    <a:ext uri="{9D8B030D-6E8A-4147-A177-3AD203B41FA5}">
                      <a16:colId xmlns:a16="http://schemas.microsoft.com/office/drawing/2014/main" val="20003"/>
                    </a:ext>
                  </a:extLst>
                </a:gridCol>
                <a:gridCol w="2067359">
                  <a:extLst>
                    <a:ext uri="{9D8B030D-6E8A-4147-A177-3AD203B41FA5}">
                      <a16:colId xmlns:a16="http://schemas.microsoft.com/office/drawing/2014/main" val="20002"/>
                    </a:ext>
                  </a:extLst>
                </a:gridCol>
              </a:tblGrid>
              <a:tr h="868804">
                <a:tc>
                  <a:txBody>
                    <a:bodyPr/>
                    <a:lstStyle/>
                    <a:p>
                      <a:pPr marL="0" marR="0" algn="ctr">
                        <a:lnSpc>
                          <a:spcPct val="100000"/>
                        </a:lnSpc>
                        <a:spcBef>
                          <a:spcPts val="600"/>
                        </a:spcBef>
                        <a:spcAft>
                          <a:spcPts val="0"/>
                        </a:spcAft>
                      </a:pPr>
                      <a:r>
                        <a:rPr lang="en-US" sz="2400" dirty="0" smtClean="0"/>
                        <a:t>Filing</a:t>
                      </a:r>
                      <a:r>
                        <a:rPr lang="en-US" sz="2400" baseline="0" dirty="0" smtClean="0"/>
                        <a:t> </a:t>
                      </a:r>
                      <a:r>
                        <a:rPr lang="en-US" sz="2400" baseline="0" dirty="0"/>
                        <a:t>an</a:t>
                      </a:r>
                      <a:r>
                        <a:rPr lang="en-US" sz="2400" dirty="0"/>
                        <a:t> Individual Tax Return</a:t>
                      </a:r>
                      <a:endParaRPr lang="en-US" sz="2400" dirty="0">
                        <a:latin typeface="Calibri"/>
                        <a:ea typeface="Calibri"/>
                        <a:cs typeface="Times New Roman"/>
                      </a:endParaRPr>
                    </a:p>
                  </a:txBody>
                  <a:tcPr marL="51435" marR="51435" marT="0" marB="0">
                    <a:solidFill>
                      <a:schemeClr val="tx2"/>
                    </a:solidFill>
                  </a:tcPr>
                </a:tc>
                <a:tc>
                  <a:txBody>
                    <a:bodyPr/>
                    <a:lstStyle/>
                    <a:p>
                      <a:pPr marL="0" marR="0" algn="ctr">
                        <a:lnSpc>
                          <a:spcPct val="100000"/>
                        </a:lnSpc>
                        <a:spcBef>
                          <a:spcPts val="600"/>
                        </a:spcBef>
                        <a:spcAft>
                          <a:spcPts val="0"/>
                        </a:spcAft>
                      </a:pPr>
                      <a:r>
                        <a:rPr lang="en-US" sz="2400" dirty="0" smtClean="0"/>
                        <a:t>Filing </a:t>
                      </a:r>
                      <a:r>
                        <a:rPr lang="en-US" sz="2400" dirty="0"/>
                        <a:t>a Joint Tax Return</a:t>
                      </a:r>
                      <a:endParaRPr lang="en-US" sz="2400" dirty="0">
                        <a:latin typeface="Calibri"/>
                        <a:ea typeface="Calibri"/>
                        <a:cs typeface="Times New Roman"/>
                      </a:endParaRPr>
                    </a:p>
                  </a:txBody>
                  <a:tcPr marL="51435" marR="51435" marT="0" marB="0">
                    <a:solidFill>
                      <a:schemeClr val="tx2"/>
                    </a:solidFill>
                  </a:tcPr>
                </a:tc>
                <a:tc>
                  <a:txBody>
                    <a:bodyPr/>
                    <a:lstStyle/>
                    <a:p>
                      <a:pPr marL="0" marR="0" algn="ctr">
                        <a:lnSpc>
                          <a:spcPct val="100000"/>
                        </a:lnSpc>
                        <a:spcBef>
                          <a:spcPts val="600"/>
                        </a:spcBef>
                        <a:spcAft>
                          <a:spcPts val="0"/>
                        </a:spcAft>
                      </a:pPr>
                      <a:r>
                        <a:rPr lang="en-US" sz="2400" dirty="0" smtClean="0">
                          <a:latin typeface="Calibri"/>
                          <a:ea typeface="Calibri"/>
                          <a:cs typeface="Times New Roman"/>
                        </a:rPr>
                        <a:t>File Married &amp; Separate Tax Return</a:t>
                      </a:r>
                      <a:endParaRPr lang="en-US" sz="2400" dirty="0">
                        <a:latin typeface="Calibri"/>
                        <a:ea typeface="Calibri"/>
                        <a:cs typeface="Times New Roman"/>
                      </a:endParaRPr>
                    </a:p>
                  </a:txBody>
                  <a:tcPr marL="51435" marR="51435" marT="0" marB="0">
                    <a:solidFill>
                      <a:schemeClr val="tx2"/>
                    </a:solidFill>
                  </a:tcPr>
                </a:tc>
                <a:tc>
                  <a:txBody>
                    <a:bodyPr/>
                    <a:lstStyle/>
                    <a:p>
                      <a:pPr marL="0" marR="0" algn="ctr">
                        <a:lnSpc>
                          <a:spcPct val="100000"/>
                        </a:lnSpc>
                        <a:spcBef>
                          <a:spcPts val="600"/>
                        </a:spcBef>
                        <a:spcAft>
                          <a:spcPts val="0"/>
                        </a:spcAft>
                      </a:pPr>
                      <a:r>
                        <a:rPr lang="en-US" sz="2400" dirty="0">
                          <a:latin typeface="Calibri"/>
                          <a:ea typeface="Calibri"/>
                          <a:cs typeface="Times New Roman"/>
                        </a:rPr>
                        <a:t>In </a:t>
                      </a:r>
                      <a:r>
                        <a:rPr lang="en-US" sz="2400" dirty="0" smtClean="0">
                          <a:latin typeface="Calibri"/>
                          <a:ea typeface="Calibri"/>
                          <a:cs typeface="Times New Roman"/>
                        </a:rPr>
                        <a:t>2018 </a:t>
                      </a:r>
                      <a:r>
                        <a:rPr lang="en-US" sz="2400" dirty="0">
                          <a:latin typeface="Calibri"/>
                          <a:ea typeface="Calibri"/>
                          <a:cs typeface="Times New Roman"/>
                        </a:rPr>
                        <a:t>You Pay Monthly</a:t>
                      </a:r>
                    </a:p>
                  </a:txBody>
                  <a:tcPr marL="51435" marR="51435" marT="0" marB="0">
                    <a:solidFill>
                      <a:schemeClr val="tx2"/>
                    </a:solidFill>
                  </a:tcPr>
                </a:tc>
                <a:extLst>
                  <a:ext uri="{0D108BD9-81ED-4DB2-BD59-A6C34878D82A}">
                    <a16:rowId xmlns:a16="http://schemas.microsoft.com/office/drawing/2014/main" val="10000"/>
                  </a:ext>
                </a:extLst>
              </a:tr>
              <a:tr h="801979">
                <a:tc>
                  <a:txBody>
                    <a:bodyPr/>
                    <a:lstStyle/>
                    <a:p>
                      <a:pPr marL="0" marR="0">
                        <a:lnSpc>
                          <a:spcPct val="100000"/>
                        </a:lnSpc>
                        <a:spcBef>
                          <a:spcPts val="600"/>
                        </a:spcBef>
                        <a:spcAft>
                          <a:spcPts val="0"/>
                        </a:spcAft>
                      </a:pPr>
                      <a:r>
                        <a:rPr lang="en-US" sz="2400" dirty="0"/>
                        <a:t> $85,000 or less</a:t>
                      </a:r>
                      <a:endParaRPr lang="en-US" sz="24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2400" dirty="0"/>
                        <a:t>$170,000 or less</a:t>
                      </a:r>
                      <a:endParaRPr lang="en-US" sz="2400" dirty="0">
                        <a:latin typeface="Calibri"/>
                        <a:ea typeface="Calibri"/>
                        <a:cs typeface="Times New Roman"/>
                      </a:endParaRPr>
                    </a:p>
                  </a:txBody>
                  <a:tcPr marL="51435" marR="51435" marT="0" marB="0"/>
                </a:tc>
                <a:tc>
                  <a:txBody>
                    <a:bodyPr/>
                    <a:lstStyle/>
                    <a:p>
                      <a:pPr marL="0" marR="0" algn="ctr">
                        <a:lnSpc>
                          <a:spcPct val="100000"/>
                        </a:lnSpc>
                        <a:spcBef>
                          <a:spcPts val="600"/>
                        </a:spcBef>
                        <a:spcAft>
                          <a:spcPts val="0"/>
                        </a:spcAft>
                      </a:pPr>
                      <a:r>
                        <a:rPr lang="en-US" sz="2400" spc="0" dirty="0" smtClean="0">
                          <a:latin typeface="Calibri"/>
                          <a:ea typeface="Calibri"/>
                          <a:cs typeface="Times New Roman"/>
                        </a:rPr>
                        <a:t>$85,000 or less</a:t>
                      </a:r>
                      <a:endParaRPr lang="en-US" sz="2400" spc="0" dirty="0">
                        <a:latin typeface="Calibri"/>
                        <a:ea typeface="Calibri"/>
                        <a:cs typeface="Times New Roman"/>
                      </a:endParaRPr>
                    </a:p>
                  </a:txBody>
                  <a:tcPr marL="51435" marR="51435" marT="0" marB="0"/>
                </a:tc>
                <a:tc>
                  <a:txBody>
                    <a:bodyPr/>
                    <a:lstStyle/>
                    <a:p>
                      <a:pPr marL="0" marR="0">
                        <a:lnSpc>
                          <a:spcPct val="100000"/>
                        </a:lnSpc>
                        <a:spcBef>
                          <a:spcPts val="600"/>
                        </a:spcBef>
                        <a:spcAft>
                          <a:spcPts val="0"/>
                        </a:spcAft>
                      </a:pPr>
                      <a:r>
                        <a:rPr lang="en-US" sz="2400" spc="0" dirty="0"/>
                        <a:t>Your</a:t>
                      </a:r>
                      <a:r>
                        <a:rPr lang="en-US" sz="2400" spc="0" baseline="0" dirty="0"/>
                        <a:t> Plan Premium (YPP)</a:t>
                      </a:r>
                      <a:endParaRPr lang="en-US" sz="2400" spc="0" dirty="0">
                        <a:latin typeface="Calibri"/>
                        <a:ea typeface="Calibri"/>
                        <a:cs typeface="Times New Roman"/>
                      </a:endParaRPr>
                    </a:p>
                  </a:txBody>
                  <a:tcPr marL="51435" marR="51435" marT="0" marB="0"/>
                </a:tc>
                <a:extLst>
                  <a:ext uri="{0D108BD9-81ED-4DB2-BD59-A6C34878D82A}">
                    <a16:rowId xmlns:a16="http://schemas.microsoft.com/office/drawing/2014/main" val="10001"/>
                  </a:ext>
                </a:extLst>
              </a:tr>
              <a:tr h="840909">
                <a:tc>
                  <a:txBody>
                    <a:bodyPr/>
                    <a:lstStyle/>
                    <a:p>
                      <a:pPr marL="0" marR="0">
                        <a:lnSpc>
                          <a:spcPct val="100000"/>
                        </a:lnSpc>
                        <a:spcBef>
                          <a:spcPts val="600"/>
                        </a:spcBef>
                        <a:spcAft>
                          <a:spcPts val="0"/>
                        </a:spcAft>
                      </a:pPr>
                      <a:r>
                        <a:rPr lang="en-US" sz="2400" dirty="0"/>
                        <a:t>Above $85,000 </a:t>
                      </a:r>
                      <a:r>
                        <a:rPr lang="en-US" sz="2400" dirty="0" smtClean="0"/>
                        <a:t>up </a:t>
                      </a:r>
                      <a:r>
                        <a:rPr lang="en-US" sz="2400" dirty="0"/>
                        <a:t>to $107,000 </a:t>
                      </a:r>
                      <a:endParaRPr lang="en-US" sz="24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2400" spc="-50" baseline="0" dirty="0"/>
                        <a:t>Above $170,000 </a:t>
                      </a:r>
                      <a:r>
                        <a:rPr lang="en-US" sz="2400" spc="-50" baseline="0" dirty="0" smtClean="0"/>
                        <a:t>up </a:t>
                      </a:r>
                      <a:r>
                        <a:rPr lang="en-US" sz="2400" spc="-50" baseline="0" dirty="0"/>
                        <a:t>to $214,000</a:t>
                      </a:r>
                      <a:endParaRPr lang="en-US" sz="2400" spc="-50" baseline="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latin typeface="Calibri"/>
                          <a:ea typeface="Calibri"/>
                          <a:cs typeface="Times New Roman"/>
                        </a:rPr>
                        <a:t>Not</a:t>
                      </a:r>
                      <a:r>
                        <a:rPr lang="en-US" sz="2400" baseline="0" dirty="0" smtClean="0">
                          <a:latin typeface="Calibri"/>
                          <a:ea typeface="Calibri"/>
                          <a:cs typeface="Times New Roman"/>
                        </a:rPr>
                        <a:t> applicable</a:t>
                      </a:r>
                      <a:endParaRPr lang="en-US" sz="24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a:t>YPP + $</a:t>
                      </a:r>
                      <a:r>
                        <a:rPr lang="en-US" sz="2400" dirty="0" smtClean="0"/>
                        <a:t>13.00</a:t>
                      </a:r>
                      <a:r>
                        <a:rPr lang="en-US" sz="2400" dirty="0"/>
                        <a:t>*</a:t>
                      </a:r>
                      <a:endParaRPr lang="en-US" sz="2400" dirty="0">
                        <a:latin typeface="Calibri"/>
                        <a:ea typeface="Calibri"/>
                        <a:cs typeface="Times New Roman"/>
                      </a:endParaRPr>
                    </a:p>
                  </a:txBody>
                  <a:tcPr marL="51435" marR="51435" marT="0" marB="0"/>
                </a:tc>
                <a:extLst>
                  <a:ext uri="{0D108BD9-81ED-4DB2-BD59-A6C34878D82A}">
                    <a16:rowId xmlns:a16="http://schemas.microsoft.com/office/drawing/2014/main" val="10002"/>
                  </a:ext>
                </a:extLst>
              </a:tr>
              <a:tr h="801979">
                <a:tc>
                  <a:txBody>
                    <a:bodyPr/>
                    <a:lstStyle/>
                    <a:p>
                      <a:pPr marL="0" marR="0">
                        <a:lnSpc>
                          <a:spcPct val="100000"/>
                        </a:lnSpc>
                        <a:spcBef>
                          <a:spcPts val="600"/>
                        </a:spcBef>
                        <a:spcAft>
                          <a:spcPts val="0"/>
                        </a:spcAft>
                      </a:pPr>
                      <a:r>
                        <a:rPr lang="en-US" sz="2400" spc="-50" dirty="0"/>
                        <a:t>Above $107,000 </a:t>
                      </a:r>
                      <a:r>
                        <a:rPr lang="en-US" sz="2400" spc="-50" dirty="0" smtClean="0"/>
                        <a:t>up </a:t>
                      </a:r>
                      <a:r>
                        <a:rPr lang="en-US" sz="2400" spc="-50" dirty="0"/>
                        <a:t>to $</a:t>
                      </a:r>
                      <a:r>
                        <a:rPr lang="en-US" sz="2400" spc="-50" dirty="0" smtClean="0"/>
                        <a:t>133,500 </a:t>
                      </a:r>
                      <a:endParaRPr lang="en-US" sz="2400" spc="-5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2400" spc="-50" dirty="0"/>
                        <a:t>Above</a:t>
                      </a:r>
                      <a:r>
                        <a:rPr lang="en-US" sz="2400" spc="-50" baseline="0" dirty="0"/>
                        <a:t> </a:t>
                      </a:r>
                      <a:r>
                        <a:rPr lang="en-US" sz="2400" spc="-50" dirty="0"/>
                        <a:t>$214,000 </a:t>
                      </a:r>
                      <a:r>
                        <a:rPr lang="en-US" sz="2400" spc="-50" dirty="0" smtClean="0"/>
                        <a:t>up </a:t>
                      </a:r>
                      <a:r>
                        <a:rPr lang="en-US" sz="2400" spc="-50" dirty="0"/>
                        <a:t>to </a:t>
                      </a:r>
                      <a:r>
                        <a:rPr lang="en-US" sz="2400" spc="-50" dirty="0" smtClean="0"/>
                        <a:t>$267,000</a:t>
                      </a:r>
                      <a:endParaRPr lang="en-US" sz="24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latin typeface="Calibri"/>
                          <a:ea typeface="Calibri"/>
                          <a:cs typeface="Times New Roman"/>
                        </a:rPr>
                        <a:t>Not applicable</a:t>
                      </a:r>
                      <a:endParaRPr lang="en-US" sz="24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a:t>YPP + $</a:t>
                      </a:r>
                      <a:r>
                        <a:rPr lang="en-US" sz="2400" dirty="0" smtClean="0"/>
                        <a:t>33.60</a:t>
                      </a:r>
                      <a:r>
                        <a:rPr lang="en-US" sz="2400" dirty="0"/>
                        <a:t>*</a:t>
                      </a:r>
                      <a:endParaRPr lang="en-US" sz="2400" dirty="0">
                        <a:latin typeface="Calibri"/>
                        <a:ea typeface="Calibri"/>
                        <a:cs typeface="Times New Roman"/>
                      </a:endParaRPr>
                    </a:p>
                  </a:txBody>
                  <a:tcPr marL="51435" marR="51435" marT="0" marB="0"/>
                </a:tc>
                <a:extLst>
                  <a:ext uri="{0D108BD9-81ED-4DB2-BD59-A6C34878D82A}">
                    <a16:rowId xmlns:a16="http://schemas.microsoft.com/office/drawing/2014/main" val="10003"/>
                  </a:ext>
                </a:extLst>
              </a:tr>
              <a:tr h="801979">
                <a:tc>
                  <a:txBody>
                    <a:bodyPr/>
                    <a:lstStyle/>
                    <a:p>
                      <a:pPr marL="0" marR="0">
                        <a:lnSpc>
                          <a:spcPct val="100000"/>
                        </a:lnSpc>
                        <a:spcBef>
                          <a:spcPts val="600"/>
                        </a:spcBef>
                        <a:spcAft>
                          <a:spcPts val="0"/>
                        </a:spcAft>
                      </a:pPr>
                      <a:r>
                        <a:rPr lang="en-US" sz="2400" spc="-50" baseline="0" dirty="0"/>
                        <a:t>Above $</a:t>
                      </a:r>
                      <a:r>
                        <a:rPr lang="en-US" sz="2400" spc="-50" baseline="0" dirty="0" smtClean="0"/>
                        <a:t>133,500 up </a:t>
                      </a:r>
                      <a:r>
                        <a:rPr lang="en-US" sz="2400" spc="-50" baseline="0" dirty="0"/>
                        <a:t>to </a:t>
                      </a:r>
                      <a:r>
                        <a:rPr lang="en-US" sz="2400" spc="-50" baseline="0" dirty="0" smtClean="0"/>
                        <a:t>$160,000 </a:t>
                      </a:r>
                      <a:endParaRPr lang="en-US" sz="2400" spc="-50" baseline="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2400" spc="-50" dirty="0"/>
                        <a:t>Above </a:t>
                      </a:r>
                      <a:r>
                        <a:rPr lang="en-US" sz="2400" spc="-50" dirty="0" smtClean="0"/>
                        <a:t>$267,000 up </a:t>
                      </a:r>
                      <a:r>
                        <a:rPr lang="en-US" sz="2400" spc="-50" dirty="0"/>
                        <a:t>to </a:t>
                      </a:r>
                      <a:r>
                        <a:rPr lang="en-US" sz="2400" spc="-50" dirty="0" smtClean="0"/>
                        <a:t>$320,000</a:t>
                      </a:r>
                      <a:endParaRPr lang="en-US" sz="24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latin typeface="Calibri"/>
                          <a:ea typeface="Calibri"/>
                          <a:cs typeface="Times New Roman"/>
                        </a:rPr>
                        <a:t>Not applicable</a:t>
                      </a:r>
                      <a:endParaRPr lang="en-US" sz="24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a:t>YPP + $</a:t>
                      </a:r>
                      <a:r>
                        <a:rPr lang="en-US" sz="2400" dirty="0" smtClean="0"/>
                        <a:t>54.20</a:t>
                      </a:r>
                      <a:r>
                        <a:rPr lang="en-US" sz="2400" dirty="0"/>
                        <a:t>*</a:t>
                      </a:r>
                      <a:endParaRPr lang="en-US" sz="2400" dirty="0">
                        <a:latin typeface="Calibri"/>
                        <a:ea typeface="Calibri"/>
                        <a:cs typeface="Times New Roman"/>
                      </a:endParaRPr>
                    </a:p>
                  </a:txBody>
                  <a:tcPr marL="51435" marR="51435" marT="0" marB="0"/>
                </a:tc>
                <a:extLst>
                  <a:ext uri="{0D108BD9-81ED-4DB2-BD59-A6C34878D82A}">
                    <a16:rowId xmlns:a16="http://schemas.microsoft.com/office/drawing/2014/main" val="10004"/>
                  </a:ext>
                </a:extLst>
              </a:tr>
              <a:tr h="461138">
                <a:tc>
                  <a:txBody>
                    <a:bodyPr/>
                    <a:lstStyle/>
                    <a:p>
                      <a:pPr marL="0" marR="0">
                        <a:lnSpc>
                          <a:spcPct val="100000"/>
                        </a:lnSpc>
                        <a:spcBef>
                          <a:spcPts val="600"/>
                        </a:spcBef>
                        <a:spcAft>
                          <a:spcPts val="0"/>
                        </a:spcAft>
                      </a:pPr>
                      <a:r>
                        <a:rPr lang="en-US" sz="2400" baseline="0" dirty="0"/>
                        <a:t>Above </a:t>
                      </a:r>
                      <a:r>
                        <a:rPr lang="en-US" sz="2400" dirty="0" smtClean="0"/>
                        <a:t>$160,000</a:t>
                      </a:r>
                      <a:endParaRPr lang="en-US" sz="24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2400" dirty="0"/>
                        <a:t>Above </a:t>
                      </a:r>
                      <a:r>
                        <a:rPr lang="en-US" sz="2400" dirty="0" smtClean="0"/>
                        <a:t>$320,000 </a:t>
                      </a:r>
                      <a:endParaRPr lang="en-US" sz="24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smtClean="0">
                          <a:latin typeface="Calibri"/>
                          <a:ea typeface="Calibri"/>
                          <a:cs typeface="Times New Roman"/>
                        </a:rPr>
                        <a:t>Above $85,000</a:t>
                      </a:r>
                      <a:endParaRPr lang="en-US" sz="24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400" dirty="0"/>
                        <a:t>YPP + $</a:t>
                      </a:r>
                      <a:r>
                        <a:rPr lang="en-US" sz="2400" dirty="0" smtClean="0"/>
                        <a:t>74.80</a:t>
                      </a:r>
                      <a:r>
                        <a:rPr lang="en-US" sz="2400" dirty="0"/>
                        <a:t>*</a:t>
                      </a:r>
                      <a:endParaRPr lang="en-US" sz="2400" dirty="0">
                        <a:latin typeface="Calibri"/>
                        <a:ea typeface="Calibri"/>
                        <a:cs typeface="Times New Roman"/>
                      </a:endParaRPr>
                    </a:p>
                  </a:txBody>
                  <a:tcPr marL="51435" marR="51435" marT="0" marB="0"/>
                </a:tc>
                <a:extLst>
                  <a:ext uri="{0D108BD9-81ED-4DB2-BD59-A6C34878D82A}">
                    <a16:rowId xmlns:a16="http://schemas.microsoft.com/office/drawing/2014/main" val="10005"/>
                  </a:ext>
                </a:extLst>
              </a:tr>
            </a:tbl>
          </a:graphicData>
        </a:graphic>
      </p:graphicFrame>
      <p:sp>
        <p:nvSpPr>
          <p:cNvPr id="9" name="TextBox 8"/>
          <p:cNvSpPr txBox="1"/>
          <p:nvPr/>
        </p:nvSpPr>
        <p:spPr>
          <a:xfrm>
            <a:off x="108388" y="6238868"/>
            <a:ext cx="6948825" cy="307777"/>
          </a:xfrm>
          <a:prstGeom prst="rect">
            <a:avLst/>
          </a:prstGeom>
          <a:noFill/>
        </p:spPr>
        <p:txBody>
          <a:bodyPr wrap="none" rtlCol="0">
            <a:spAutoFit/>
          </a:bodyPr>
          <a:lstStyle/>
          <a:p>
            <a:r>
              <a:rPr lang="en-US" sz="1400" b="1" dirty="0">
                <a:solidFill>
                  <a:prstClr val="black"/>
                </a:solidFill>
              </a:rPr>
              <a:t>*IRMAA is adjusted each year, as it’s calculated from the annual beneficiary base premium.</a:t>
            </a:r>
          </a:p>
        </p:txBody>
      </p:sp>
      <p:sp>
        <p:nvSpPr>
          <p:cNvPr id="10" name="TextBox 9"/>
          <p:cNvSpPr txBox="1"/>
          <p:nvPr/>
        </p:nvSpPr>
        <p:spPr>
          <a:xfrm>
            <a:off x="120013" y="1088586"/>
            <a:ext cx="8677146" cy="400110"/>
          </a:xfrm>
          <a:prstGeom prst="rect">
            <a:avLst/>
          </a:prstGeom>
          <a:noFill/>
        </p:spPr>
        <p:txBody>
          <a:bodyPr wrap="square" rtlCol="0">
            <a:spAutoFit/>
          </a:bodyPr>
          <a:lstStyle/>
          <a:p>
            <a:pPr algn="ctr"/>
            <a:r>
              <a:rPr lang="en-US" sz="2000" b="1" dirty="0">
                <a:solidFill>
                  <a:schemeClr val="accent1">
                    <a:lumMod val="50000"/>
                  </a:schemeClr>
                </a:solidFill>
              </a:rPr>
              <a:t>Chart is based on your yearly income </a:t>
            </a:r>
            <a:r>
              <a:rPr lang="en-US" sz="2000" b="1" i="1" dirty="0">
                <a:solidFill>
                  <a:schemeClr val="accent1">
                    <a:lumMod val="50000"/>
                  </a:schemeClr>
                </a:solidFill>
              </a:rPr>
              <a:t>in </a:t>
            </a:r>
            <a:r>
              <a:rPr lang="en-US" sz="2000" b="1" i="1" dirty="0" smtClean="0">
                <a:solidFill>
                  <a:schemeClr val="accent1">
                    <a:lumMod val="50000"/>
                  </a:schemeClr>
                </a:solidFill>
              </a:rPr>
              <a:t>2016 </a:t>
            </a:r>
            <a:r>
              <a:rPr lang="en-US" sz="2000" b="1" dirty="0">
                <a:solidFill>
                  <a:schemeClr val="accent1">
                    <a:lumMod val="50000"/>
                  </a:schemeClr>
                </a:solidFill>
              </a:rPr>
              <a:t>(for what you pay in </a:t>
            </a:r>
            <a:r>
              <a:rPr lang="en-US" sz="2000" b="1" dirty="0" smtClean="0">
                <a:solidFill>
                  <a:schemeClr val="accent1">
                    <a:lumMod val="50000"/>
                  </a:schemeClr>
                </a:solidFill>
              </a:rPr>
              <a:t>2018)</a:t>
            </a:r>
            <a:endParaRPr lang="en-US" sz="2000" dirty="0">
              <a:solidFill>
                <a:prstClr val="black"/>
              </a:solidFill>
            </a:endParaRPr>
          </a:p>
        </p:txBody>
      </p:sp>
      <p:sp>
        <p:nvSpPr>
          <p:cNvPr id="7" name="Date Placeholder 6"/>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44</a:t>
            </a:fld>
            <a:endParaRPr lang="en-US" dirty="0"/>
          </a:p>
        </p:txBody>
      </p:sp>
    </p:spTree>
    <p:extLst>
      <p:ext uri="{BB962C8B-B14F-4D97-AF65-F5344CB8AC3E}">
        <p14:creationId xmlns:p14="http://schemas.microsoft.com/office/powerpoint/2010/main" val="3435287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Medicare Part D Works </a:t>
            </a:r>
            <a:endParaRPr lang="en-US" dirty="0"/>
          </a:p>
        </p:txBody>
      </p:sp>
      <p:sp>
        <p:nvSpPr>
          <p:cNvPr id="3" name="Content Placeholder 2"/>
          <p:cNvSpPr>
            <a:spLocks noGrp="1"/>
          </p:cNvSpPr>
          <p:nvPr>
            <p:ph idx="1"/>
          </p:nvPr>
        </p:nvSpPr>
        <p:spPr>
          <a:xfrm>
            <a:off x="2163487" y="1100734"/>
            <a:ext cx="6570610" cy="5550402"/>
          </a:xfrm>
        </p:spPr>
        <p:txBody>
          <a:bodyPr>
            <a:normAutofit fontScale="92500" lnSpcReduction="10000"/>
          </a:bodyPr>
          <a:lstStyle/>
          <a:p>
            <a:r>
              <a:rPr lang="en-US" sz="2800" dirty="0" smtClean="0"/>
              <a:t>It’s optional </a:t>
            </a:r>
          </a:p>
          <a:p>
            <a:pPr marL="685800" lvl="1" indent="-342900"/>
            <a:r>
              <a:rPr lang="en-US" sz="2400" dirty="0" smtClean="0"/>
              <a:t>You can choose a plan and join</a:t>
            </a:r>
          </a:p>
          <a:p>
            <a:pPr marL="685800" lvl="1" indent="-342900"/>
            <a:r>
              <a:rPr lang="en-US" sz="2400" dirty="0" smtClean="0"/>
              <a:t>May pay a lifetime penalty if you join late</a:t>
            </a:r>
          </a:p>
          <a:p>
            <a:r>
              <a:rPr lang="en-US" sz="2800" dirty="0" smtClean="0"/>
              <a:t>Plans have formularies </a:t>
            </a:r>
          </a:p>
          <a:p>
            <a:pPr marL="685800" lvl="1" indent="-342900"/>
            <a:r>
              <a:rPr lang="en-US" sz="2400" dirty="0" smtClean="0"/>
              <a:t>Lists of covered drugs</a:t>
            </a:r>
          </a:p>
          <a:p>
            <a:pPr marL="685800" lvl="1" indent="-342900"/>
            <a:r>
              <a:rPr lang="en-US" sz="2400" dirty="0" smtClean="0"/>
              <a:t>Must include range of drugs in each category</a:t>
            </a:r>
          </a:p>
          <a:p>
            <a:pPr marL="685800" lvl="1" indent="-342900"/>
            <a:r>
              <a:rPr lang="en-US" sz="2400" dirty="0" smtClean="0"/>
              <a:t>Are subject to change—you’ll be notified</a:t>
            </a:r>
          </a:p>
          <a:p>
            <a:r>
              <a:rPr lang="en-US" sz="2800" dirty="0" smtClean="0"/>
              <a:t>You pay the plan a monthly premium</a:t>
            </a:r>
          </a:p>
          <a:p>
            <a:r>
              <a:rPr lang="en-US" sz="2800" dirty="0" smtClean="0"/>
              <a:t>You pay deductibles and copayments</a:t>
            </a:r>
          </a:p>
          <a:p>
            <a:r>
              <a:rPr lang="en-US" sz="2800" dirty="0" smtClean="0"/>
              <a:t>You’re out-of-pocket cost may be less if you use a preferred pharmacy</a:t>
            </a:r>
          </a:p>
          <a:p>
            <a:r>
              <a:rPr lang="en-US" sz="2800" dirty="0" smtClean="0"/>
              <a:t>If you have limited income and resources, there’s Extra Help to pay Part D costs</a:t>
            </a:r>
          </a:p>
        </p:txBody>
      </p:sp>
      <p:grpSp>
        <p:nvGrpSpPr>
          <p:cNvPr id="7" name="Group 6" title="art"/>
          <p:cNvGrpSpPr>
            <a:grpSpLocks noChangeAspect="1"/>
          </p:cNvGrpSpPr>
          <p:nvPr/>
        </p:nvGrpSpPr>
        <p:grpSpPr>
          <a:xfrm>
            <a:off x="452133" y="2036172"/>
            <a:ext cx="1711354" cy="2011680"/>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45</a:t>
            </a:fld>
            <a:endParaRPr lang="en-US" dirty="0"/>
          </a:p>
        </p:txBody>
      </p:sp>
    </p:spTree>
    <p:extLst>
      <p:ext uri="{BB962C8B-B14F-4D97-AF65-F5344CB8AC3E}">
        <p14:creationId xmlns:p14="http://schemas.microsoft.com/office/powerpoint/2010/main" val="401142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a:bodyPr>
          <a:lstStyle/>
          <a:p>
            <a:r>
              <a:rPr lang="en-US" dirty="0" smtClean="0"/>
              <a:t>Who can join Part D?</a:t>
            </a:r>
          </a:p>
        </p:txBody>
      </p:sp>
      <p:sp>
        <p:nvSpPr>
          <p:cNvPr id="644099" name="Rectangle 3"/>
          <p:cNvSpPr>
            <a:spLocks noGrp="1" noChangeArrowheads="1"/>
          </p:cNvSpPr>
          <p:nvPr>
            <p:ph idx="1"/>
          </p:nvPr>
        </p:nvSpPr>
        <p:spPr>
          <a:xfrm>
            <a:off x="1463040" y="1171074"/>
            <a:ext cx="7458891" cy="5185277"/>
          </a:xfrm>
        </p:spPr>
        <p:txBody>
          <a:bodyPr>
            <a:noAutofit/>
          </a:bodyPr>
          <a:lstStyle/>
          <a:p>
            <a:r>
              <a:rPr lang="en-US" sz="2400" dirty="0" smtClean="0"/>
              <a:t>You must</a:t>
            </a:r>
          </a:p>
          <a:p>
            <a:pPr marL="685800" lvl="1" indent="-342900"/>
            <a:r>
              <a:rPr lang="en-US" sz="2400" dirty="0" smtClean="0"/>
              <a:t>Have Medicare Part A and/or Part B to join a Medicare PDP</a:t>
            </a:r>
          </a:p>
          <a:p>
            <a:pPr marL="685800" lvl="1" indent="-342900"/>
            <a:r>
              <a:rPr lang="en-US" sz="2400" dirty="0" smtClean="0"/>
              <a:t>Have Medicare Part A and Part B to join an MA Plan with drug coverage (MA-PD)</a:t>
            </a:r>
          </a:p>
          <a:p>
            <a:pPr marL="685800" lvl="1" indent="-342900"/>
            <a:r>
              <a:rPr lang="en-US" sz="2400" dirty="0" smtClean="0"/>
              <a:t>Have Medicare Part A and Part B or only Part B to join a Medicare Cost Plan with Part D coverage</a:t>
            </a:r>
          </a:p>
          <a:p>
            <a:pPr marL="685800" lvl="1" indent="-342900"/>
            <a:r>
              <a:rPr lang="en-US" sz="2400" dirty="0" smtClean="0"/>
              <a:t>Live in the plan’s service area </a:t>
            </a:r>
          </a:p>
          <a:p>
            <a:pPr marL="685800" lvl="1" indent="-342900"/>
            <a:r>
              <a:rPr lang="en-US" sz="2400" dirty="0" smtClean="0"/>
              <a:t>Not be incarcerated</a:t>
            </a:r>
          </a:p>
          <a:p>
            <a:pPr marL="685800" lvl="1" indent="-342900"/>
            <a:r>
              <a:rPr lang="en-US" sz="2400" dirty="0" smtClean="0"/>
              <a:t>Not be unlawfully present in the United States (U.S.)</a:t>
            </a:r>
          </a:p>
          <a:p>
            <a:pPr marL="685800" lvl="1" indent="-342900"/>
            <a:r>
              <a:rPr lang="en-US" sz="2400" dirty="0" smtClean="0"/>
              <a:t>Not live outside the U.S.</a:t>
            </a:r>
          </a:p>
          <a:p>
            <a:r>
              <a:rPr lang="en-US" sz="2400" dirty="0" smtClean="0"/>
              <a:t>You must join a plan to get drug coverage</a:t>
            </a:r>
          </a:p>
        </p:txBody>
      </p:sp>
      <p:grpSp>
        <p:nvGrpSpPr>
          <p:cNvPr id="7" name="Group 6" title="art"/>
          <p:cNvGrpSpPr>
            <a:grpSpLocks noChangeAspect="1"/>
          </p:cNvGrpSpPr>
          <p:nvPr/>
        </p:nvGrpSpPr>
        <p:grpSpPr>
          <a:xfrm>
            <a:off x="125558" y="2036172"/>
            <a:ext cx="1711354" cy="2011680"/>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2" name="Date Placeholder 1"/>
          <p:cNvSpPr>
            <a:spLocks noGrp="1"/>
          </p:cNvSpPr>
          <p:nvPr>
            <p:ph type="dt" sz="half" idx="10"/>
          </p:nvPr>
        </p:nvSpPr>
        <p:spPr/>
        <p:txBody>
          <a:bodyPr/>
          <a:lstStyle/>
          <a:p>
            <a:r>
              <a:rPr lang="en-US" smtClean="0"/>
              <a:t>August 2018</a:t>
            </a:r>
            <a:endParaRPr lang="en-US" dirty="0"/>
          </a:p>
        </p:txBody>
      </p:sp>
      <p:sp>
        <p:nvSpPr>
          <p:cNvPr id="3" name="Footer Placeholder 2"/>
          <p:cNvSpPr>
            <a:spLocks noGrp="1"/>
          </p:cNvSpPr>
          <p:nvPr>
            <p:ph type="ftr" sz="quarter" idx="11"/>
          </p:nvPr>
        </p:nvSpPr>
        <p:spPr/>
        <p:txBody>
          <a:bodyPr/>
          <a:lstStyle/>
          <a:p>
            <a:r>
              <a:rPr lang="en-US" dirty="0" smtClean="0"/>
              <a:t>Medicare - Getting Started</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46</a:t>
            </a:fld>
            <a:endParaRPr lang="en-US" dirty="0"/>
          </a:p>
        </p:txBody>
      </p:sp>
    </p:spTree>
    <p:extLst>
      <p:ext uri="{BB962C8B-B14F-4D97-AF65-F5344CB8AC3E}">
        <p14:creationId xmlns:p14="http://schemas.microsoft.com/office/powerpoint/2010/main" val="3529151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I Enroll in a Part D Plan?</a:t>
            </a:r>
            <a:endParaRPr lang="en-US" dirty="0"/>
          </a:p>
        </p:txBody>
      </p:sp>
      <p:sp>
        <p:nvSpPr>
          <p:cNvPr id="3" name="Content Placeholder 2"/>
          <p:cNvSpPr>
            <a:spLocks noGrp="1"/>
          </p:cNvSpPr>
          <p:nvPr>
            <p:ph idx="1"/>
          </p:nvPr>
        </p:nvSpPr>
        <p:spPr>
          <a:xfrm>
            <a:off x="1813034" y="1171074"/>
            <a:ext cx="7078718" cy="5550402"/>
          </a:xfrm>
        </p:spPr>
        <p:txBody>
          <a:bodyPr>
            <a:normAutofit fontScale="70000" lnSpcReduction="20000"/>
          </a:bodyPr>
          <a:lstStyle/>
          <a:p>
            <a:pPr>
              <a:lnSpc>
                <a:spcPct val="110000"/>
              </a:lnSpc>
            </a:pPr>
            <a:r>
              <a:rPr lang="en-US" dirty="0" smtClean="0"/>
              <a:t>During your 7-month Initial Enrollment Period (IEP)</a:t>
            </a:r>
          </a:p>
          <a:p>
            <a:pPr>
              <a:lnSpc>
                <a:spcPct val="110000"/>
              </a:lnSpc>
            </a:pPr>
            <a:r>
              <a:rPr lang="en-US" dirty="0" smtClean="0"/>
              <a:t>During the yearly Open Enrollment Period (OEP)</a:t>
            </a:r>
          </a:p>
          <a:p>
            <a:pPr lvl="1">
              <a:lnSpc>
                <a:spcPct val="110000"/>
              </a:lnSpc>
            </a:pPr>
            <a:r>
              <a:rPr lang="en-US" dirty="0" smtClean="0"/>
              <a:t>October 15–December 7 each year</a:t>
            </a:r>
          </a:p>
          <a:p>
            <a:pPr lvl="1">
              <a:lnSpc>
                <a:spcPct val="110000"/>
              </a:lnSpc>
            </a:pPr>
            <a:r>
              <a:rPr lang="en-US" dirty="0" smtClean="0"/>
              <a:t>Coverage begins January 1</a:t>
            </a:r>
          </a:p>
          <a:p>
            <a:pPr>
              <a:lnSpc>
                <a:spcPct val="110000"/>
              </a:lnSpc>
            </a:pPr>
            <a:r>
              <a:rPr lang="en-US" dirty="0" smtClean="0"/>
              <a:t>If you get Part B for the first time during a General Enrollment Period (GEP) you can join a Part D plan from April 1-June 30 with coverage starting July 1</a:t>
            </a:r>
          </a:p>
          <a:p>
            <a:pPr>
              <a:lnSpc>
                <a:spcPct val="110000"/>
              </a:lnSpc>
            </a:pPr>
            <a:r>
              <a:rPr lang="en-US" dirty="0" smtClean="0"/>
              <a:t>May be able to join at other times</a:t>
            </a:r>
          </a:p>
          <a:p>
            <a:pPr lvl="1">
              <a:lnSpc>
                <a:spcPct val="110000"/>
              </a:lnSpc>
            </a:pPr>
            <a:r>
              <a:rPr lang="en-US" dirty="0" smtClean="0"/>
              <a:t>MA OEP (January 1 – March 31 each year)</a:t>
            </a:r>
          </a:p>
          <a:p>
            <a:pPr lvl="2">
              <a:lnSpc>
                <a:spcPct val="110000"/>
              </a:lnSpc>
            </a:pPr>
            <a:r>
              <a:rPr lang="en-US" dirty="0" smtClean="0"/>
              <a:t>Must be in an MA Plan already on January 1</a:t>
            </a:r>
          </a:p>
          <a:p>
            <a:pPr lvl="1">
              <a:lnSpc>
                <a:spcPct val="110000"/>
              </a:lnSpc>
            </a:pPr>
            <a:r>
              <a:rPr lang="en-US" dirty="0" smtClean="0"/>
              <a:t>Special Enrollment Period (SEP)</a:t>
            </a:r>
          </a:p>
          <a:p>
            <a:pPr marL="1090613" lvl="2" indent="-339725">
              <a:lnSpc>
                <a:spcPct val="110000"/>
              </a:lnSpc>
            </a:pPr>
            <a:r>
              <a:rPr lang="en-US" dirty="0" smtClean="0"/>
              <a:t>For example, anytime you get Extra Help (in 2018)</a:t>
            </a:r>
          </a:p>
          <a:p>
            <a:pPr marL="1090613" lvl="2" indent="-339725">
              <a:lnSpc>
                <a:spcPct val="110000"/>
              </a:lnSpc>
            </a:pPr>
            <a:r>
              <a:rPr lang="en-US" dirty="0"/>
              <a:t>In 2019, once per quarter for the first 3 quarters of the </a:t>
            </a:r>
            <a:r>
              <a:rPr lang="en-US" dirty="0" smtClean="0"/>
              <a:t>year </a:t>
            </a:r>
          </a:p>
          <a:p>
            <a:pPr marL="690563" lvl="1" indent="-339725">
              <a:lnSpc>
                <a:spcPct val="110000"/>
              </a:lnSpc>
            </a:pPr>
            <a:r>
              <a:rPr lang="en-US" dirty="0" smtClean="0"/>
              <a:t>5-star SEP</a:t>
            </a:r>
            <a:endParaRPr lang="en-US" dirty="0"/>
          </a:p>
        </p:txBody>
      </p:sp>
      <p:grpSp>
        <p:nvGrpSpPr>
          <p:cNvPr id="8" name="Group 7" title="art"/>
          <p:cNvGrpSpPr>
            <a:grpSpLocks noChangeAspect="1"/>
          </p:cNvGrpSpPr>
          <p:nvPr/>
        </p:nvGrpSpPr>
        <p:grpSpPr>
          <a:xfrm>
            <a:off x="171576" y="2036172"/>
            <a:ext cx="1711354" cy="2011680"/>
            <a:chOff x="7108787" y="2022298"/>
            <a:chExt cx="1909569" cy="1749774"/>
          </a:xfrm>
        </p:grpSpPr>
        <p:pic>
          <p:nvPicPr>
            <p:cNvPr id="9" name="Picture 8"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0" name="TextBox 9"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47</a:t>
            </a:fld>
            <a:endParaRPr lang="en-US" dirty="0"/>
          </a:p>
        </p:txBody>
      </p:sp>
    </p:spTree>
    <p:extLst>
      <p:ext uri="{BB962C8B-B14F-4D97-AF65-F5344CB8AC3E}">
        <p14:creationId xmlns:p14="http://schemas.microsoft.com/office/powerpoint/2010/main" val="1981186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Choosing a Part D Plan</a:t>
            </a:r>
            <a:endParaRPr lang="en-US" dirty="0"/>
          </a:p>
        </p:txBody>
      </p:sp>
      <p:sp>
        <p:nvSpPr>
          <p:cNvPr id="3" name="Content Placeholder 2"/>
          <p:cNvSpPr>
            <a:spLocks noGrp="1"/>
          </p:cNvSpPr>
          <p:nvPr>
            <p:ph idx="1"/>
          </p:nvPr>
        </p:nvSpPr>
        <p:spPr>
          <a:xfrm>
            <a:off x="1828800" y="1145436"/>
            <a:ext cx="7048500" cy="5301661"/>
          </a:xfrm>
        </p:spPr>
        <p:txBody>
          <a:bodyPr/>
          <a:lstStyle/>
          <a:p>
            <a:r>
              <a:rPr lang="en-US" sz="2800" dirty="0" smtClean="0"/>
              <a:t>Compare plans by computer or phone</a:t>
            </a:r>
          </a:p>
          <a:p>
            <a:pPr marL="685800" lvl="1" indent="-342900"/>
            <a:r>
              <a:rPr lang="en-US" sz="2400" dirty="0" smtClean="0"/>
              <a:t>Use the Medicare Plan Finder at </a:t>
            </a:r>
            <a:r>
              <a:rPr lang="en-US" sz="2400" dirty="0" smtClean="0">
                <a:hlinkClick r:id="rId3"/>
              </a:rPr>
              <a:t>Medicare.gov/find-a-plan</a:t>
            </a:r>
            <a:r>
              <a:rPr lang="en-US" sz="2400" dirty="0" smtClean="0"/>
              <a:t> </a:t>
            </a:r>
          </a:p>
          <a:p>
            <a:pPr marL="685800" lvl="1" indent="-342900"/>
            <a:r>
              <a:rPr lang="en-US" sz="2400" dirty="0" smtClean="0"/>
              <a:t>Call 1-800-MEDICARE (1-800-633-4227); TTY: 1-877-486-2048</a:t>
            </a:r>
          </a:p>
          <a:p>
            <a:pPr marL="685800" lvl="1" indent="-342900"/>
            <a:r>
              <a:rPr lang="en-US" sz="2400" dirty="0" smtClean="0"/>
              <a:t>Contact your SHIP for help comparing plans</a:t>
            </a:r>
          </a:p>
          <a:p>
            <a:r>
              <a:rPr lang="en-US" sz="2800" dirty="0" smtClean="0"/>
              <a:t>To join a Part D Plan</a:t>
            </a:r>
          </a:p>
          <a:p>
            <a:pPr marL="685800" lvl="1" indent="-342900"/>
            <a:r>
              <a:rPr lang="en-US" sz="2400" dirty="0" smtClean="0"/>
              <a:t>Enroll at </a:t>
            </a:r>
            <a:r>
              <a:rPr lang="en-US" sz="2400" dirty="0" smtClean="0">
                <a:hlinkClick r:id="rId3"/>
              </a:rPr>
              <a:t>Medicare.gov/find-a-plan</a:t>
            </a:r>
            <a:endParaRPr lang="en-US" sz="2400" dirty="0" smtClean="0"/>
          </a:p>
          <a:p>
            <a:pPr marL="685800" lvl="1" indent="-342900"/>
            <a:r>
              <a:rPr lang="en-US" sz="2400" dirty="0" smtClean="0"/>
              <a:t>Call 1-800-MEDICARE (1-800-633-4227); TTY: 1-877-486-2048</a:t>
            </a:r>
          </a:p>
          <a:p>
            <a:pPr marL="685800" lvl="1" indent="-342900"/>
            <a:r>
              <a:rPr lang="en-US" sz="2400" dirty="0" smtClean="0"/>
              <a:t>Enroll on the plan’s website or call the plan</a:t>
            </a:r>
          </a:p>
          <a:p>
            <a:pPr marL="685800" lvl="1" indent="-342900"/>
            <a:r>
              <a:rPr lang="en-US" sz="2400" dirty="0" smtClean="0"/>
              <a:t>Complete a paper enrollment form</a:t>
            </a:r>
            <a:endParaRPr lang="en-US" sz="2400" dirty="0"/>
          </a:p>
        </p:txBody>
      </p:sp>
      <p:grpSp>
        <p:nvGrpSpPr>
          <p:cNvPr id="9" name="Group 8" title="art"/>
          <p:cNvGrpSpPr>
            <a:grpSpLocks noChangeAspect="1"/>
          </p:cNvGrpSpPr>
          <p:nvPr/>
        </p:nvGrpSpPr>
        <p:grpSpPr>
          <a:xfrm>
            <a:off x="452133" y="2036172"/>
            <a:ext cx="1711354" cy="2011680"/>
            <a:chOff x="7108787" y="2022298"/>
            <a:chExt cx="1909569" cy="1749774"/>
          </a:xfrm>
        </p:grpSpPr>
        <p:pic>
          <p:nvPicPr>
            <p:cNvPr id="10" name="Picture 9"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48</a:t>
            </a:fld>
            <a:endParaRPr lang="en-US" dirty="0"/>
          </a:p>
        </p:txBody>
      </p:sp>
    </p:spTree>
    <p:extLst>
      <p:ext uri="{BB962C8B-B14F-4D97-AF65-F5344CB8AC3E}">
        <p14:creationId xmlns:p14="http://schemas.microsoft.com/office/powerpoint/2010/main" val="49073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6694"/>
          </a:xfrm>
        </p:spPr>
        <p:txBody>
          <a:bodyPr>
            <a:normAutofit/>
          </a:bodyPr>
          <a:lstStyle/>
          <a:p>
            <a:r>
              <a:rPr lang="en-US" dirty="0" smtClean="0">
                <a:solidFill>
                  <a:srgbClr val="0070C0"/>
                </a:solidFill>
              </a:rPr>
              <a:t>Decision:</a:t>
            </a:r>
            <a:r>
              <a:rPr lang="en-US" dirty="0" smtClean="0"/>
              <a:t> Should I Enroll in a Part D Plan?</a:t>
            </a:r>
            <a:endParaRPr lang="en-US" dirty="0"/>
          </a:p>
        </p:txBody>
      </p:sp>
      <p:sp>
        <p:nvSpPr>
          <p:cNvPr id="3" name="Content Placeholder 2"/>
          <p:cNvSpPr>
            <a:spLocks noGrp="1"/>
          </p:cNvSpPr>
          <p:nvPr>
            <p:ph idx="1"/>
          </p:nvPr>
        </p:nvSpPr>
        <p:spPr>
          <a:xfrm>
            <a:off x="1655378" y="1038722"/>
            <a:ext cx="7320179" cy="5450001"/>
          </a:xfrm>
        </p:spPr>
        <p:txBody>
          <a:bodyPr/>
          <a:lstStyle/>
          <a:p>
            <a:r>
              <a:rPr lang="en-US" sz="3000" dirty="0" smtClean="0"/>
              <a:t>Consider</a:t>
            </a:r>
          </a:p>
          <a:p>
            <a:pPr lvl="1"/>
            <a:r>
              <a:rPr lang="en-US" sz="2600" dirty="0" smtClean="0"/>
              <a:t>Do you have creditable drug coverage?</a:t>
            </a:r>
          </a:p>
          <a:p>
            <a:pPr marL="1090613" lvl="2" indent="-339725"/>
            <a:r>
              <a:rPr lang="en-US" sz="2200" dirty="0" smtClean="0"/>
              <a:t>Coverage as good as Medicare’s </a:t>
            </a:r>
          </a:p>
          <a:p>
            <a:pPr marL="1423988" lvl="3" indent="-333375">
              <a:buSzPct val="80000"/>
              <a:buFont typeface="Courier New" panose="02070309020205020404" pitchFamily="49" charset="0"/>
              <a:buChar char="o"/>
            </a:pPr>
            <a:r>
              <a:rPr lang="en-US" sz="1800" dirty="0" smtClean="0"/>
              <a:t>For example, through an employer plan</a:t>
            </a:r>
          </a:p>
          <a:p>
            <a:pPr marL="1423988" lvl="3" indent="-333375">
              <a:buSzPct val="80000"/>
              <a:buFont typeface="Courier New" panose="02070309020205020404" pitchFamily="49" charset="0"/>
              <a:buChar char="o"/>
            </a:pPr>
            <a:r>
              <a:rPr lang="en-US" sz="1800" dirty="0" smtClean="0"/>
              <a:t>No penalty if you have creditable drug coverage and delay enrolling in a Medicare drug plan</a:t>
            </a:r>
          </a:p>
          <a:p>
            <a:pPr lvl="1"/>
            <a:r>
              <a:rPr lang="en-US" sz="2600" dirty="0" smtClean="0"/>
              <a:t>Will that coverage end when you retire?</a:t>
            </a:r>
          </a:p>
          <a:p>
            <a:pPr lvl="1"/>
            <a:r>
              <a:rPr lang="en-US" sz="2600" dirty="0" smtClean="0"/>
              <a:t>How much do your current drugs cost?</a:t>
            </a:r>
          </a:p>
          <a:p>
            <a:pPr lvl="1"/>
            <a:r>
              <a:rPr lang="en-US" sz="2600" dirty="0" smtClean="0"/>
              <a:t>What do the premiums cost for Part D plans?</a:t>
            </a:r>
          </a:p>
          <a:p>
            <a:r>
              <a:rPr lang="en-US" sz="3000" dirty="0" smtClean="0"/>
              <a:t>Without creditable coverage</a:t>
            </a:r>
          </a:p>
          <a:p>
            <a:pPr lvl="1"/>
            <a:r>
              <a:rPr lang="en-US" sz="2600" dirty="0" smtClean="0"/>
              <a:t>Later enrollment may mean you pay a penalty</a:t>
            </a:r>
          </a:p>
          <a:p>
            <a:pPr marL="1090613" lvl="2" indent="-339725"/>
            <a:r>
              <a:rPr lang="en-US" sz="2200" dirty="0"/>
              <a:t>If </a:t>
            </a:r>
            <a:r>
              <a:rPr lang="en-US" sz="2200" dirty="0" smtClean="0"/>
              <a:t>you to 63 </a:t>
            </a:r>
            <a:r>
              <a:rPr lang="en-US" sz="2200" dirty="0"/>
              <a:t>or more days in a </a:t>
            </a:r>
            <a:r>
              <a:rPr lang="en-US" sz="2200" dirty="0" smtClean="0"/>
              <a:t>row without creditable coverage</a:t>
            </a:r>
            <a:endParaRPr lang="en-US" sz="2200" dirty="0"/>
          </a:p>
          <a:p>
            <a:pPr lvl="1"/>
            <a:endParaRPr lang="en-US" dirty="0"/>
          </a:p>
        </p:txBody>
      </p:sp>
      <p:grpSp>
        <p:nvGrpSpPr>
          <p:cNvPr id="8" name="Group 7" title="art"/>
          <p:cNvGrpSpPr>
            <a:grpSpLocks noChangeAspect="1"/>
          </p:cNvGrpSpPr>
          <p:nvPr/>
        </p:nvGrpSpPr>
        <p:grpSpPr>
          <a:xfrm>
            <a:off x="452133" y="2036172"/>
            <a:ext cx="1711354" cy="2011680"/>
            <a:chOff x="7108787" y="2022298"/>
            <a:chExt cx="1909569" cy="1749774"/>
          </a:xfrm>
        </p:grpSpPr>
        <p:pic>
          <p:nvPicPr>
            <p:cNvPr id="9" name="Picture 8"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0" name="TextBox 9"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49</a:t>
            </a:fld>
            <a:endParaRPr lang="en-US" dirty="0"/>
          </a:p>
        </p:txBody>
      </p:sp>
    </p:spTree>
    <p:extLst>
      <p:ext uri="{BB962C8B-B14F-4D97-AF65-F5344CB8AC3E}">
        <p14:creationId xmlns:p14="http://schemas.microsoft.com/office/powerpoint/2010/main" val="94128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Agencies are Responsible for Medicare?</a:t>
            </a:r>
            <a:endParaRPr lang="en-US" dirty="0"/>
          </a:p>
        </p:txBody>
      </p:sp>
      <p:sp>
        <p:nvSpPr>
          <p:cNvPr id="8" name="Left Brace 7" title="Bracket indicating SSA and RRB"/>
          <p:cNvSpPr/>
          <p:nvPr/>
        </p:nvSpPr>
        <p:spPr>
          <a:xfrm rot="5400000">
            <a:off x="2186319" y="58636"/>
            <a:ext cx="385168" cy="2687885"/>
          </a:xfrm>
          <a:prstGeom prst="leftBrace">
            <a:avLst>
              <a:gd name="adj1" fmla="val 8333"/>
              <a:gd name="adj2" fmla="val 495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1" dirty="0"/>
          </a:p>
        </p:txBody>
      </p:sp>
      <p:sp>
        <p:nvSpPr>
          <p:cNvPr id="9" name="TextBox 8"/>
          <p:cNvSpPr txBox="1"/>
          <p:nvPr/>
        </p:nvSpPr>
        <p:spPr>
          <a:xfrm flipH="1">
            <a:off x="1034962" y="1418847"/>
            <a:ext cx="2723509" cy="1200329"/>
          </a:xfrm>
          <a:prstGeom prst="rect">
            <a:avLst/>
          </a:prstGeom>
          <a:noFill/>
        </p:spPr>
        <p:txBody>
          <a:bodyPr wrap="square" rtlCol="0">
            <a:spAutoFit/>
          </a:bodyPr>
          <a:lstStyle/>
          <a:p>
            <a:pPr algn="ctr"/>
            <a:r>
              <a:rPr lang="en-US" sz="1800" b="1" dirty="0"/>
              <a:t>They Handle Enrollment, Premiums, and Replacement Medicare Cards</a:t>
            </a:r>
          </a:p>
        </p:txBody>
      </p:sp>
      <p:pic>
        <p:nvPicPr>
          <p:cNvPr id="10" name="Picture 9" title="Social Secur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938" y="2315258"/>
            <a:ext cx="1295765" cy="1299883"/>
          </a:xfrm>
          <a:prstGeom prst="rect">
            <a:avLst/>
          </a:prstGeom>
        </p:spPr>
      </p:pic>
      <p:sp>
        <p:nvSpPr>
          <p:cNvPr id="11" name="Rectangle 10"/>
          <p:cNvSpPr/>
          <p:nvPr/>
        </p:nvSpPr>
        <p:spPr>
          <a:xfrm>
            <a:off x="209426" y="3651906"/>
            <a:ext cx="2356267" cy="1200329"/>
          </a:xfrm>
          <a:prstGeom prst="rect">
            <a:avLst/>
          </a:prstGeom>
        </p:spPr>
        <p:txBody>
          <a:bodyPr wrap="square">
            <a:spAutoFit/>
          </a:bodyPr>
          <a:lstStyle/>
          <a:p>
            <a:pPr>
              <a:spcBef>
                <a:spcPts val="451"/>
              </a:spcBef>
              <a:spcAft>
                <a:spcPts val="1351"/>
              </a:spcAft>
            </a:pPr>
            <a:r>
              <a:rPr lang="en-US" sz="1800" b="1" dirty="0">
                <a:solidFill>
                  <a:prstClr val="black"/>
                </a:solidFill>
                <a:ea typeface="Calibri"/>
                <a:cs typeface="Times New Roman"/>
              </a:rPr>
              <a:t>Social Security Administration </a:t>
            </a:r>
            <a:r>
              <a:rPr lang="en-US" sz="1800" dirty="0">
                <a:solidFill>
                  <a:prstClr val="black"/>
                </a:solidFill>
                <a:ea typeface="Calibri"/>
                <a:cs typeface="Times New Roman"/>
              </a:rPr>
              <a:t>(SSA) enrolls most people in Medicare</a:t>
            </a:r>
          </a:p>
        </p:txBody>
      </p:sp>
      <p:pic>
        <p:nvPicPr>
          <p:cNvPr id="12" name="Picture 11" title="RRB logo"/>
          <p:cNvPicPr/>
          <p:nvPr/>
        </p:nvPicPr>
        <p:blipFill rotWithShape="1">
          <a:blip r:embed="rId4" cstate="email">
            <a:extLst>
              <a:ext uri="{28A0092B-C50C-407E-A947-70E740481C1C}">
                <a14:useLocalDpi xmlns:a14="http://schemas.microsoft.com/office/drawing/2010/main"/>
              </a:ext>
            </a:extLst>
          </a:blip>
          <a:srcRect t="8125" b="8516"/>
          <a:stretch/>
        </p:blipFill>
        <p:spPr>
          <a:xfrm>
            <a:off x="3135046" y="2315260"/>
            <a:ext cx="1624709" cy="1362313"/>
          </a:xfrm>
          <a:prstGeom prst="rect">
            <a:avLst/>
          </a:prstGeom>
        </p:spPr>
      </p:pic>
      <p:sp>
        <p:nvSpPr>
          <p:cNvPr id="13" name="Rectangle 12"/>
          <p:cNvSpPr/>
          <p:nvPr/>
        </p:nvSpPr>
        <p:spPr>
          <a:xfrm>
            <a:off x="2736836" y="3622010"/>
            <a:ext cx="2215733" cy="1200329"/>
          </a:xfrm>
          <a:prstGeom prst="rect">
            <a:avLst/>
          </a:prstGeom>
        </p:spPr>
        <p:txBody>
          <a:bodyPr wrap="square">
            <a:spAutoFit/>
          </a:bodyPr>
          <a:lstStyle/>
          <a:p>
            <a:pPr>
              <a:spcBef>
                <a:spcPts val="451"/>
              </a:spcBef>
              <a:spcAft>
                <a:spcPts val="900"/>
              </a:spcAft>
            </a:pPr>
            <a:r>
              <a:rPr lang="en-US" sz="1800" b="1" dirty="0">
                <a:solidFill>
                  <a:prstClr val="black"/>
                </a:solidFill>
                <a:ea typeface="Calibri"/>
                <a:cs typeface="Times New Roman"/>
              </a:rPr>
              <a:t>Railroad Retirement Board </a:t>
            </a:r>
            <a:r>
              <a:rPr lang="en-US" sz="1800" dirty="0">
                <a:solidFill>
                  <a:prstClr val="black"/>
                </a:solidFill>
                <a:ea typeface="Calibri"/>
                <a:cs typeface="Times New Roman"/>
              </a:rPr>
              <a:t>(RRB) enrolls railroad retirees in Medicare</a:t>
            </a:r>
          </a:p>
        </p:txBody>
      </p:sp>
      <p:pic>
        <p:nvPicPr>
          <p:cNvPr id="18" name="Picture 17" descr="   " title="OPM.GOV Logo"/>
          <p:cNvPicPr>
            <a:picLocks noChangeAspect="1"/>
          </p:cNvPicPr>
          <p:nvPr/>
        </p:nvPicPr>
        <p:blipFill>
          <a:blip r:embed="rId5"/>
          <a:stretch>
            <a:fillRect/>
          </a:stretch>
        </p:blipFill>
        <p:spPr>
          <a:xfrm>
            <a:off x="1349563" y="4838122"/>
            <a:ext cx="2418741" cy="892351"/>
          </a:xfrm>
          <a:prstGeom prst="rect">
            <a:avLst/>
          </a:prstGeom>
        </p:spPr>
      </p:pic>
      <p:cxnSp>
        <p:nvCxnSpPr>
          <p:cNvPr id="14" name="Straight Connector 13" title="Dividing line"/>
          <p:cNvCxnSpPr/>
          <p:nvPr/>
        </p:nvCxnSpPr>
        <p:spPr>
          <a:xfrm>
            <a:off x="5130471" y="1418846"/>
            <a:ext cx="12031" cy="3403492"/>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flipH="1">
            <a:off x="5717821" y="1564152"/>
            <a:ext cx="2956468" cy="461665"/>
          </a:xfrm>
          <a:prstGeom prst="rect">
            <a:avLst/>
          </a:prstGeom>
          <a:noFill/>
        </p:spPr>
        <p:txBody>
          <a:bodyPr wrap="square" rtlCol="0">
            <a:spAutoFit/>
          </a:bodyPr>
          <a:lstStyle/>
          <a:p>
            <a:pPr algn="ctr"/>
            <a:r>
              <a:rPr lang="en-US" sz="2400" b="1" dirty="0">
                <a:solidFill>
                  <a:srgbClr val="002060"/>
                </a:solidFill>
              </a:rPr>
              <a:t>We Handle the Rest</a:t>
            </a:r>
            <a:endParaRPr lang="en-US" sz="2400" b="1" dirty="0"/>
          </a:p>
        </p:txBody>
      </p:sp>
      <p:pic>
        <p:nvPicPr>
          <p:cNvPr id="16" name="Content Placeholder 11" title="CMS Logo"/>
          <p:cNvPicPr>
            <a:picLocks noGrp="1" noChangeAspect="1"/>
          </p:cNvPicPr>
          <p:nvPr>
            <p:ph sz="half" idx="4294967295"/>
          </p:nvPr>
        </p:nvPicPr>
        <p:blipFill>
          <a:blip r:embed="rId6" cstate="email">
            <a:extLst>
              <a:ext uri="{28A0092B-C50C-407E-A947-70E740481C1C}">
                <a14:useLocalDpi xmlns:a14="http://schemas.microsoft.com/office/drawing/2010/main"/>
              </a:ext>
            </a:extLst>
          </a:blip>
          <a:stretch>
            <a:fillRect/>
          </a:stretch>
        </p:blipFill>
        <p:spPr>
          <a:xfrm>
            <a:off x="5761042" y="2315258"/>
            <a:ext cx="2735259" cy="942291"/>
          </a:xfrm>
        </p:spPr>
      </p:pic>
      <p:sp>
        <p:nvSpPr>
          <p:cNvPr id="17" name="Rectangle 16"/>
          <p:cNvSpPr/>
          <p:nvPr/>
        </p:nvSpPr>
        <p:spPr>
          <a:xfrm>
            <a:off x="5612199" y="3646357"/>
            <a:ext cx="3398451" cy="1443985"/>
          </a:xfrm>
          <a:prstGeom prst="rect">
            <a:avLst/>
          </a:prstGeom>
        </p:spPr>
        <p:txBody>
          <a:bodyPr wrap="square">
            <a:spAutoFit/>
          </a:bodyPr>
          <a:lstStyle/>
          <a:p>
            <a:pPr>
              <a:spcBef>
                <a:spcPts val="451"/>
              </a:spcBef>
              <a:spcAft>
                <a:spcPts val="1351"/>
              </a:spcAft>
            </a:pPr>
            <a:r>
              <a:rPr lang="en-US" sz="1800" b="1" dirty="0" smtClean="0">
                <a:solidFill>
                  <a:prstClr val="black"/>
                </a:solidFill>
                <a:ea typeface="Calibri"/>
                <a:cs typeface="Times New Roman"/>
              </a:rPr>
              <a:t>Centers for Medicare &amp; Medicaid Services (CMS)</a:t>
            </a:r>
            <a:r>
              <a:rPr lang="en-US" sz="1800" dirty="0" smtClean="0">
                <a:solidFill>
                  <a:prstClr val="black"/>
                </a:solidFill>
                <a:ea typeface="Calibri"/>
                <a:cs typeface="Times New Roman"/>
              </a:rPr>
              <a:t> </a:t>
            </a:r>
            <a:r>
              <a:rPr lang="en-US" sz="1800" dirty="0">
                <a:solidFill>
                  <a:prstClr val="black"/>
                </a:solidFill>
                <a:ea typeface="Calibri"/>
                <a:cs typeface="Times New Roman"/>
              </a:rPr>
              <a:t>administers the Medicare Program</a:t>
            </a:r>
          </a:p>
          <a:p>
            <a:pPr>
              <a:spcBef>
                <a:spcPts val="451"/>
              </a:spcBef>
              <a:spcAft>
                <a:spcPts val="1351"/>
              </a:spcAft>
            </a:pPr>
            <a:endParaRPr lang="en-US" sz="1800" dirty="0">
              <a:solidFill>
                <a:prstClr val="black"/>
              </a:solidFill>
              <a:ea typeface="Calibri"/>
              <a:cs typeface="Times New Roman"/>
            </a:endParaRPr>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19" name="TextBox 18" descr="Federal retirees’ premiums are handled by the Office of Personnel Management&#10;" title="Text box"/>
          <p:cNvSpPr txBox="1"/>
          <p:nvPr/>
        </p:nvSpPr>
        <p:spPr>
          <a:xfrm>
            <a:off x="478749" y="5602158"/>
            <a:ext cx="4131105" cy="646331"/>
          </a:xfrm>
          <a:prstGeom prst="rect">
            <a:avLst/>
          </a:prstGeom>
          <a:noFill/>
        </p:spPr>
        <p:txBody>
          <a:bodyPr wrap="square" rtlCol="0">
            <a:spAutoFit/>
          </a:bodyPr>
          <a:lstStyle/>
          <a:p>
            <a:r>
              <a:rPr lang="en-US" dirty="0" smtClean="0"/>
              <a:t>Federal retirees’ premiums are handled by the </a:t>
            </a:r>
            <a:r>
              <a:rPr lang="en-US" b="1" dirty="0" smtClean="0"/>
              <a:t>Office of Personnel Management</a:t>
            </a:r>
            <a:endParaRPr lang="en-US" b="1"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5</a:t>
            </a:fld>
            <a:endParaRPr lang="en-US" dirty="0"/>
          </a:p>
        </p:txBody>
      </p:sp>
    </p:spTree>
    <p:extLst>
      <p:ext uri="{BB962C8B-B14F-4D97-AF65-F5344CB8AC3E}">
        <p14:creationId xmlns:p14="http://schemas.microsoft.com/office/powerpoint/2010/main" val="3988192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5</a:t>
            </a:r>
            <a:endParaRPr lang="en-US" dirty="0"/>
          </a:p>
        </p:txBody>
      </p:sp>
      <p:sp>
        <p:nvSpPr>
          <p:cNvPr id="9" name="Content Placeholder 2"/>
          <p:cNvSpPr>
            <a:spLocks noGrp="1"/>
          </p:cNvSpPr>
          <p:nvPr>
            <p:ph sz="half" idx="1"/>
          </p:nvPr>
        </p:nvSpPr>
        <p:spPr>
          <a:xfrm>
            <a:off x="309716" y="1390567"/>
            <a:ext cx="4205134" cy="2311278"/>
          </a:xfrm>
        </p:spPr>
        <p:txBody>
          <a:bodyPr/>
          <a:lstStyle/>
          <a:p>
            <a:pPr marL="0" indent="0">
              <a:buNone/>
            </a:pPr>
            <a:r>
              <a:rPr lang="en-US" dirty="0" smtClean="0"/>
              <a:t>Medicare prescription drug coverage is also called _____.</a:t>
            </a:r>
            <a:endParaRPr lang="en-US" dirty="0"/>
          </a:p>
        </p:txBody>
      </p:sp>
      <p:sp>
        <p:nvSpPr>
          <p:cNvPr id="10" name="Content Placeholder 3"/>
          <p:cNvSpPr txBox="1">
            <a:spLocks/>
          </p:cNvSpPr>
          <p:nvPr/>
        </p:nvSpPr>
        <p:spPr>
          <a:xfrm>
            <a:off x="327134" y="3032951"/>
            <a:ext cx="3886200" cy="2311278"/>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Part A </a:t>
            </a:r>
          </a:p>
          <a:p>
            <a:pPr marL="514350" indent="-514350">
              <a:buFont typeface="+mj-lt"/>
              <a:buAutoNum type="alphaLcPeriod"/>
            </a:pPr>
            <a:r>
              <a:rPr lang="en-US" dirty="0" smtClean="0"/>
              <a:t>Part B </a:t>
            </a:r>
          </a:p>
          <a:p>
            <a:pPr marL="514350" indent="-514350">
              <a:buFont typeface="+mj-lt"/>
              <a:buAutoNum type="alphaLcPeriod"/>
            </a:pPr>
            <a:r>
              <a:rPr lang="en-US" dirty="0" smtClean="0"/>
              <a:t>Part D </a:t>
            </a:r>
          </a:p>
          <a:p>
            <a:pPr marL="514350" indent="-514350">
              <a:buFont typeface="+mj-lt"/>
              <a:buAutoNum type="alphaLcPeriod"/>
            </a:pPr>
            <a:r>
              <a:rPr lang="en-US" dirty="0" smtClean="0"/>
              <a:t>All of the above</a:t>
            </a:r>
            <a:endParaRPr lang="en-US" dirty="0"/>
          </a:p>
        </p:txBody>
      </p:sp>
      <p:sp>
        <p:nvSpPr>
          <p:cNvPr id="7" name="Rounded Rectangle 6" descr="Red box answer selection"/>
          <p:cNvSpPr/>
          <p:nvPr/>
        </p:nvSpPr>
        <p:spPr>
          <a:xfrm>
            <a:off x="309716" y="4188590"/>
            <a:ext cx="1835232" cy="58510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50</a:t>
            </a:fld>
            <a:endParaRPr lang="en-US" dirty="0"/>
          </a:p>
        </p:txBody>
      </p:sp>
    </p:spTree>
    <p:extLst>
      <p:ext uri="{BB962C8B-B14F-4D97-AF65-F5344CB8AC3E}">
        <p14:creationId xmlns:p14="http://schemas.microsoft.com/office/powerpoint/2010/main" val="11924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6 </a:t>
            </a:r>
            <a:endParaRPr lang="en-US" dirty="0"/>
          </a:p>
        </p:txBody>
      </p:sp>
      <p:sp>
        <p:nvSpPr>
          <p:cNvPr id="9" name="Content Placeholder 2"/>
          <p:cNvSpPr>
            <a:spLocks noGrp="1"/>
          </p:cNvSpPr>
          <p:nvPr>
            <p:ph sz="half" idx="1"/>
          </p:nvPr>
        </p:nvSpPr>
        <p:spPr>
          <a:xfrm>
            <a:off x="64729" y="1007113"/>
            <a:ext cx="4925961" cy="3078194"/>
          </a:xfrm>
        </p:spPr>
        <p:txBody>
          <a:bodyPr/>
          <a:lstStyle/>
          <a:p>
            <a:pPr marL="0" indent="0">
              <a:buNone/>
            </a:pPr>
            <a:r>
              <a:rPr lang="en-US" dirty="0" smtClean="0"/>
              <a:t>It’s July. You enrolled in Medicare last year but didn’t enroll in a Medicare drug plan. Generally, when is your next chance to enroll in Part D?</a:t>
            </a:r>
            <a:endParaRPr lang="en-US" dirty="0"/>
          </a:p>
        </p:txBody>
      </p:sp>
      <p:sp>
        <p:nvSpPr>
          <p:cNvPr id="10" name="Content Placeholder 3"/>
          <p:cNvSpPr txBox="1">
            <a:spLocks/>
          </p:cNvSpPr>
          <p:nvPr/>
        </p:nvSpPr>
        <p:spPr>
          <a:xfrm>
            <a:off x="172678" y="3952485"/>
            <a:ext cx="4699767" cy="2886465"/>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sz="3000" dirty="0" smtClean="0"/>
              <a:t>OEP</a:t>
            </a:r>
          </a:p>
          <a:p>
            <a:pPr marL="514350" indent="-514350">
              <a:buFont typeface="+mj-lt"/>
              <a:buAutoNum type="alphaLcPeriod"/>
            </a:pPr>
            <a:r>
              <a:rPr lang="en-US" sz="3000" dirty="0" smtClean="0"/>
              <a:t>IEP</a:t>
            </a:r>
          </a:p>
          <a:p>
            <a:pPr marL="514350" indent="-514350">
              <a:buFont typeface="+mj-lt"/>
              <a:buAutoNum type="alphaLcPeriod"/>
            </a:pPr>
            <a:r>
              <a:rPr lang="en-US" sz="3000" dirty="0" smtClean="0"/>
              <a:t>Your next birthday</a:t>
            </a:r>
          </a:p>
          <a:p>
            <a:pPr marL="514350" indent="-514350">
              <a:buFont typeface="+mj-lt"/>
              <a:buAutoNum type="alphaLcPeriod"/>
            </a:pPr>
            <a:r>
              <a:rPr lang="en-US" sz="3000" dirty="0" smtClean="0"/>
              <a:t>12 months after your IEP</a:t>
            </a:r>
            <a:endParaRPr lang="en-US" sz="3000" dirty="0"/>
          </a:p>
        </p:txBody>
      </p:sp>
      <p:sp>
        <p:nvSpPr>
          <p:cNvPr id="7" name="Rounded Rectangle 6" descr="Red box answer selection"/>
          <p:cNvSpPr/>
          <p:nvPr/>
        </p:nvSpPr>
        <p:spPr>
          <a:xfrm>
            <a:off x="159569" y="4057651"/>
            <a:ext cx="4469581" cy="447676"/>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51</a:t>
            </a:fld>
            <a:endParaRPr lang="en-US" dirty="0"/>
          </a:p>
        </p:txBody>
      </p:sp>
    </p:spTree>
    <p:extLst>
      <p:ext uri="{BB962C8B-B14F-4D97-AF65-F5344CB8AC3E}">
        <p14:creationId xmlns:p14="http://schemas.microsoft.com/office/powerpoint/2010/main" val="352125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Lesson 5—Medicare Advantage (MA) Plans</a:t>
            </a:r>
            <a:endParaRPr lang="en-US" dirty="0"/>
          </a:p>
        </p:txBody>
      </p:sp>
      <p:sp>
        <p:nvSpPr>
          <p:cNvPr id="18" name="Content Placeholder 1"/>
          <p:cNvSpPr>
            <a:spLocks noGrp="1"/>
          </p:cNvSpPr>
          <p:nvPr>
            <p:ph idx="4294967295"/>
          </p:nvPr>
        </p:nvSpPr>
        <p:spPr>
          <a:xfrm>
            <a:off x="3028950" y="1026695"/>
            <a:ext cx="6115050" cy="5479036"/>
          </a:xfrm>
        </p:spPr>
        <p:txBody>
          <a:bodyPr>
            <a:normAutofit fontScale="92500"/>
          </a:bodyPr>
          <a:lstStyle/>
          <a:p>
            <a:r>
              <a:rPr lang="en-US" sz="2800" dirty="0" smtClean="0"/>
              <a:t>Offered by Medicare–approved private companies</a:t>
            </a:r>
          </a:p>
          <a:p>
            <a:pPr marL="685800" lvl="1" indent="-341313"/>
            <a:r>
              <a:rPr lang="en-US" sz="2400" dirty="0" smtClean="0"/>
              <a:t>Must follow Medicare rules</a:t>
            </a:r>
          </a:p>
          <a:p>
            <a:pPr marL="685800" lvl="1" indent="-341313"/>
            <a:r>
              <a:rPr lang="en-US" sz="2400" dirty="0" smtClean="0"/>
              <a:t>Another way to get Medicare coverage</a:t>
            </a:r>
          </a:p>
          <a:p>
            <a:pPr marL="685800" lvl="1" indent="-341313"/>
            <a:r>
              <a:rPr lang="en-US" sz="2400" dirty="0" smtClean="0"/>
              <a:t>Still have Medicare but your Part A and Part B coverage is from the MA Plan</a:t>
            </a:r>
          </a:p>
          <a:p>
            <a:r>
              <a:rPr lang="en-US" sz="2800" dirty="0" smtClean="0"/>
              <a:t>In most cases you have to use healthcare providers in the plan’s network</a:t>
            </a:r>
          </a:p>
          <a:p>
            <a:pPr lvl="1"/>
            <a:r>
              <a:rPr lang="en-US" sz="2400" dirty="0" smtClean="0"/>
              <a:t>Some plans offer out-of-network coverage</a:t>
            </a:r>
          </a:p>
          <a:p>
            <a:r>
              <a:rPr lang="en-US" sz="2800" dirty="0"/>
              <a:t>You can’t enroll in (and don’t need) a Medicare Supplement </a:t>
            </a:r>
            <a:r>
              <a:rPr lang="en-US" sz="2800" dirty="0" smtClean="0"/>
              <a:t>Insurance (</a:t>
            </a:r>
            <a:r>
              <a:rPr lang="en-US" sz="2800" dirty="0"/>
              <a:t>Medigap) policy while you’re in </a:t>
            </a:r>
            <a:r>
              <a:rPr lang="en-US" sz="2800" dirty="0" smtClean="0"/>
              <a:t>an MA Plan</a:t>
            </a:r>
          </a:p>
        </p:txBody>
      </p:sp>
      <p:sp>
        <p:nvSpPr>
          <p:cNvPr id="19" name="TextBox 18"/>
          <p:cNvSpPr txBox="1"/>
          <p:nvPr/>
        </p:nvSpPr>
        <p:spPr>
          <a:xfrm>
            <a:off x="408055" y="1569654"/>
            <a:ext cx="2382639" cy="677108"/>
          </a:xfrm>
          <a:prstGeom prst="rect">
            <a:avLst/>
          </a:prstGeom>
          <a:noFill/>
        </p:spPr>
        <p:txBody>
          <a:bodyPr wrap="none" rtlCol="0">
            <a:spAutoFit/>
          </a:bodyPr>
          <a:lstStyle/>
          <a:p>
            <a:pPr algn="ctr"/>
            <a:r>
              <a:rPr lang="en-US" sz="2000" b="1" dirty="0" smtClean="0"/>
              <a:t>Medicare Advantage</a:t>
            </a:r>
            <a:endParaRPr lang="en-US" sz="2000" b="1" dirty="0"/>
          </a:p>
          <a:p>
            <a:pPr algn="ctr"/>
            <a:r>
              <a:rPr lang="en-US" dirty="0" smtClean="0">
                <a:solidFill>
                  <a:schemeClr val="tx2"/>
                </a:solidFill>
              </a:rPr>
              <a:t>includes</a:t>
            </a:r>
            <a:endParaRPr lang="en-US" dirty="0">
              <a:solidFill>
                <a:schemeClr val="tx2"/>
              </a:solidFill>
            </a:endParaRPr>
          </a:p>
        </p:txBody>
      </p:sp>
      <p:pic>
        <p:nvPicPr>
          <p:cNvPr id="29" name="Picture 28"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055" y="2545525"/>
            <a:ext cx="652835" cy="375614"/>
          </a:xfrm>
          <a:prstGeom prst="rect">
            <a:avLst/>
          </a:prstGeom>
        </p:spPr>
      </p:pic>
      <p:sp>
        <p:nvSpPr>
          <p:cNvPr id="30" name="TextBox 29" title="Part A icon"/>
          <p:cNvSpPr txBox="1"/>
          <p:nvPr/>
        </p:nvSpPr>
        <p:spPr>
          <a:xfrm>
            <a:off x="-22653" y="2997918"/>
            <a:ext cx="1465271"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31" name="Plus 30" descr="Plus sugn" title="Plus sign"/>
          <p:cNvSpPr/>
          <p:nvPr/>
        </p:nvSpPr>
        <p:spPr>
          <a:xfrm>
            <a:off x="1642441" y="2798990"/>
            <a:ext cx="227714" cy="30084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2" name="Picture 31"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9793" y="2504400"/>
            <a:ext cx="452843" cy="415631"/>
          </a:xfrm>
          <a:prstGeom prst="rect">
            <a:avLst/>
          </a:prstGeom>
        </p:spPr>
      </p:pic>
      <p:sp>
        <p:nvSpPr>
          <p:cNvPr id="33" name="TextBox 32" title="Part B icon"/>
          <p:cNvSpPr txBox="1"/>
          <p:nvPr/>
        </p:nvSpPr>
        <p:spPr>
          <a:xfrm>
            <a:off x="1737753" y="3012155"/>
            <a:ext cx="1448811" cy="923330"/>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sp>
        <p:nvSpPr>
          <p:cNvPr id="34" name="Plus 33" descr="Plus sign" title="Plus sign"/>
          <p:cNvSpPr/>
          <p:nvPr/>
        </p:nvSpPr>
        <p:spPr>
          <a:xfrm>
            <a:off x="1618996" y="4100244"/>
            <a:ext cx="227714" cy="30084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5" name="Picture 34"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7238" y="4601972"/>
            <a:ext cx="451529" cy="324760"/>
          </a:xfrm>
          <a:prstGeom prst="rect">
            <a:avLst/>
          </a:prstGeom>
        </p:spPr>
      </p:pic>
      <p:sp>
        <p:nvSpPr>
          <p:cNvPr id="36" name="TextBox 35" title="Part D Icon"/>
          <p:cNvSpPr txBox="1"/>
          <p:nvPr/>
        </p:nvSpPr>
        <p:spPr>
          <a:xfrm>
            <a:off x="334737" y="5171191"/>
            <a:ext cx="2776530" cy="1200329"/>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a:t>
            </a:r>
            <a:r>
              <a:rPr lang="en-US" dirty="0" smtClean="0">
                <a:solidFill>
                  <a:schemeClr val="tx2"/>
                </a:solidFill>
              </a:rPr>
              <a:t>coverage</a:t>
            </a:r>
          </a:p>
          <a:p>
            <a:pPr algn="ctr"/>
            <a:r>
              <a:rPr lang="en-US" dirty="0" smtClean="0">
                <a:solidFill>
                  <a:schemeClr val="tx2"/>
                </a:solidFill>
              </a:rPr>
              <a:t>(usually)</a:t>
            </a:r>
            <a:endParaRPr lang="en-US" dirty="0">
              <a:solidFill>
                <a:schemeClr val="tx2"/>
              </a:solidFill>
            </a:endParaRPr>
          </a:p>
        </p:txBody>
      </p:sp>
      <p:sp>
        <p:nvSpPr>
          <p:cNvPr id="3" name="Date Placeholder 2"/>
          <p:cNvSpPr>
            <a:spLocks noGrp="1"/>
          </p:cNvSpPr>
          <p:nvPr>
            <p:ph type="dt" sz="half" idx="2"/>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52</a:t>
            </a:fld>
            <a:endParaRPr lang="en-US" dirty="0"/>
          </a:p>
        </p:txBody>
      </p:sp>
    </p:spTree>
    <p:extLst>
      <p:ext uri="{BB962C8B-B14F-4D97-AF65-F5344CB8AC3E}">
        <p14:creationId xmlns:p14="http://schemas.microsoft.com/office/powerpoint/2010/main" val="3641579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1026694"/>
          </a:xfrm>
        </p:spPr>
        <p:txBody>
          <a:bodyPr>
            <a:normAutofit/>
          </a:bodyPr>
          <a:lstStyle/>
          <a:p>
            <a:r>
              <a:rPr lang="en-US" dirty="0" smtClean="0"/>
              <a:t>How Medicare Advantage (MA) Plans Work</a:t>
            </a:r>
            <a:endParaRPr lang="en-US" dirty="0"/>
          </a:p>
        </p:txBody>
      </p:sp>
      <p:sp>
        <p:nvSpPr>
          <p:cNvPr id="13" name="Content Placeholder 1"/>
          <p:cNvSpPr>
            <a:spLocks noGrp="1"/>
          </p:cNvSpPr>
          <p:nvPr>
            <p:ph idx="1"/>
          </p:nvPr>
        </p:nvSpPr>
        <p:spPr>
          <a:xfrm>
            <a:off x="2249299" y="1128869"/>
            <a:ext cx="6738157" cy="5329988"/>
          </a:xfrm>
        </p:spPr>
        <p:txBody>
          <a:bodyPr>
            <a:normAutofit/>
          </a:bodyPr>
          <a:lstStyle/>
          <a:p>
            <a:pPr marL="65088" indent="-239713"/>
            <a:r>
              <a:rPr lang="en-US" sz="1600" dirty="0" smtClean="0"/>
              <a:t>You’re always covered for emergency and urgent care. </a:t>
            </a:r>
          </a:p>
          <a:p>
            <a:pPr marL="65088" indent="-239713"/>
            <a:r>
              <a:rPr lang="en-US" sz="1600" dirty="0" smtClean="0"/>
              <a:t>You’re covered by the plan for all Part A and Part B services.</a:t>
            </a:r>
          </a:p>
          <a:p>
            <a:pPr marL="465138" lvl="3" indent="-239713">
              <a:buSzPct val="100000"/>
              <a:buFont typeface="Calibri" panose="020F0502020204030204" pitchFamily="34" charset="0"/>
              <a:buChar char="•"/>
            </a:pPr>
            <a:r>
              <a:rPr lang="en-US" sz="1600" dirty="0" smtClean="0"/>
              <a:t>Original Medicare will still cover the cost for hospice care, some new Medicare benefits, and some costs for clinical research studies.</a:t>
            </a:r>
          </a:p>
          <a:p>
            <a:pPr marL="284163" indent="-284163"/>
            <a:r>
              <a:rPr lang="en-US" sz="1600" dirty="0" smtClean="0"/>
              <a:t>You may have coverage for things that aren’t covered by Original Medicare, like vision, hearing, dental, and other health and wellness programs. </a:t>
            </a:r>
          </a:p>
          <a:p>
            <a:pPr marL="284163" indent="-284163"/>
            <a:r>
              <a:rPr lang="en-US" sz="1600" dirty="0" smtClean="0"/>
              <a:t>Medicare prescription drug coverage (Part D) is usually included. </a:t>
            </a:r>
          </a:p>
          <a:p>
            <a:pPr marL="284163" indent="-284163"/>
            <a:r>
              <a:rPr lang="en-US" sz="1600" dirty="0" smtClean="0"/>
              <a:t>You pay your Part B premium, and you might have to pay a monthly premium for the MA Plan.</a:t>
            </a:r>
          </a:p>
          <a:p>
            <a:pPr marL="284163" indent="-284163"/>
            <a:r>
              <a:rPr lang="en-US" sz="1600" dirty="0" smtClean="0"/>
              <a:t>You (or a provider acting on your behalf) can request to see if an item or service will be covered by the plan in advance (called an organization determination.) Contact your plan for more information.</a:t>
            </a:r>
          </a:p>
          <a:p>
            <a:pPr marL="284163" indent="-284163"/>
            <a:r>
              <a:rPr lang="en-US" sz="1600" dirty="0" smtClean="0"/>
              <a:t>Each plan can charge different out‑of‑pocket costs and have different rules for how you get services. These rules can change each year.</a:t>
            </a:r>
            <a:r>
              <a:rPr lang="en-US" sz="1600" dirty="0"/>
              <a:t> </a:t>
            </a:r>
            <a:endParaRPr lang="en-US" sz="1600" dirty="0" smtClean="0"/>
          </a:p>
          <a:p>
            <a:pPr marL="284163" indent="-284163"/>
            <a:r>
              <a:rPr lang="en-US" sz="1600" dirty="0" smtClean="0"/>
              <a:t>MA Plans </a:t>
            </a:r>
            <a:r>
              <a:rPr lang="en-US" sz="1600" dirty="0"/>
              <a:t>can’t charge more than Original Medicare </a:t>
            </a:r>
            <a:r>
              <a:rPr lang="en-US" sz="1600" dirty="0" smtClean="0"/>
              <a:t>for certain </a:t>
            </a:r>
            <a:r>
              <a:rPr lang="en-US" sz="1600" dirty="0"/>
              <a:t>services, like chemotherapy, dialysis, and skilled nursing </a:t>
            </a:r>
            <a:r>
              <a:rPr lang="en-US" sz="1600" dirty="0" smtClean="0"/>
              <a:t>facility care</a:t>
            </a:r>
            <a:r>
              <a:rPr lang="en-US" sz="1600" dirty="0"/>
              <a:t>.</a:t>
            </a:r>
          </a:p>
          <a:p>
            <a:pPr marL="284163" indent="-284163"/>
            <a:r>
              <a:rPr lang="en-US" sz="1600" dirty="0" smtClean="0"/>
              <a:t>MA Plans </a:t>
            </a:r>
            <a:r>
              <a:rPr lang="en-US" sz="1600" dirty="0"/>
              <a:t>have a yearly limit on your out‑of‑pocket </a:t>
            </a:r>
            <a:r>
              <a:rPr lang="en-US" sz="1600" dirty="0" smtClean="0"/>
              <a:t>costs for </a:t>
            </a:r>
            <a:r>
              <a:rPr lang="en-US" sz="1600" dirty="0"/>
              <a:t>medical services. </a:t>
            </a:r>
            <a:endParaRPr lang="en-US" sz="1600" dirty="0" smtClean="0"/>
          </a:p>
          <a:p>
            <a:pPr marL="465138" lvl="1" indent="-239713"/>
            <a:endParaRPr lang="en-US" sz="1600" dirty="0" smtClean="0"/>
          </a:p>
          <a:p>
            <a:pPr marL="1033463" lvl="2"/>
            <a:endParaRPr lang="en-US" sz="1600" dirty="0"/>
          </a:p>
        </p:txBody>
      </p:sp>
      <p:grpSp>
        <p:nvGrpSpPr>
          <p:cNvPr id="15" name="Group 14" descr="Infographic for Medicare Advantage." title="How Medicare Advantage (MAA) Plans Work"/>
          <p:cNvGrpSpPr/>
          <p:nvPr/>
        </p:nvGrpSpPr>
        <p:grpSpPr>
          <a:xfrm>
            <a:off x="0" y="1891145"/>
            <a:ext cx="2421082" cy="2824573"/>
            <a:chOff x="203944" y="2315683"/>
            <a:chExt cx="1939099" cy="2371007"/>
          </a:xfrm>
        </p:grpSpPr>
        <p:sp>
          <p:nvSpPr>
            <p:cNvPr id="16" name="TextBox 15" title="Part C includes"/>
            <p:cNvSpPr txBox="1"/>
            <p:nvPr/>
          </p:nvSpPr>
          <p:spPr>
            <a:xfrm>
              <a:off x="479945" y="2315683"/>
              <a:ext cx="1266686" cy="523220"/>
            </a:xfrm>
            <a:prstGeom prst="rect">
              <a:avLst/>
            </a:prstGeom>
            <a:noFill/>
          </p:spPr>
          <p:txBody>
            <a:bodyPr wrap="square" rtlCol="0">
              <a:spAutoFit/>
            </a:bodyPr>
            <a:lstStyle/>
            <a:p>
              <a:pPr algn="ctr"/>
              <a:r>
                <a:rPr lang="en-US" sz="1400" b="1" dirty="0" smtClean="0">
                  <a:solidFill>
                    <a:schemeClr val="tx2"/>
                  </a:solidFill>
                </a:rPr>
                <a:t>Medicare Advantage</a:t>
              </a:r>
              <a:endParaRPr lang="en-US" sz="1400" b="1" dirty="0">
                <a:solidFill>
                  <a:schemeClr val="tx2"/>
                </a:solidFill>
              </a:endParaRPr>
            </a:p>
          </p:txBody>
        </p:sp>
        <p:pic>
          <p:nvPicPr>
            <p:cNvPr id="17" name="Picture 1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712" y="2831834"/>
              <a:ext cx="522879" cy="336659"/>
            </a:xfrm>
            <a:prstGeom prst="rect">
              <a:avLst/>
            </a:prstGeom>
          </p:spPr>
        </p:pic>
        <p:sp>
          <p:nvSpPr>
            <p:cNvPr id="18" name="TextBox 17" title="Part A"/>
            <p:cNvSpPr txBox="1"/>
            <p:nvPr/>
          </p:nvSpPr>
          <p:spPr>
            <a:xfrm>
              <a:off x="203944" y="3141714"/>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sp>
          <p:nvSpPr>
            <p:cNvPr id="19" name="Plus 18" title="Plus sign"/>
            <p:cNvSpPr/>
            <p:nvPr/>
          </p:nvSpPr>
          <p:spPr>
            <a:xfrm>
              <a:off x="1021696" y="296146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0" name="Picture 19"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7470" y="2831834"/>
              <a:ext cx="436078" cy="345169"/>
            </a:xfrm>
            <a:prstGeom prst="rect">
              <a:avLst/>
            </a:prstGeom>
          </p:spPr>
        </p:pic>
        <p:sp>
          <p:nvSpPr>
            <p:cNvPr id="21" name="TextBox 20" title="Part B"/>
            <p:cNvSpPr txBox="1"/>
            <p:nvPr/>
          </p:nvSpPr>
          <p:spPr>
            <a:xfrm>
              <a:off x="1274543" y="3128427"/>
              <a:ext cx="868500" cy="307777"/>
            </a:xfrm>
            <a:prstGeom prst="rect">
              <a:avLst/>
            </a:prstGeom>
            <a:noFill/>
          </p:spPr>
          <p:txBody>
            <a:bodyPr wrap="square" rtlCol="0">
              <a:spAutoFit/>
            </a:bodyPr>
            <a:lstStyle/>
            <a:p>
              <a:pPr algn="ctr"/>
              <a:r>
                <a:rPr lang="en-US" sz="1400" b="1" dirty="0">
                  <a:solidFill>
                    <a:schemeClr val="tx2"/>
                  </a:solidFill>
                </a:rPr>
                <a:t>Part B</a:t>
              </a:r>
            </a:p>
          </p:txBody>
        </p:sp>
        <p:sp>
          <p:nvSpPr>
            <p:cNvPr id="22" name="Plus 21" title="and sign"/>
            <p:cNvSpPr/>
            <p:nvPr/>
          </p:nvSpPr>
          <p:spPr>
            <a:xfrm>
              <a:off x="1038920" y="3509900"/>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3" name="TextBox 22" title="Part D (usually)"/>
            <p:cNvSpPr txBox="1"/>
            <p:nvPr/>
          </p:nvSpPr>
          <p:spPr>
            <a:xfrm>
              <a:off x="690254" y="4163470"/>
              <a:ext cx="881280" cy="523220"/>
            </a:xfrm>
            <a:prstGeom prst="rect">
              <a:avLst/>
            </a:prstGeom>
            <a:noFill/>
          </p:spPr>
          <p:txBody>
            <a:bodyPr wrap="square" rtlCol="0">
              <a:spAutoFit/>
            </a:bodyPr>
            <a:lstStyle/>
            <a:p>
              <a:pPr algn="ctr"/>
              <a:r>
                <a:rPr lang="en-US" sz="1400" b="1" dirty="0">
                  <a:solidFill>
                    <a:schemeClr val="tx2"/>
                  </a:solidFill>
                </a:rPr>
                <a:t>Part D (usually)</a:t>
              </a:r>
            </a:p>
          </p:txBody>
        </p:sp>
      </p:grpSp>
      <p:sp>
        <p:nvSpPr>
          <p:cNvPr id="3" name="Date Placeholder 2"/>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53</a:t>
            </a:fld>
            <a:endParaRPr lang="en-US" dirty="0"/>
          </a:p>
        </p:txBody>
      </p:sp>
    </p:spTree>
    <p:extLst>
      <p:ext uri="{BB962C8B-B14F-4D97-AF65-F5344CB8AC3E}">
        <p14:creationId xmlns:p14="http://schemas.microsoft.com/office/powerpoint/2010/main" val="26842930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Enroll in a Medicare Advantage  (MA) Plan?</a:t>
            </a:r>
            <a:endParaRPr lang="en-US" dirty="0"/>
          </a:p>
        </p:txBody>
      </p:sp>
      <p:sp>
        <p:nvSpPr>
          <p:cNvPr id="13" name="Content Placeholder 2"/>
          <p:cNvSpPr>
            <a:spLocks noGrp="1"/>
          </p:cNvSpPr>
          <p:nvPr>
            <p:ph idx="1"/>
          </p:nvPr>
        </p:nvSpPr>
        <p:spPr>
          <a:xfrm>
            <a:off x="1708386" y="1171074"/>
            <a:ext cx="7386528" cy="5185277"/>
          </a:xfrm>
        </p:spPr>
        <p:txBody>
          <a:bodyPr>
            <a:normAutofit fontScale="85000" lnSpcReduction="10000"/>
          </a:bodyPr>
          <a:lstStyle/>
          <a:p>
            <a:pPr>
              <a:lnSpc>
                <a:spcPct val="120000"/>
              </a:lnSpc>
            </a:pPr>
            <a:r>
              <a:rPr lang="en-US" sz="2400" dirty="0" smtClean="0"/>
              <a:t>Generally during your Initial Enrollment Period (IEP)</a:t>
            </a:r>
          </a:p>
          <a:p>
            <a:pPr lvl="1">
              <a:lnSpc>
                <a:spcPct val="120000"/>
              </a:lnSpc>
            </a:pPr>
            <a:r>
              <a:rPr lang="en-US" sz="2000" dirty="0" smtClean="0"/>
              <a:t>If so, can change to another MA Plan (with or without drug coverage) or go back to Original Medicare (with or without drug coverage) within the first 3 months you have Medicare</a:t>
            </a:r>
          </a:p>
          <a:p>
            <a:pPr>
              <a:lnSpc>
                <a:spcPct val="120000"/>
              </a:lnSpc>
            </a:pPr>
            <a:r>
              <a:rPr lang="en-US" sz="2400" dirty="0" smtClean="0"/>
              <a:t>New yearly MA </a:t>
            </a:r>
            <a:r>
              <a:rPr lang="en-US" sz="2400" dirty="0"/>
              <a:t>Open Enrollment Period (MA OEP)</a:t>
            </a:r>
          </a:p>
          <a:p>
            <a:pPr lvl="1">
              <a:lnSpc>
                <a:spcPct val="120000"/>
              </a:lnSpc>
            </a:pPr>
            <a:r>
              <a:rPr lang="en-US" sz="2000" dirty="0" smtClean="0"/>
              <a:t>One-time change during January </a:t>
            </a:r>
            <a:r>
              <a:rPr lang="en-US" sz="2000" dirty="0"/>
              <a:t>1 – March 31 each </a:t>
            </a:r>
            <a:r>
              <a:rPr lang="en-US" sz="2000" dirty="0" smtClean="0"/>
              <a:t>year with coverage beginning the first of the following month</a:t>
            </a:r>
            <a:endParaRPr lang="en-US" sz="2000" dirty="0"/>
          </a:p>
          <a:p>
            <a:pPr lvl="1">
              <a:lnSpc>
                <a:spcPct val="120000"/>
              </a:lnSpc>
            </a:pPr>
            <a:r>
              <a:rPr lang="en-US" sz="2000" dirty="0" smtClean="0"/>
              <a:t>Must </a:t>
            </a:r>
            <a:r>
              <a:rPr lang="en-US" sz="2000" dirty="0"/>
              <a:t>already be enrolled in an </a:t>
            </a:r>
            <a:r>
              <a:rPr lang="en-US" sz="2000" dirty="0" smtClean="0"/>
              <a:t>MA Plan </a:t>
            </a:r>
            <a:r>
              <a:rPr lang="en-US" sz="2000" dirty="0"/>
              <a:t>to use </a:t>
            </a:r>
            <a:r>
              <a:rPr lang="en-US" sz="2000" dirty="0" smtClean="0"/>
              <a:t>the MA OEP</a:t>
            </a:r>
          </a:p>
          <a:p>
            <a:pPr lvl="2">
              <a:lnSpc>
                <a:spcPct val="120000"/>
              </a:lnSpc>
            </a:pPr>
            <a:r>
              <a:rPr lang="en-US" sz="2000" dirty="0" smtClean="0"/>
              <a:t>You can switch to another MA Plan with or without drug coverage </a:t>
            </a:r>
          </a:p>
          <a:p>
            <a:pPr lvl="2">
              <a:lnSpc>
                <a:spcPct val="120000"/>
              </a:lnSpc>
            </a:pPr>
            <a:r>
              <a:rPr lang="en-US" sz="2000" dirty="0" smtClean="0"/>
              <a:t>You can disenroll from your plan and return to Original Medicare </a:t>
            </a:r>
          </a:p>
          <a:p>
            <a:pPr marL="1544638" lvl="3" indent="-393700">
              <a:lnSpc>
                <a:spcPct val="120000"/>
              </a:lnSpc>
            </a:pPr>
            <a:r>
              <a:rPr lang="en-US" sz="2100" dirty="0" smtClean="0"/>
              <a:t>If you return to Original Medicare, you can also join a Medicare Prescription Drug Plan if you make this change</a:t>
            </a:r>
          </a:p>
          <a:p>
            <a:pPr marL="0" indent="0">
              <a:lnSpc>
                <a:spcPct val="120000"/>
              </a:lnSpc>
              <a:buNone/>
            </a:pPr>
            <a:r>
              <a:rPr lang="en-US" sz="2400" b="1" dirty="0" smtClean="0"/>
              <a:t>NOTE:</a:t>
            </a:r>
            <a:r>
              <a:rPr lang="en-US" sz="2400" dirty="0" smtClean="0"/>
              <a:t> If you drop a Medigap policy to join an MA Plan, you might not be able to get it back. Check with your state.</a:t>
            </a:r>
          </a:p>
        </p:txBody>
      </p:sp>
      <p:grpSp>
        <p:nvGrpSpPr>
          <p:cNvPr id="14" name="Group 13" descr="Infographic for Medicare Advantage." title="When Can I Enroll in a Medicare Advantage (MA) Plan"/>
          <p:cNvGrpSpPr/>
          <p:nvPr/>
        </p:nvGrpSpPr>
        <p:grpSpPr>
          <a:xfrm>
            <a:off x="0" y="2109355"/>
            <a:ext cx="2143043" cy="2577335"/>
            <a:chOff x="203944" y="2315683"/>
            <a:chExt cx="1939099" cy="2371007"/>
          </a:xfrm>
        </p:grpSpPr>
        <p:pic>
          <p:nvPicPr>
            <p:cNvPr id="15" name="Picture 14"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676" y="3847349"/>
              <a:ext cx="460886" cy="370956"/>
            </a:xfrm>
            <a:prstGeom prst="rect">
              <a:avLst/>
            </a:prstGeom>
          </p:spPr>
        </p:pic>
        <p:sp>
          <p:nvSpPr>
            <p:cNvPr id="16" name="TextBox 15" title="Part C includes"/>
            <p:cNvSpPr txBox="1"/>
            <p:nvPr/>
          </p:nvSpPr>
          <p:spPr>
            <a:xfrm>
              <a:off x="479945" y="2315683"/>
              <a:ext cx="1266686" cy="523220"/>
            </a:xfrm>
            <a:prstGeom prst="rect">
              <a:avLst/>
            </a:prstGeom>
            <a:noFill/>
          </p:spPr>
          <p:txBody>
            <a:bodyPr wrap="square" rtlCol="0">
              <a:spAutoFit/>
            </a:bodyPr>
            <a:lstStyle/>
            <a:p>
              <a:pPr algn="ctr"/>
              <a:r>
                <a:rPr lang="en-US" sz="1400" b="1" dirty="0" smtClean="0">
                  <a:solidFill>
                    <a:schemeClr val="tx2"/>
                  </a:solidFill>
                </a:rPr>
                <a:t>Medicare Advantage</a:t>
              </a:r>
              <a:endParaRPr lang="en-US" sz="1400" b="1" dirty="0">
                <a:solidFill>
                  <a:schemeClr val="tx2"/>
                </a:solidFill>
              </a:endParaRPr>
            </a:p>
          </p:txBody>
        </p:sp>
        <p:pic>
          <p:nvPicPr>
            <p:cNvPr id="17" name="Picture 16"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12" y="2831834"/>
              <a:ext cx="522879" cy="336659"/>
            </a:xfrm>
            <a:prstGeom prst="rect">
              <a:avLst/>
            </a:prstGeom>
          </p:spPr>
        </p:pic>
        <p:sp>
          <p:nvSpPr>
            <p:cNvPr id="18" name="TextBox 17" title="Part A"/>
            <p:cNvSpPr txBox="1"/>
            <p:nvPr/>
          </p:nvSpPr>
          <p:spPr>
            <a:xfrm>
              <a:off x="203944" y="3141714"/>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sp>
          <p:nvSpPr>
            <p:cNvPr id="19" name="Plus 18" title="Plus sign"/>
            <p:cNvSpPr/>
            <p:nvPr/>
          </p:nvSpPr>
          <p:spPr>
            <a:xfrm>
              <a:off x="1021696" y="296146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0" name="Picture 19"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7470" y="2831834"/>
              <a:ext cx="436078" cy="345169"/>
            </a:xfrm>
            <a:prstGeom prst="rect">
              <a:avLst/>
            </a:prstGeom>
          </p:spPr>
        </p:pic>
        <p:sp>
          <p:nvSpPr>
            <p:cNvPr id="21" name="TextBox 20" title="Part B"/>
            <p:cNvSpPr txBox="1"/>
            <p:nvPr/>
          </p:nvSpPr>
          <p:spPr>
            <a:xfrm>
              <a:off x="1274543" y="3128427"/>
              <a:ext cx="868500" cy="307777"/>
            </a:xfrm>
            <a:prstGeom prst="rect">
              <a:avLst/>
            </a:prstGeom>
            <a:noFill/>
          </p:spPr>
          <p:txBody>
            <a:bodyPr wrap="square" rtlCol="0">
              <a:spAutoFit/>
            </a:bodyPr>
            <a:lstStyle/>
            <a:p>
              <a:pPr algn="ctr"/>
              <a:r>
                <a:rPr lang="en-US" sz="1400" b="1" dirty="0">
                  <a:solidFill>
                    <a:schemeClr val="tx2"/>
                  </a:solidFill>
                </a:rPr>
                <a:t>Part B</a:t>
              </a:r>
            </a:p>
          </p:txBody>
        </p:sp>
        <p:sp>
          <p:nvSpPr>
            <p:cNvPr id="22" name="Plus 21" title="and sign"/>
            <p:cNvSpPr/>
            <p:nvPr/>
          </p:nvSpPr>
          <p:spPr>
            <a:xfrm>
              <a:off x="1038920" y="3509900"/>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3" name="TextBox 22" title="Part D (usually)"/>
            <p:cNvSpPr txBox="1"/>
            <p:nvPr/>
          </p:nvSpPr>
          <p:spPr>
            <a:xfrm>
              <a:off x="690254" y="4163470"/>
              <a:ext cx="881280" cy="523220"/>
            </a:xfrm>
            <a:prstGeom prst="rect">
              <a:avLst/>
            </a:prstGeom>
            <a:noFill/>
          </p:spPr>
          <p:txBody>
            <a:bodyPr wrap="square" rtlCol="0">
              <a:spAutoFit/>
            </a:bodyPr>
            <a:lstStyle/>
            <a:p>
              <a:pPr algn="ctr"/>
              <a:r>
                <a:rPr lang="en-US" sz="1400" b="1" dirty="0">
                  <a:solidFill>
                    <a:schemeClr val="tx2"/>
                  </a:solidFill>
                </a:rPr>
                <a:t>Part D (usually)</a:t>
              </a:r>
            </a:p>
          </p:txBody>
        </p:sp>
      </p:gr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54</a:t>
            </a:fld>
            <a:endParaRPr lang="en-US" dirty="0"/>
          </a:p>
        </p:txBody>
      </p:sp>
    </p:spTree>
    <p:extLst>
      <p:ext uri="{BB962C8B-B14F-4D97-AF65-F5344CB8AC3E}">
        <p14:creationId xmlns:p14="http://schemas.microsoft.com/office/powerpoint/2010/main" val="33053362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Enroll in a Medicare Advantage (MA) Plan? (continued)</a:t>
            </a:r>
            <a:endParaRPr lang="en-US" dirty="0"/>
          </a:p>
        </p:txBody>
      </p:sp>
      <p:sp>
        <p:nvSpPr>
          <p:cNvPr id="3" name="Content Placeholder 2"/>
          <p:cNvSpPr>
            <a:spLocks noGrp="1"/>
          </p:cNvSpPr>
          <p:nvPr>
            <p:ph idx="1"/>
          </p:nvPr>
        </p:nvSpPr>
        <p:spPr>
          <a:xfrm>
            <a:off x="2025946" y="1171074"/>
            <a:ext cx="7024537" cy="5395981"/>
          </a:xfrm>
        </p:spPr>
        <p:txBody>
          <a:bodyPr>
            <a:normAutofit/>
          </a:bodyPr>
          <a:lstStyle/>
          <a:p>
            <a:r>
              <a:rPr lang="en-US" sz="2400" dirty="0" smtClean="0"/>
              <a:t>If you have Part A and enroll in Medicare Part B during a General Enrollment Period (GEP), you can enroll in an MA Plan </a:t>
            </a:r>
            <a:r>
              <a:rPr lang="en-US" sz="2400" dirty="0"/>
              <a:t>April 1–June </a:t>
            </a:r>
            <a:r>
              <a:rPr lang="en-US" sz="2400" dirty="0" smtClean="0"/>
              <a:t>30 with coverage starting July 1</a:t>
            </a:r>
          </a:p>
          <a:p>
            <a:r>
              <a:rPr lang="en-US" sz="2400" dirty="0" smtClean="0"/>
              <a:t>Special Enrollment Period (SEP) in certain circumstances</a:t>
            </a:r>
          </a:p>
          <a:p>
            <a:pPr lvl="1"/>
            <a:r>
              <a:rPr lang="en-US" sz="2000" dirty="0" smtClean="0"/>
              <a:t>Examples include</a:t>
            </a:r>
          </a:p>
          <a:p>
            <a:pPr lvl="2"/>
            <a:r>
              <a:rPr lang="en-US" sz="2000" dirty="0" smtClean="0"/>
              <a:t>You move out of your plan’s service area</a:t>
            </a:r>
          </a:p>
          <a:p>
            <a:pPr lvl="2"/>
            <a:r>
              <a:rPr lang="en-US" sz="2000" dirty="0" smtClean="0"/>
              <a:t>You have or lose Medicaid or Extra Help</a:t>
            </a:r>
          </a:p>
          <a:p>
            <a:pPr lvl="2"/>
            <a:r>
              <a:rPr lang="en-US" sz="2000" dirty="0" smtClean="0"/>
              <a:t>You live in an institution (like a nursing home)</a:t>
            </a:r>
          </a:p>
          <a:p>
            <a:r>
              <a:rPr lang="en-US" sz="2400" dirty="0" smtClean="0"/>
              <a:t>5-star SEP</a:t>
            </a:r>
          </a:p>
          <a:p>
            <a:pPr lvl="1"/>
            <a:r>
              <a:rPr lang="en-US" sz="2000" dirty="0" smtClean="0"/>
              <a:t>Can switch to an MA Plan or Medicare Cost Plan that has 5 stars for its overall star rating</a:t>
            </a:r>
          </a:p>
          <a:p>
            <a:pPr lvl="1"/>
            <a:r>
              <a:rPr lang="en-US" sz="2000" dirty="0" smtClean="0"/>
              <a:t>From December 8, 2018 – November 30, 2019</a:t>
            </a:r>
          </a:p>
        </p:txBody>
      </p:sp>
      <p:grpSp>
        <p:nvGrpSpPr>
          <p:cNvPr id="12" name="Group 11" descr="Infographic for Medicare Advantage." title="When Can I Enroll in a Medicare Advantage (MA) Plan? (continued)"/>
          <p:cNvGrpSpPr/>
          <p:nvPr/>
        </p:nvGrpSpPr>
        <p:grpSpPr>
          <a:xfrm>
            <a:off x="203944" y="2109355"/>
            <a:ext cx="2113229" cy="2577335"/>
            <a:chOff x="203944" y="2315683"/>
            <a:chExt cx="1939099" cy="2371007"/>
          </a:xfrm>
        </p:grpSpPr>
        <p:pic>
          <p:nvPicPr>
            <p:cNvPr id="13" name="Picture 12"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676" y="3847349"/>
              <a:ext cx="460886" cy="370956"/>
            </a:xfrm>
            <a:prstGeom prst="rect">
              <a:avLst/>
            </a:prstGeom>
          </p:spPr>
        </p:pic>
        <p:sp>
          <p:nvSpPr>
            <p:cNvPr id="14" name="TextBox 13" title="Part C includes"/>
            <p:cNvSpPr txBox="1"/>
            <p:nvPr/>
          </p:nvSpPr>
          <p:spPr>
            <a:xfrm>
              <a:off x="479945" y="2315683"/>
              <a:ext cx="1266686" cy="523220"/>
            </a:xfrm>
            <a:prstGeom prst="rect">
              <a:avLst/>
            </a:prstGeom>
            <a:noFill/>
          </p:spPr>
          <p:txBody>
            <a:bodyPr wrap="square" rtlCol="0">
              <a:spAutoFit/>
            </a:bodyPr>
            <a:lstStyle/>
            <a:p>
              <a:pPr algn="ctr"/>
              <a:r>
                <a:rPr lang="en-US" sz="1400" b="1" dirty="0" smtClean="0">
                  <a:solidFill>
                    <a:schemeClr val="tx2"/>
                  </a:solidFill>
                </a:rPr>
                <a:t>Medicare Advantage</a:t>
              </a:r>
              <a:endParaRPr lang="en-US" sz="1400" b="1" dirty="0">
                <a:solidFill>
                  <a:schemeClr val="tx2"/>
                </a:solidFill>
              </a:endParaRPr>
            </a:p>
          </p:txBody>
        </p:sp>
        <p:pic>
          <p:nvPicPr>
            <p:cNvPr id="15" name="Picture 14"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12" y="2831834"/>
              <a:ext cx="522879" cy="336659"/>
            </a:xfrm>
            <a:prstGeom prst="rect">
              <a:avLst/>
            </a:prstGeom>
          </p:spPr>
        </p:pic>
        <p:sp>
          <p:nvSpPr>
            <p:cNvPr id="16" name="TextBox 15" title="Part A"/>
            <p:cNvSpPr txBox="1"/>
            <p:nvPr/>
          </p:nvSpPr>
          <p:spPr>
            <a:xfrm>
              <a:off x="203944" y="3141714"/>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sp>
          <p:nvSpPr>
            <p:cNvPr id="17" name="Plus 16" title="Plus sign"/>
            <p:cNvSpPr/>
            <p:nvPr/>
          </p:nvSpPr>
          <p:spPr>
            <a:xfrm>
              <a:off x="1021696" y="296146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18" name="Picture 17"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7470" y="2831834"/>
              <a:ext cx="436078" cy="345169"/>
            </a:xfrm>
            <a:prstGeom prst="rect">
              <a:avLst/>
            </a:prstGeom>
          </p:spPr>
        </p:pic>
        <p:sp>
          <p:nvSpPr>
            <p:cNvPr id="19" name="TextBox 18" title="Part B"/>
            <p:cNvSpPr txBox="1"/>
            <p:nvPr/>
          </p:nvSpPr>
          <p:spPr>
            <a:xfrm>
              <a:off x="1274543" y="3128427"/>
              <a:ext cx="868500" cy="307777"/>
            </a:xfrm>
            <a:prstGeom prst="rect">
              <a:avLst/>
            </a:prstGeom>
            <a:noFill/>
          </p:spPr>
          <p:txBody>
            <a:bodyPr wrap="square" rtlCol="0">
              <a:spAutoFit/>
            </a:bodyPr>
            <a:lstStyle/>
            <a:p>
              <a:pPr algn="ctr"/>
              <a:r>
                <a:rPr lang="en-US" sz="1400" b="1" dirty="0">
                  <a:solidFill>
                    <a:schemeClr val="tx2"/>
                  </a:solidFill>
                </a:rPr>
                <a:t>Part B</a:t>
              </a:r>
            </a:p>
          </p:txBody>
        </p:sp>
        <p:sp>
          <p:nvSpPr>
            <p:cNvPr id="20" name="Plus 19" title="and sign"/>
            <p:cNvSpPr/>
            <p:nvPr/>
          </p:nvSpPr>
          <p:spPr>
            <a:xfrm>
              <a:off x="1038920" y="3509900"/>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1" name="TextBox 20" title="Part D (usually)"/>
            <p:cNvSpPr txBox="1"/>
            <p:nvPr/>
          </p:nvSpPr>
          <p:spPr>
            <a:xfrm>
              <a:off x="690254" y="4163470"/>
              <a:ext cx="881280" cy="523220"/>
            </a:xfrm>
            <a:prstGeom prst="rect">
              <a:avLst/>
            </a:prstGeom>
            <a:noFill/>
          </p:spPr>
          <p:txBody>
            <a:bodyPr wrap="square" rtlCol="0">
              <a:spAutoFit/>
            </a:bodyPr>
            <a:lstStyle/>
            <a:p>
              <a:pPr algn="ctr"/>
              <a:r>
                <a:rPr lang="en-US" sz="1400" b="1" dirty="0">
                  <a:solidFill>
                    <a:schemeClr val="tx2"/>
                  </a:solidFill>
                </a:rPr>
                <a:t>Part D (usually)</a:t>
              </a:r>
            </a:p>
          </p:txBody>
        </p:sp>
      </p:gr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55</a:t>
            </a:fld>
            <a:endParaRPr lang="en-US" dirty="0"/>
          </a:p>
        </p:txBody>
      </p:sp>
      <p:sp>
        <p:nvSpPr>
          <p:cNvPr id="4" name="Date Placeholder 3"/>
          <p:cNvSpPr>
            <a:spLocks noGrp="1"/>
          </p:cNvSpPr>
          <p:nvPr>
            <p:ph type="dt" sz="half" idx="10"/>
          </p:nvPr>
        </p:nvSpPr>
        <p:spPr/>
        <p:txBody>
          <a:bodyPr/>
          <a:lstStyle/>
          <a:p>
            <a:r>
              <a:rPr lang="en-US" smtClean="0"/>
              <a:t>August 2018</a:t>
            </a:r>
            <a:endParaRPr lang="en-US" dirty="0"/>
          </a:p>
        </p:txBody>
      </p:sp>
    </p:spTree>
    <p:extLst>
      <p:ext uri="{BB962C8B-B14F-4D97-AF65-F5344CB8AC3E}">
        <p14:creationId xmlns:p14="http://schemas.microsoft.com/office/powerpoint/2010/main" val="32536517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Enroll in a Medicare Advantage (MA) Plan?</a:t>
            </a:r>
            <a:endParaRPr lang="en-US" dirty="0"/>
          </a:p>
        </p:txBody>
      </p:sp>
      <p:sp>
        <p:nvSpPr>
          <p:cNvPr id="3" name="Content Placeholder 2"/>
          <p:cNvSpPr>
            <a:spLocks noGrp="1"/>
          </p:cNvSpPr>
          <p:nvPr>
            <p:ph idx="1"/>
          </p:nvPr>
        </p:nvSpPr>
        <p:spPr>
          <a:xfrm>
            <a:off x="1964089" y="1171074"/>
            <a:ext cx="6983918" cy="5185277"/>
          </a:xfrm>
        </p:spPr>
        <p:txBody>
          <a:bodyPr>
            <a:normAutofit fontScale="92500" lnSpcReduction="10000"/>
          </a:bodyPr>
          <a:lstStyle/>
          <a:p>
            <a:pPr marL="284163" indent="-284163">
              <a:lnSpc>
                <a:spcPct val="110000"/>
              </a:lnSpc>
            </a:pPr>
            <a:r>
              <a:rPr lang="en-US" sz="2800" dirty="0"/>
              <a:t>Use </a:t>
            </a:r>
            <a:r>
              <a:rPr lang="en-US" sz="2800" dirty="0">
                <a:hlinkClick r:id="rId3" tooltip="Find health &amp; drug plans"/>
              </a:rPr>
              <a:t>Medicare's Plan Finder</a:t>
            </a:r>
            <a:endParaRPr lang="en-US" sz="2800" dirty="0"/>
          </a:p>
          <a:p>
            <a:pPr marL="284163" indent="-284163">
              <a:lnSpc>
                <a:spcPct val="110000"/>
              </a:lnSpc>
            </a:pPr>
            <a:r>
              <a:rPr lang="en-US" sz="2800" dirty="0"/>
              <a:t>Visit the plan's website to see if you can join online</a:t>
            </a:r>
          </a:p>
          <a:p>
            <a:pPr marL="284163" indent="-284163">
              <a:lnSpc>
                <a:spcPct val="110000"/>
              </a:lnSpc>
            </a:pPr>
            <a:r>
              <a:rPr lang="en-US" sz="2800" dirty="0"/>
              <a:t>Fill out a paper enrollment </a:t>
            </a:r>
            <a:r>
              <a:rPr lang="en-US" sz="2800" dirty="0" smtClean="0"/>
              <a:t>form</a:t>
            </a:r>
          </a:p>
          <a:p>
            <a:pPr marL="684213" lvl="1" indent="-284163">
              <a:lnSpc>
                <a:spcPct val="110000"/>
              </a:lnSpc>
            </a:pPr>
            <a:r>
              <a:rPr lang="en-US" sz="2400" dirty="0" smtClean="0"/>
              <a:t>Contact </a:t>
            </a:r>
            <a:r>
              <a:rPr lang="en-US" sz="2400" dirty="0"/>
              <a:t>the plan to get an enrollment form, fill it out, and return it to the </a:t>
            </a:r>
            <a:r>
              <a:rPr lang="en-US" sz="2400" dirty="0" smtClean="0"/>
              <a:t>plan</a:t>
            </a:r>
          </a:p>
          <a:p>
            <a:pPr marL="684213" lvl="1" indent="-284163">
              <a:lnSpc>
                <a:spcPct val="110000"/>
              </a:lnSpc>
            </a:pPr>
            <a:r>
              <a:rPr lang="en-US" sz="2400" dirty="0" smtClean="0"/>
              <a:t>All </a:t>
            </a:r>
            <a:r>
              <a:rPr lang="en-US" sz="2400" dirty="0"/>
              <a:t>plans must offer this option</a:t>
            </a:r>
          </a:p>
          <a:p>
            <a:pPr marL="284163" indent="-284163">
              <a:lnSpc>
                <a:spcPct val="110000"/>
              </a:lnSpc>
            </a:pPr>
            <a:r>
              <a:rPr lang="en-US" sz="2800" dirty="0"/>
              <a:t>Call the plan you want to </a:t>
            </a:r>
            <a:r>
              <a:rPr lang="en-US" sz="2800" dirty="0" smtClean="0"/>
              <a:t>join</a:t>
            </a:r>
          </a:p>
          <a:p>
            <a:pPr marL="684213" lvl="1" indent="-284163">
              <a:lnSpc>
                <a:spcPct val="110000"/>
              </a:lnSpc>
            </a:pPr>
            <a:r>
              <a:rPr lang="en-US" sz="2400" dirty="0" smtClean="0"/>
              <a:t>Get </a:t>
            </a:r>
            <a:r>
              <a:rPr lang="en-US" sz="2400" dirty="0"/>
              <a:t>your plan's contact information from a </a:t>
            </a:r>
            <a:r>
              <a:rPr lang="en-US" sz="2400" dirty="0">
                <a:hlinkClick r:id="rId3" tooltip="Find health &amp; drug plans"/>
              </a:rPr>
              <a:t>Personalized Search (under General Search)</a:t>
            </a:r>
            <a:r>
              <a:rPr lang="en-US" sz="2400" dirty="0"/>
              <a:t>, or </a:t>
            </a:r>
            <a:r>
              <a:rPr lang="en-US" sz="2400" dirty="0">
                <a:hlinkClick r:id="rId4" tooltip="Medicare Plan Finder search by plan"/>
              </a:rPr>
              <a:t>search by plan name</a:t>
            </a:r>
            <a:endParaRPr lang="en-US" sz="2400" dirty="0"/>
          </a:p>
          <a:p>
            <a:pPr marL="284163" indent="-284163">
              <a:lnSpc>
                <a:spcPct val="110000"/>
              </a:lnSpc>
            </a:pPr>
            <a:r>
              <a:rPr lang="en-US" sz="2800" dirty="0"/>
              <a:t>Call us at 1-800-MEDICARE (1-800-633-4227</a:t>
            </a:r>
            <a:r>
              <a:rPr lang="en-US" sz="2800" dirty="0" smtClean="0"/>
              <a:t>)</a:t>
            </a:r>
            <a:endParaRPr lang="en-US" sz="2800" dirty="0"/>
          </a:p>
        </p:txBody>
      </p:sp>
      <p:grpSp>
        <p:nvGrpSpPr>
          <p:cNvPr id="12" name="Group 11" descr="Infographic for Medicare Advantage." title="How Do I Enroll in a Medicare Advantage (MA) Plan?"/>
          <p:cNvGrpSpPr/>
          <p:nvPr/>
        </p:nvGrpSpPr>
        <p:grpSpPr>
          <a:xfrm>
            <a:off x="203944" y="2150919"/>
            <a:ext cx="2113229" cy="2535772"/>
            <a:chOff x="203944" y="2315683"/>
            <a:chExt cx="1939099" cy="2371007"/>
          </a:xfrm>
        </p:grpSpPr>
        <p:pic>
          <p:nvPicPr>
            <p:cNvPr id="13" name="Picture 12"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676" y="3847349"/>
              <a:ext cx="460886" cy="370956"/>
            </a:xfrm>
            <a:prstGeom prst="rect">
              <a:avLst/>
            </a:prstGeom>
          </p:spPr>
        </p:pic>
        <p:sp>
          <p:nvSpPr>
            <p:cNvPr id="14" name="TextBox 13" title="Part C includes"/>
            <p:cNvSpPr txBox="1"/>
            <p:nvPr/>
          </p:nvSpPr>
          <p:spPr>
            <a:xfrm>
              <a:off x="479945" y="2315683"/>
              <a:ext cx="1266686" cy="523220"/>
            </a:xfrm>
            <a:prstGeom prst="rect">
              <a:avLst/>
            </a:prstGeom>
            <a:noFill/>
          </p:spPr>
          <p:txBody>
            <a:bodyPr wrap="square" rtlCol="0">
              <a:spAutoFit/>
            </a:bodyPr>
            <a:lstStyle/>
            <a:p>
              <a:pPr algn="ctr"/>
              <a:r>
                <a:rPr lang="en-US" sz="1400" b="1" dirty="0" smtClean="0">
                  <a:solidFill>
                    <a:schemeClr val="tx2"/>
                  </a:solidFill>
                </a:rPr>
                <a:t>Medicare Advantage</a:t>
              </a:r>
              <a:endParaRPr lang="en-US" sz="1400" b="1" dirty="0">
                <a:solidFill>
                  <a:schemeClr val="tx2"/>
                </a:solidFill>
              </a:endParaRPr>
            </a:p>
          </p:txBody>
        </p:sp>
        <p:pic>
          <p:nvPicPr>
            <p:cNvPr id="15" name="Picture 14" title="Part A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712" y="2831834"/>
              <a:ext cx="522879" cy="336659"/>
            </a:xfrm>
            <a:prstGeom prst="rect">
              <a:avLst/>
            </a:prstGeom>
          </p:spPr>
        </p:pic>
        <p:sp>
          <p:nvSpPr>
            <p:cNvPr id="16" name="TextBox 15" title="Part A"/>
            <p:cNvSpPr txBox="1"/>
            <p:nvPr/>
          </p:nvSpPr>
          <p:spPr>
            <a:xfrm>
              <a:off x="203944" y="3141714"/>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sp>
          <p:nvSpPr>
            <p:cNvPr id="17" name="Plus 16" title="Plus sign"/>
            <p:cNvSpPr/>
            <p:nvPr/>
          </p:nvSpPr>
          <p:spPr>
            <a:xfrm>
              <a:off x="1021696" y="296146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18" name="Picture 17" title="Part B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67470" y="2831834"/>
              <a:ext cx="436078" cy="345169"/>
            </a:xfrm>
            <a:prstGeom prst="rect">
              <a:avLst/>
            </a:prstGeom>
          </p:spPr>
        </p:pic>
        <p:sp>
          <p:nvSpPr>
            <p:cNvPr id="19" name="TextBox 18" title="Part B"/>
            <p:cNvSpPr txBox="1"/>
            <p:nvPr/>
          </p:nvSpPr>
          <p:spPr>
            <a:xfrm>
              <a:off x="1274543" y="3128427"/>
              <a:ext cx="868500" cy="307777"/>
            </a:xfrm>
            <a:prstGeom prst="rect">
              <a:avLst/>
            </a:prstGeom>
            <a:noFill/>
          </p:spPr>
          <p:txBody>
            <a:bodyPr wrap="square" rtlCol="0">
              <a:spAutoFit/>
            </a:bodyPr>
            <a:lstStyle/>
            <a:p>
              <a:pPr algn="ctr"/>
              <a:r>
                <a:rPr lang="en-US" sz="1400" b="1" dirty="0">
                  <a:solidFill>
                    <a:schemeClr val="tx2"/>
                  </a:solidFill>
                </a:rPr>
                <a:t>Part B</a:t>
              </a:r>
            </a:p>
          </p:txBody>
        </p:sp>
        <p:sp>
          <p:nvSpPr>
            <p:cNvPr id="20" name="Plus 19" title="and sign"/>
            <p:cNvSpPr/>
            <p:nvPr/>
          </p:nvSpPr>
          <p:spPr>
            <a:xfrm>
              <a:off x="1038920" y="3509900"/>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1" name="TextBox 20" title="Part D (usually)"/>
            <p:cNvSpPr txBox="1"/>
            <p:nvPr/>
          </p:nvSpPr>
          <p:spPr>
            <a:xfrm>
              <a:off x="690254" y="4163470"/>
              <a:ext cx="881280" cy="523220"/>
            </a:xfrm>
            <a:prstGeom prst="rect">
              <a:avLst/>
            </a:prstGeom>
            <a:noFill/>
          </p:spPr>
          <p:txBody>
            <a:bodyPr wrap="square" rtlCol="0">
              <a:spAutoFit/>
            </a:bodyPr>
            <a:lstStyle/>
            <a:p>
              <a:pPr algn="ctr"/>
              <a:r>
                <a:rPr lang="en-US" sz="1400" b="1" dirty="0">
                  <a:solidFill>
                    <a:schemeClr val="tx2"/>
                  </a:solidFill>
                </a:rPr>
                <a:t>Part D (usually)</a:t>
              </a:r>
            </a:p>
          </p:txBody>
        </p:sp>
      </p:gr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56</a:t>
            </a:fld>
            <a:endParaRPr lang="en-US" dirty="0"/>
          </a:p>
        </p:txBody>
      </p:sp>
    </p:spTree>
    <p:extLst>
      <p:ext uri="{BB962C8B-B14F-4D97-AF65-F5344CB8AC3E}">
        <p14:creationId xmlns:p14="http://schemas.microsoft.com/office/powerpoint/2010/main" val="230087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dirty="0" smtClean="0">
                <a:solidFill>
                  <a:srgbClr val="0070C0"/>
                </a:solidFill>
              </a:rPr>
              <a:t>Decision: </a:t>
            </a:r>
            <a:r>
              <a:rPr lang="en-US" dirty="0" smtClean="0"/>
              <a:t>Should I Join an </a:t>
            </a:r>
            <a:br>
              <a:rPr lang="en-US" dirty="0" smtClean="0"/>
            </a:br>
            <a:r>
              <a:rPr lang="en-US" dirty="0" smtClean="0"/>
              <a:t>MA Plan?</a:t>
            </a:r>
            <a:endParaRPr lang="en-US" dirty="0"/>
          </a:p>
        </p:txBody>
      </p:sp>
      <p:sp>
        <p:nvSpPr>
          <p:cNvPr id="3" name="Content Placeholder 2"/>
          <p:cNvSpPr>
            <a:spLocks noGrp="1"/>
          </p:cNvSpPr>
          <p:nvPr>
            <p:ph idx="1"/>
          </p:nvPr>
        </p:nvSpPr>
        <p:spPr>
          <a:xfrm>
            <a:off x="1571489" y="1171074"/>
            <a:ext cx="7499775" cy="5185277"/>
          </a:xfrm>
        </p:spPr>
        <p:txBody>
          <a:bodyPr>
            <a:noAutofit/>
          </a:bodyPr>
          <a:lstStyle/>
          <a:p>
            <a:pPr>
              <a:lnSpc>
                <a:spcPct val="120000"/>
              </a:lnSpc>
            </a:pPr>
            <a:r>
              <a:rPr lang="en-US" sz="2200" dirty="0" smtClean="0"/>
              <a:t>Consider</a:t>
            </a:r>
          </a:p>
          <a:p>
            <a:pPr marL="685800" lvl="1" indent="-342900">
              <a:lnSpc>
                <a:spcPct val="120000"/>
              </a:lnSpc>
            </a:pPr>
            <a:r>
              <a:rPr lang="en-US" sz="1800" dirty="0" smtClean="0"/>
              <a:t>You must have Part A and Part B to join</a:t>
            </a:r>
          </a:p>
          <a:p>
            <a:pPr marL="685800" lvl="1" indent="-342900">
              <a:lnSpc>
                <a:spcPct val="120000"/>
              </a:lnSpc>
            </a:pPr>
            <a:r>
              <a:rPr lang="en-US" sz="1800" dirty="0" smtClean="0"/>
              <a:t>Most offer comprehensive coverage </a:t>
            </a:r>
          </a:p>
          <a:p>
            <a:pPr marL="1038225" lvl="2" indent="-352425">
              <a:lnSpc>
                <a:spcPct val="120000"/>
              </a:lnSpc>
            </a:pPr>
            <a:r>
              <a:rPr lang="en-US" sz="1600" dirty="0" smtClean="0"/>
              <a:t>Including Part D drug coverage</a:t>
            </a:r>
          </a:p>
          <a:p>
            <a:pPr marL="685800" lvl="1" indent="-342900">
              <a:lnSpc>
                <a:spcPct val="120000"/>
              </a:lnSpc>
            </a:pPr>
            <a:r>
              <a:rPr lang="en-US" sz="1800" dirty="0"/>
              <a:t>Some plans may require you to use a network </a:t>
            </a:r>
          </a:p>
          <a:p>
            <a:pPr marL="685800" lvl="1" indent="-342900">
              <a:lnSpc>
                <a:spcPct val="120000"/>
              </a:lnSpc>
            </a:pPr>
            <a:r>
              <a:rPr lang="en-US" sz="1800" dirty="0"/>
              <a:t>You may need a referral to see a specialist</a:t>
            </a:r>
          </a:p>
          <a:p>
            <a:pPr marL="685800" lvl="1" indent="-342900">
              <a:lnSpc>
                <a:spcPct val="120000"/>
              </a:lnSpc>
            </a:pPr>
            <a:r>
              <a:rPr lang="en-US" sz="1800" dirty="0"/>
              <a:t>You must pay the Part B and the monthly plan premium</a:t>
            </a:r>
          </a:p>
          <a:p>
            <a:pPr marL="685800" lvl="1" indent="-342900">
              <a:lnSpc>
                <a:spcPct val="120000"/>
              </a:lnSpc>
            </a:pPr>
            <a:r>
              <a:rPr lang="en-US" sz="1800" dirty="0"/>
              <a:t>You can only join/leave plan during certain periods</a:t>
            </a:r>
          </a:p>
          <a:p>
            <a:pPr marL="685800" lvl="1" indent="-342900">
              <a:lnSpc>
                <a:spcPct val="120000"/>
              </a:lnSpc>
            </a:pPr>
            <a:r>
              <a:rPr lang="en-US" sz="1800" dirty="0"/>
              <a:t>It doesn’t work with Medigap policies</a:t>
            </a:r>
          </a:p>
          <a:p>
            <a:pPr marL="685800" lvl="1" indent="-342900">
              <a:lnSpc>
                <a:spcPct val="120000"/>
              </a:lnSpc>
            </a:pPr>
            <a:r>
              <a:rPr lang="en-US" sz="1800" dirty="0"/>
              <a:t>It’s NOT available to MOST people with </a:t>
            </a:r>
            <a:r>
              <a:rPr lang="en-US" sz="1800" dirty="0" smtClean="0"/>
              <a:t>End-Stage Renal Disease (ESRD)</a:t>
            </a:r>
          </a:p>
          <a:p>
            <a:pPr marL="685800" lvl="1" indent="-342900">
              <a:lnSpc>
                <a:spcPct val="120000"/>
              </a:lnSpc>
            </a:pPr>
            <a:r>
              <a:rPr lang="en-US" sz="1800" dirty="0" smtClean="0"/>
              <a:t>They send notices to members each year</a:t>
            </a:r>
          </a:p>
          <a:p>
            <a:pPr marL="1085850" lvl="2" indent="-342900">
              <a:lnSpc>
                <a:spcPct val="120000"/>
              </a:lnSpc>
            </a:pPr>
            <a:r>
              <a:rPr lang="en-US" sz="1600" dirty="0" smtClean="0"/>
              <a:t>Annual Notice of Change (ANOC)</a:t>
            </a:r>
          </a:p>
          <a:p>
            <a:pPr marL="1085850" lvl="2" indent="-342900">
              <a:lnSpc>
                <a:spcPct val="120000"/>
              </a:lnSpc>
            </a:pPr>
            <a:r>
              <a:rPr lang="en-US" sz="1600" dirty="0" smtClean="0"/>
              <a:t>Evidence of Coverage (EOC)</a:t>
            </a:r>
            <a:endParaRPr lang="en-US" sz="1600" dirty="0"/>
          </a:p>
        </p:txBody>
      </p:sp>
      <p:grpSp>
        <p:nvGrpSpPr>
          <p:cNvPr id="14" name="Group 13" descr="Infographic for Medicare Advantage." title="Decision: Should I Join an MA Plan?"/>
          <p:cNvGrpSpPr/>
          <p:nvPr/>
        </p:nvGrpSpPr>
        <p:grpSpPr>
          <a:xfrm>
            <a:off x="203943" y="2150918"/>
            <a:ext cx="1978147" cy="2359325"/>
            <a:chOff x="203944" y="2315683"/>
            <a:chExt cx="1939099" cy="2371007"/>
          </a:xfrm>
        </p:grpSpPr>
        <p:pic>
          <p:nvPicPr>
            <p:cNvPr id="15" name="Picture 14"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676" y="3847349"/>
              <a:ext cx="460886" cy="370956"/>
            </a:xfrm>
            <a:prstGeom prst="rect">
              <a:avLst/>
            </a:prstGeom>
          </p:spPr>
        </p:pic>
        <p:sp>
          <p:nvSpPr>
            <p:cNvPr id="16" name="TextBox 15" title="Part C includes"/>
            <p:cNvSpPr txBox="1"/>
            <p:nvPr/>
          </p:nvSpPr>
          <p:spPr>
            <a:xfrm>
              <a:off x="479945" y="2315683"/>
              <a:ext cx="1266686" cy="523220"/>
            </a:xfrm>
            <a:prstGeom prst="rect">
              <a:avLst/>
            </a:prstGeom>
            <a:noFill/>
          </p:spPr>
          <p:txBody>
            <a:bodyPr wrap="square" rtlCol="0">
              <a:spAutoFit/>
            </a:bodyPr>
            <a:lstStyle/>
            <a:p>
              <a:pPr algn="ctr"/>
              <a:r>
                <a:rPr lang="en-US" sz="1400" b="1" dirty="0" smtClean="0">
                  <a:solidFill>
                    <a:schemeClr val="tx2"/>
                  </a:solidFill>
                </a:rPr>
                <a:t>Medicare Advantage</a:t>
              </a:r>
              <a:endParaRPr lang="en-US" sz="1400" b="1" dirty="0">
                <a:solidFill>
                  <a:schemeClr val="tx2"/>
                </a:solidFill>
              </a:endParaRPr>
            </a:p>
          </p:txBody>
        </p:sp>
        <p:pic>
          <p:nvPicPr>
            <p:cNvPr id="17" name="Picture 16"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12" y="2831834"/>
              <a:ext cx="522879" cy="336659"/>
            </a:xfrm>
            <a:prstGeom prst="rect">
              <a:avLst/>
            </a:prstGeom>
          </p:spPr>
        </p:pic>
        <p:sp>
          <p:nvSpPr>
            <p:cNvPr id="18" name="TextBox 17" title="Part A"/>
            <p:cNvSpPr txBox="1"/>
            <p:nvPr/>
          </p:nvSpPr>
          <p:spPr>
            <a:xfrm>
              <a:off x="203944" y="3141714"/>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sp>
          <p:nvSpPr>
            <p:cNvPr id="19" name="Plus 18" title="Plus sign"/>
            <p:cNvSpPr/>
            <p:nvPr/>
          </p:nvSpPr>
          <p:spPr>
            <a:xfrm>
              <a:off x="1021696" y="296146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0" name="Picture 19"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7470" y="2831834"/>
              <a:ext cx="436078" cy="345169"/>
            </a:xfrm>
            <a:prstGeom prst="rect">
              <a:avLst/>
            </a:prstGeom>
          </p:spPr>
        </p:pic>
        <p:sp>
          <p:nvSpPr>
            <p:cNvPr id="21" name="TextBox 20" title="Part B"/>
            <p:cNvSpPr txBox="1"/>
            <p:nvPr/>
          </p:nvSpPr>
          <p:spPr>
            <a:xfrm>
              <a:off x="1274543" y="3128427"/>
              <a:ext cx="868500" cy="307777"/>
            </a:xfrm>
            <a:prstGeom prst="rect">
              <a:avLst/>
            </a:prstGeom>
            <a:noFill/>
          </p:spPr>
          <p:txBody>
            <a:bodyPr wrap="square" rtlCol="0">
              <a:spAutoFit/>
            </a:bodyPr>
            <a:lstStyle/>
            <a:p>
              <a:pPr algn="ctr"/>
              <a:r>
                <a:rPr lang="en-US" sz="1400" b="1" dirty="0">
                  <a:solidFill>
                    <a:schemeClr val="tx2"/>
                  </a:solidFill>
                </a:rPr>
                <a:t>Part B</a:t>
              </a:r>
            </a:p>
          </p:txBody>
        </p:sp>
        <p:sp>
          <p:nvSpPr>
            <p:cNvPr id="22" name="Plus 21" title="and sign"/>
            <p:cNvSpPr/>
            <p:nvPr/>
          </p:nvSpPr>
          <p:spPr>
            <a:xfrm>
              <a:off x="1038920" y="3509900"/>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3" name="TextBox 22" title="Part D (usually)"/>
            <p:cNvSpPr txBox="1"/>
            <p:nvPr/>
          </p:nvSpPr>
          <p:spPr>
            <a:xfrm>
              <a:off x="690254" y="4163470"/>
              <a:ext cx="881280" cy="523220"/>
            </a:xfrm>
            <a:prstGeom prst="rect">
              <a:avLst/>
            </a:prstGeom>
            <a:noFill/>
          </p:spPr>
          <p:txBody>
            <a:bodyPr wrap="square" rtlCol="0">
              <a:spAutoFit/>
            </a:bodyPr>
            <a:lstStyle/>
            <a:p>
              <a:pPr algn="ctr"/>
              <a:r>
                <a:rPr lang="en-US" sz="1400" b="1" dirty="0">
                  <a:solidFill>
                    <a:schemeClr val="tx2"/>
                  </a:solidFill>
                </a:rPr>
                <a:t>Part D (usually)</a:t>
              </a: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57</a:t>
            </a:fld>
            <a:endParaRPr lang="en-US" dirty="0"/>
          </a:p>
        </p:txBody>
      </p:sp>
    </p:spTree>
    <p:extLst>
      <p:ext uri="{BB962C8B-B14F-4D97-AF65-F5344CB8AC3E}">
        <p14:creationId xmlns:p14="http://schemas.microsoft.com/office/powerpoint/2010/main" val="1828151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Comparison Summary: </a:t>
            </a:r>
            <a:br>
              <a:rPr lang="en-US" dirty="0" smtClean="0"/>
            </a:br>
            <a:r>
              <a:rPr lang="en-US" dirty="0" smtClean="0"/>
              <a:t>How They Work—Coverage</a:t>
            </a:r>
            <a:endParaRPr lang="en-US" dirty="0"/>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58</a:t>
            </a:fld>
            <a:endParaRPr lang="en-US" dirty="0"/>
          </a:p>
        </p:txBody>
      </p:sp>
      <p:graphicFrame>
        <p:nvGraphicFramePr>
          <p:cNvPr id="11" name="Content Placeholder 5" descr="This displays a side by side comparison covering Original Medicare and Medicare Advantage plans and describes the following summary for each: &#10;How it Works&#10;Part A&amp; B&#10;How it works:&#10; ■   Medicare provides this coverage directly.&#10; ■    You have your choice of doctors and hospitals that are enrolled in Medicare and accepting new Medicare patients.&#10; ■    Generally, you or your supplemental  coverage pay  deductibles and  coinsurance.&#10; ■    You usually pay a monthly premium for Part B.&#10;Sometimes called Part C&#10;Private insurance companies approved by Medicare provide this coverage.&#10; ■     In most plans, you need to use plan doctors, hospitals, or other  providers or you pay more or all of the costs.&#10; ■     You may pay a monthly premium (in addition to    your Part B premium) and a copayment or coinsurance for covered services." title="Original Medicare compared to MA Plan (Oart C)"/>
          <p:cNvGraphicFramePr>
            <a:graphicFrameLocks noGrp="1"/>
          </p:cNvGraphicFramePr>
          <p:nvPr>
            <p:ph idx="1"/>
            <p:extLst>
              <p:ext uri="{D42A27DB-BD31-4B8C-83A1-F6EECF244321}">
                <p14:modId xmlns:p14="http://schemas.microsoft.com/office/powerpoint/2010/main" val="97463371"/>
              </p:ext>
            </p:extLst>
          </p:nvPr>
        </p:nvGraphicFramePr>
        <p:xfrm>
          <a:off x="204537" y="1171575"/>
          <a:ext cx="8734925" cy="5184776"/>
        </p:xfrm>
        <a:graphic>
          <a:graphicData uri="http://schemas.openxmlformats.org/drawingml/2006/table">
            <a:tbl>
              <a:tblPr firstRow="1" firstCol="1" lastRow="1" lastCol="1" bandRow="1" bandCol="1">
                <a:tableStyleId>{5C22544A-7EE6-4342-B048-85BDC9FD1C3A}</a:tableStyleId>
              </a:tblPr>
              <a:tblGrid>
                <a:gridCol w="4404163">
                  <a:extLst>
                    <a:ext uri="{9D8B030D-6E8A-4147-A177-3AD203B41FA5}">
                      <a16:colId xmlns:a16="http://schemas.microsoft.com/office/drawing/2014/main" val="20000"/>
                    </a:ext>
                  </a:extLst>
                </a:gridCol>
                <a:gridCol w="4330762">
                  <a:extLst>
                    <a:ext uri="{9D8B030D-6E8A-4147-A177-3AD203B41FA5}">
                      <a16:colId xmlns:a16="http://schemas.microsoft.com/office/drawing/2014/main" val="20001"/>
                    </a:ext>
                  </a:extLst>
                </a:gridCol>
              </a:tblGrid>
              <a:tr h="674287">
                <a:tc>
                  <a:txBody>
                    <a:bodyPr/>
                    <a:lstStyle/>
                    <a:p>
                      <a:pPr marL="60325" marR="847725" indent="0" algn="ctr">
                        <a:lnSpc>
                          <a:spcPct val="115000"/>
                        </a:lnSpc>
                        <a:spcBef>
                          <a:spcPts val="105"/>
                        </a:spcBef>
                        <a:spcAft>
                          <a:spcPts val="0"/>
                        </a:spcAft>
                      </a:pPr>
                      <a:r>
                        <a:rPr lang="en-US" sz="2000" b="1" spc="5" dirty="0" smtClean="0">
                          <a:solidFill>
                            <a:schemeClr val="bg1"/>
                          </a:solidFill>
                          <a:effectLst/>
                        </a:rPr>
                        <a:t>           O</a:t>
                      </a:r>
                      <a:r>
                        <a:rPr lang="en-US" sz="2000" b="1" dirty="0" smtClean="0">
                          <a:solidFill>
                            <a:schemeClr val="bg1"/>
                          </a:solidFill>
                          <a:effectLst/>
                        </a:rPr>
                        <a:t>riginal</a:t>
                      </a:r>
                      <a:r>
                        <a:rPr lang="en-US" sz="2000" b="1" spc="-75" dirty="0" smtClean="0">
                          <a:solidFill>
                            <a:schemeClr val="bg1"/>
                          </a:solidFill>
                          <a:effectLst/>
                        </a:rPr>
                        <a:t> M</a:t>
                      </a:r>
                      <a:r>
                        <a:rPr lang="en-US" sz="2000" b="1" dirty="0" smtClean="0">
                          <a:solidFill>
                            <a:schemeClr val="bg1"/>
                          </a:solidFill>
                          <a:effectLst/>
                        </a:rPr>
                        <a:t>edi</a:t>
                      </a:r>
                      <a:r>
                        <a:rPr lang="en-US" sz="2000" b="1" spc="5" dirty="0" smtClean="0">
                          <a:solidFill>
                            <a:schemeClr val="bg1"/>
                          </a:solidFill>
                          <a:effectLst/>
                        </a:rPr>
                        <a:t>c</a:t>
                      </a:r>
                      <a:r>
                        <a:rPr lang="en-US" sz="2000" b="1" dirty="0" smtClean="0">
                          <a:solidFill>
                            <a:schemeClr val="bg1"/>
                          </a:solidFill>
                          <a:effectLst/>
                        </a:rPr>
                        <a:t>a</a:t>
                      </a:r>
                      <a:r>
                        <a:rPr lang="en-US" sz="2000" b="1" spc="-10" dirty="0" smtClean="0">
                          <a:solidFill>
                            <a:schemeClr val="bg1"/>
                          </a:solidFill>
                          <a:effectLst/>
                        </a:rPr>
                        <a:t>r</a:t>
                      </a:r>
                      <a:r>
                        <a:rPr lang="en-US" sz="2000" b="1" dirty="0" smtClean="0">
                          <a:solidFill>
                            <a:schemeClr val="bg1"/>
                          </a:solidFill>
                          <a:effectLst/>
                        </a:rPr>
                        <a:t>e</a:t>
                      </a:r>
                      <a:r>
                        <a:rPr lang="en-US" sz="2000" b="1" spc="-25" dirty="0" smtClean="0">
                          <a:solidFill>
                            <a:schemeClr val="bg1"/>
                          </a:solidFill>
                          <a:effectLst/>
                        </a:rPr>
                        <a:t> </a:t>
                      </a:r>
                      <a:endParaRPr lang="en-US" sz="2000" b="1" dirty="0">
                        <a:solidFill>
                          <a:schemeClr val="bg1"/>
                        </a:solidFill>
                        <a:effectLst/>
                        <a:latin typeface="Calibri"/>
                        <a:ea typeface="Calibri"/>
                        <a:cs typeface="Times New Roman"/>
                      </a:endParaRPr>
                    </a:p>
                  </a:txBody>
                  <a:tcPr marL="0" marR="0" marT="0" marB="0"/>
                </a:tc>
                <a:tc>
                  <a:txBody>
                    <a:bodyPr/>
                    <a:lstStyle/>
                    <a:p>
                      <a:pPr marL="344488" marR="798830" indent="0" algn="ctr" defTabSz="914400" rtl="0" eaLnBrk="1" latinLnBrk="0" hangingPunct="1">
                        <a:lnSpc>
                          <a:spcPct val="115000"/>
                        </a:lnSpc>
                        <a:spcBef>
                          <a:spcPts val="105"/>
                        </a:spcBef>
                        <a:spcAft>
                          <a:spcPts val="0"/>
                        </a:spcAft>
                        <a:tabLst/>
                      </a:pPr>
                      <a:r>
                        <a:rPr lang="en-US" sz="2000" b="1" kern="1200" spc="5" dirty="0" smtClean="0">
                          <a:solidFill>
                            <a:schemeClr val="bg1"/>
                          </a:solidFill>
                          <a:effectLst/>
                          <a:latin typeface="+mn-lt"/>
                          <a:ea typeface="+mn-ea"/>
                          <a:cs typeface="+mn-cs"/>
                        </a:rPr>
                        <a:t> MA Plan (Part C)</a:t>
                      </a:r>
                    </a:p>
                  </a:txBody>
                  <a:tcPr marL="0" marR="0" marT="0" marB="0"/>
                </a:tc>
                <a:extLst>
                  <a:ext uri="{0D108BD9-81ED-4DB2-BD59-A6C34878D82A}">
                    <a16:rowId xmlns:a16="http://schemas.microsoft.com/office/drawing/2014/main" val="10000"/>
                  </a:ext>
                </a:extLst>
              </a:tr>
              <a:tr h="4510489">
                <a:tc>
                  <a:txBody>
                    <a:bodyPr/>
                    <a:lstStyle/>
                    <a:p>
                      <a:pPr marL="401638" marR="346075" indent="-285750"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strike="noStrike" kern="1200" spc="0" dirty="0" smtClean="0">
                          <a:solidFill>
                            <a:schemeClr val="tx1"/>
                          </a:solidFill>
                          <a:effectLst/>
                          <a:latin typeface="+mn-lt"/>
                          <a:ea typeface="+mn-ea"/>
                          <a:cs typeface="+mn-cs"/>
                        </a:rPr>
                        <a:t>Covers</a:t>
                      </a:r>
                      <a:r>
                        <a:rPr lang="en-US" sz="2000" b="0" strike="noStrike" kern="1200" spc="0" baseline="0" dirty="0" smtClean="0">
                          <a:solidFill>
                            <a:schemeClr val="tx1"/>
                          </a:solidFill>
                          <a:effectLst/>
                          <a:latin typeface="+mn-lt"/>
                          <a:ea typeface="+mn-ea"/>
                          <a:cs typeface="+mn-cs"/>
                        </a:rPr>
                        <a:t> Part A and Part B benefits</a:t>
                      </a:r>
                    </a:p>
                    <a:p>
                      <a:pPr marL="401638" marR="346075" indent="-285750"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Medicare </a:t>
                      </a:r>
                      <a:r>
                        <a:rPr lang="en-US" sz="2000" b="0" kern="1200" spc="-20" dirty="0">
                          <a:solidFill>
                            <a:schemeClr val="tx1"/>
                          </a:solidFill>
                          <a:effectLst/>
                          <a:latin typeface="+mn-lt"/>
                          <a:ea typeface="+mn-ea"/>
                          <a:cs typeface="+mn-cs"/>
                        </a:rPr>
                        <a:t>provides this </a:t>
                      </a:r>
                      <a:r>
                        <a:rPr lang="en-US" sz="2000" b="0" kern="1200" spc="-20" dirty="0" smtClean="0">
                          <a:solidFill>
                            <a:schemeClr val="tx1"/>
                          </a:solidFill>
                          <a:effectLst/>
                          <a:latin typeface="+mn-lt"/>
                          <a:ea typeface="+mn-ea"/>
                          <a:cs typeface="+mn-cs"/>
                        </a:rPr>
                        <a:t>coverage directly</a:t>
                      </a:r>
                    </a:p>
                    <a:p>
                      <a:pPr marL="401638" marR="346075" indent="-285750"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You </a:t>
                      </a:r>
                      <a:r>
                        <a:rPr lang="en-US" sz="2000" b="0" kern="1200" spc="-20" dirty="0">
                          <a:solidFill>
                            <a:schemeClr val="tx1"/>
                          </a:solidFill>
                          <a:effectLst/>
                          <a:latin typeface="+mn-lt"/>
                          <a:ea typeface="+mn-ea"/>
                          <a:cs typeface="+mn-cs"/>
                        </a:rPr>
                        <a:t>have your choice of doctors and hospitals </a:t>
                      </a:r>
                      <a:r>
                        <a:rPr lang="en-US" sz="2000" b="0" kern="1200" spc="-20" dirty="0" smtClean="0">
                          <a:solidFill>
                            <a:schemeClr val="tx1"/>
                          </a:solidFill>
                          <a:effectLst/>
                          <a:latin typeface="+mn-lt"/>
                          <a:ea typeface="+mn-ea"/>
                          <a:cs typeface="+mn-cs"/>
                        </a:rPr>
                        <a:t>that are </a:t>
                      </a:r>
                      <a:r>
                        <a:rPr lang="en-US" sz="2000" b="0" kern="1200" spc="-20" dirty="0">
                          <a:solidFill>
                            <a:schemeClr val="tx1"/>
                          </a:solidFill>
                          <a:effectLst/>
                          <a:latin typeface="+mn-lt"/>
                          <a:ea typeface="+mn-ea"/>
                          <a:cs typeface="+mn-cs"/>
                        </a:rPr>
                        <a:t>enrolled in Medicare and accepting new </a:t>
                      </a:r>
                      <a:r>
                        <a:rPr lang="en-US" sz="2000" b="0" kern="1200" spc="-20" dirty="0" smtClean="0">
                          <a:solidFill>
                            <a:schemeClr val="tx1"/>
                          </a:solidFill>
                          <a:effectLst/>
                          <a:latin typeface="+mn-lt"/>
                          <a:ea typeface="+mn-ea"/>
                          <a:cs typeface="+mn-cs"/>
                        </a:rPr>
                        <a:t>Medicare patients</a:t>
                      </a:r>
                      <a:endParaRPr lang="en-US" sz="2000" b="0" kern="1200" spc="-20" dirty="0">
                        <a:solidFill>
                          <a:schemeClr val="tx1"/>
                        </a:solidFill>
                        <a:effectLst/>
                        <a:latin typeface="+mn-lt"/>
                        <a:ea typeface="+mn-ea"/>
                        <a:cs typeface="+mn-cs"/>
                      </a:endParaRPr>
                    </a:p>
                    <a:p>
                      <a:pPr marL="401638" marR="346075"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spc="-20" dirty="0" smtClean="0">
                          <a:solidFill>
                            <a:schemeClr val="tx1"/>
                          </a:solidFill>
                          <a:effectLst/>
                          <a:latin typeface="+mn-lt"/>
                          <a:ea typeface="+mn-ea"/>
                          <a:cs typeface="+mn-cs"/>
                        </a:rPr>
                        <a:t>Generally</a:t>
                      </a:r>
                      <a:r>
                        <a:rPr lang="en-US" sz="2000" b="0" kern="1200" spc="-20" dirty="0">
                          <a:solidFill>
                            <a:schemeClr val="tx1"/>
                          </a:solidFill>
                          <a:effectLst/>
                          <a:latin typeface="+mn-lt"/>
                          <a:ea typeface="+mn-ea"/>
                          <a:cs typeface="+mn-cs"/>
                        </a:rPr>
                        <a:t>, you or your </a:t>
                      </a:r>
                      <a:r>
                        <a:rPr lang="en-US" sz="2000" b="0" kern="1200" spc="-20" dirty="0" smtClean="0">
                          <a:solidFill>
                            <a:schemeClr val="tx1"/>
                          </a:solidFill>
                          <a:effectLst/>
                          <a:latin typeface="+mn-lt"/>
                          <a:ea typeface="+mn-ea"/>
                          <a:cs typeface="+mn-cs"/>
                        </a:rPr>
                        <a:t>supplemental coverage pay deductibles and coinsurance</a:t>
                      </a:r>
                      <a:endParaRPr lang="en-US" sz="2000" b="0" kern="1200" spc="-20" dirty="0">
                        <a:solidFill>
                          <a:schemeClr val="tx1"/>
                        </a:solidFill>
                        <a:effectLst/>
                        <a:latin typeface="+mn-lt"/>
                        <a:ea typeface="+mn-ea"/>
                        <a:cs typeface="+mn-cs"/>
                      </a:endParaRPr>
                    </a:p>
                    <a:p>
                      <a:pPr marL="401638" marR="346075"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spc="-20" dirty="0" smtClean="0">
                          <a:solidFill>
                            <a:schemeClr val="tx1"/>
                          </a:solidFill>
                          <a:effectLst/>
                          <a:latin typeface="+mn-lt"/>
                          <a:ea typeface="+mn-ea"/>
                          <a:cs typeface="+mn-cs"/>
                        </a:rPr>
                        <a:t>You </a:t>
                      </a:r>
                      <a:r>
                        <a:rPr lang="en-US" sz="2000" b="0" kern="1200" spc="-20" dirty="0">
                          <a:solidFill>
                            <a:schemeClr val="tx1"/>
                          </a:solidFill>
                          <a:effectLst/>
                          <a:latin typeface="+mn-lt"/>
                          <a:ea typeface="+mn-ea"/>
                          <a:cs typeface="+mn-cs"/>
                        </a:rPr>
                        <a:t>usually pay a monthly premium for Part </a:t>
                      </a:r>
                      <a:r>
                        <a:rPr lang="en-US" sz="2000" b="0" kern="1200" spc="-20" dirty="0" smtClean="0">
                          <a:solidFill>
                            <a:schemeClr val="tx1"/>
                          </a:solidFill>
                          <a:effectLst/>
                          <a:latin typeface="+mn-lt"/>
                          <a:ea typeface="+mn-ea"/>
                          <a:cs typeface="+mn-cs"/>
                        </a:rPr>
                        <a:t>B</a:t>
                      </a:r>
                      <a:endParaRPr lang="en-US" sz="2000" b="0" kern="1200" spc="-20" dirty="0">
                        <a:solidFill>
                          <a:schemeClr val="tx1"/>
                        </a:solidFill>
                        <a:effectLst/>
                        <a:latin typeface="+mn-lt"/>
                        <a:ea typeface="+mn-ea"/>
                        <a:cs typeface="+mn-cs"/>
                      </a:endParaRPr>
                    </a:p>
                  </a:txBody>
                  <a:tcPr marL="0" marR="0" marT="0" marB="0">
                    <a:solidFill>
                      <a:srgbClr val="D0D8E8"/>
                    </a:solidFill>
                  </a:tcPr>
                </a:tc>
                <a:tc>
                  <a:txBody>
                    <a:bodyPr/>
                    <a:lstStyle/>
                    <a:p>
                      <a:pPr marL="347663" marR="0" indent="-231775" algn="l" defTabSz="914400" rtl="0" eaLnBrk="1" latinLnBrk="0" hangingPunct="1">
                        <a:lnSpc>
                          <a:spcPct val="100000"/>
                        </a:lnSpc>
                        <a:spcBef>
                          <a:spcPts val="600"/>
                        </a:spcBef>
                        <a:spcAft>
                          <a:spcPts val="0"/>
                        </a:spcAft>
                        <a:buFont typeface="Wingdings" panose="05000000000000000000" pitchFamily="2" charset="2"/>
                        <a:buChar char="§"/>
                      </a:pPr>
                      <a:r>
                        <a:rPr lang="en-US" sz="2000" b="0" kern="1200" spc="-20" dirty="0" smtClean="0">
                          <a:solidFill>
                            <a:schemeClr val="tx1"/>
                          </a:solidFill>
                          <a:effectLst/>
                          <a:latin typeface="+mn-lt"/>
                          <a:ea typeface="+mn-ea"/>
                          <a:cs typeface="+mn-cs"/>
                        </a:rPr>
                        <a:t>Covers</a:t>
                      </a:r>
                      <a:r>
                        <a:rPr lang="en-US" sz="2000" b="0" kern="1200" spc="-20" baseline="0" dirty="0" smtClean="0">
                          <a:solidFill>
                            <a:schemeClr val="tx1"/>
                          </a:solidFill>
                          <a:effectLst/>
                          <a:latin typeface="+mn-lt"/>
                          <a:ea typeface="+mn-ea"/>
                          <a:cs typeface="+mn-cs"/>
                        </a:rPr>
                        <a:t> Part A and Part B benefits and may cover additional benefits (like vision or dental)</a:t>
                      </a:r>
                      <a:r>
                        <a:rPr lang="en-US" sz="2000" b="1" kern="1200" spc="-20" dirty="0" smtClean="0">
                          <a:solidFill>
                            <a:schemeClr val="tx1"/>
                          </a:solidFill>
                          <a:effectLst/>
                          <a:latin typeface="+mn-lt"/>
                          <a:ea typeface="+mn-ea"/>
                          <a:cs typeface="+mn-cs"/>
                        </a:rPr>
                        <a:t> </a:t>
                      </a:r>
                    </a:p>
                    <a:p>
                      <a:pPr marL="342900" marR="99695" indent="-227013"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Coverage provided by private insurance companies approved by Medicare</a:t>
                      </a:r>
                    </a:p>
                    <a:p>
                      <a:pPr marL="342900" marR="99695" indent="-227013"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In </a:t>
                      </a:r>
                      <a:r>
                        <a:rPr lang="en-US" sz="2000" b="0" kern="1200" spc="-20" dirty="0">
                          <a:solidFill>
                            <a:schemeClr val="tx1"/>
                          </a:solidFill>
                          <a:effectLst/>
                          <a:latin typeface="+mn-lt"/>
                          <a:ea typeface="+mn-ea"/>
                          <a:cs typeface="+mn-cs"/>
                        </a:rPr>
                        <a:t>most plans, you need to use plan doctors, hospitals, or </a:t>
                      </a:r>
                      <a:r>
                        <a:rPr lang="en-US" sz="2000" b="0" kern="1200" spc="-20" dirty="0" smtClean="0">
                          <a:solidFill>
                            <a:schemeClr val="tx1"/>
                          </a:solidFill>
                          <a:effectLst/>
                          <a:latin typeface="+mn-lt"/>
                          <a:ea typeface="+mn-ea"/>
                          <a:cs typeface="+mn-cs"/>
                        </a:rPr>
                        <a:t>other providers </a:t>
                      </a:r>
                      <a:r>
                        <a:rPr lang="en-US" sz="2000" b="0" kern="1200" spc="-20" dirty="0">
                          <a:solidFill>
                            <a:schemeClr val="tx1"/>
                          </a:solidFill>
                          <a:effectLst/>
                          <a:latin typeface="+mn-lt"/>
                          <a:ea typeface="+mn-ea"/>
                          <a:cs typeface="+mn-cs"/>
                        </a:rPr>
                        <a:t>or you pay more or all of the </a:t>
                      </a:r>
                      <a:r>
                        <a:rPr lang="en-US" sz="2000" b="0" kern="1200" spc="-20" dirty="0" smtClean="0">
                          <a:solidFill>
                            <a:schemeClr val="tx1"/>
                          </a:solidFill>
                          <a:effectLst/>
                          <a:latin typeface="+mn-lt"/>
                          <a:ea typeface="+mn-ea"/>
                          <a:cs typeface="+mn-cs"/>
                        </a:rPr>
                        <a:t>costs</a:t>
                      </a:r>
                      <a:endParaRPr lang="en-US" sz="2000" b="0" kern="1200" spc="-20" dirty="0">
                        <a:solidFill>
                          <a:schemeClr val="tx1"/>
                        </a:solidFill>
                        <a:effectLst/>
                        <a:latin typeface="+mn-lt"/>
                        <a:ea typeface="+mn-ea"/>
                        <a:cs typeface="+mn-cs"/>
                      </a:endParaRPr>
                    </a:p>
                    <a:p>
                      <a:pPr marL="342900" marR="99695" indent="-227013" algn="l" defTabSz="914400" rtl="0" eaLnBrk="1" latinLnBrk="0" hangingPunct="1">
                        <a:lnSpc>
                          <a:spcPct val="100000"/>
                        </a:lnSpc>
                        <a:spcBef>
                          <a:spcPts val="600"/>
                        </a:spcBef>
                        <a:spcAft>
                          <a:spcPts val="0"/>
                        </a:spcAft>
                        <a:buSzPct val="100000"/>
                        <a:buFont typeface="Wingdings" panose="05000000000000000000" pitchFamily="2" charset="2"/>
                        <a:buChar char="§"/>
                      </a:pPr>
                      <a:r>
                        <a:rPr lang="en-US" sz="2000" b="0" kern="1200" spc="-20" dirty="0" smtClean="0">
                          <a:solidFill>
                            <a:schemeClr val="tx1"/>
                          </a:solidFill>
                          <a:effectLst/>
                          <a:latin typeface="+mn-lt"/>
                          <a:ea typeface="+mn-ea"/>
                          <a:cs typeface="+mn-cs"/>
                        </a:rPr>
                        <a:t>You </a:t>
                      </a:r>
                      <a:r>
                        <a:rPr lang="en-US" sz="2000" b="0" kern="1200" spc="-20" dirty="0">
                          <a:solidFill>
                            <a:schemeClr val="tx1"/>
                          </a:solidFill>
                          <a:effectLst/>
                          <a:latin typeface="+mn-lt"/>
                          <a:ea typeface="+mn-ea"/>
                          <a:cs typeface="+mn-cs"/>
                        </a:rPr>
                        <a:t>may pay a monthly premium (in addition </a:t>
                      </a:r>
                      <a:r>
                        <a:rPr lang="en-US" sz="2000" b="0" kern="1200" spc="-20" dirty="0" smtClean="0">
                          <a:solidFill>
                            <a:schemeClr val="tx1"/>
                          </a:solidFill>
                          <a:effectLst/>
                          <a:latin typeface="+mn-lt"/>
                          <a:ea typeface="+mn-ea"/>
                          <a:cs typeface="+mn-cs"/>
                        </a:rPr>
                        <a:t>to your </a:t>
                      </a:r>
                      <a:r>
                        <a:rPr lang="en-US" sz="2000" b="0" kern="1200" spc="-20" dirty="0">
                          <a:solidFill>
                            <a:schemeClr val="tx1"/>
                          </a:solidFill>
                          <a:effectLst/>
                          <a:latin typeface="+mn-lt"/>
                          <a:ea typeface="+mn-ea"/>
                          <a:cs typeface="+mn-cs"/>
                        </a:rPr>
                        <a:t>Part </a:t>
                      </a:r>
                      <a:r>
                        <a:rPr lang="en-US" sz="2000" b="0" kern="1200" spc="-20" dirty="0" smtClean="0">
                          <a:solidFill>
                            <a:schemeClr val="tx1"/>
                          </a:solidFill>
                          <a:effectLst/>
                          <a:latin typeface="+mn-lt"/>
                          <a:ea typeface="+mn-ea"/>
                          <a:cs typeface="+mn-cs"/>
                        </a:rPr>
                        <a:t>B premium</a:t>
                      </a:r>
                      <a:r>
                        <a:rPr lang="en-US" sz="2000" b="0" kern="1200" spc="-20" dirty="0">
                          <a:solidFill>
                            <a:schemeClr val="tx1"/>
                          </a:solidFill>
                          <a:effectLst/>
                          <a:latin typeface="+mn-lt"/>
                          <a:ea typeface="+mn-ea"/>
                          <a:cs typeface="+mn-cs"/>
                        </a:rPr>
                        <a:t>) and a copayment or coinsurance for covered </a:t>
                      </a:r>
                      <a:r>
                        <a:rPr lang="en-US" sz="2000" b="0" kern="1200" spc="-20" dirty="0" smtClean="0">
                          <a:solidFill>
                            <a:schemeClr val="tx1"/>
                          </a:solidFill>
                          <a:effectLst/>
                          <a:latin typeface="+mn-lt"/>
                          <a:ea typeface="+mn-ea"/>
                          <a:cs typeface="+mn-cs"/>
                        </a:rPr>
                        <a:t>services</a:t>
                      </a:r>
                      <a:endParaRPr lang="en-US" sz="2000" b="0" kern="1200" spc="-20" dirty="0">
                        <a:solidFill>
                          <a:schemeClr val="tx1"/>
                        </a:solidFill>
                        <a:effectLst/>
                        <a:latin typeface="+mn-lt"/>
                        <a:ea typeface="+mn-ea"/>
                        <a:cs typeface="+mn-cs"/>
                      </a:endParaRPr>
                    </a:p>
                  </a:txBody>
                  <a:tcPr marL="0" marR="0" marT="0" marB="0">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69818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How Are Medigap Policies and MA Plans Different?</a:t>
            </a:r>
            <a:br>
              <a:rPr lang="en-US" dirty="0" smtClean="0"/>
            </a:br>
            <a:r>
              <a:rPr lang="en-US" dirty="0" smtClean="0"/>
              <a:t/>
            </a:r>
            <a:br>
              <a:rPr lang="en-US" dirty="0" smtClean="0"/>
            </a:br>
            <a:r>
              <a:rPr lang="en-US" dirty="0" smtClean="0"/>
              <a:t> </a:t>
            </a:r>
            <a:endParaRPr lang="en-US" dirty="0"/>
          </a:p>
        </p:txBody>
      </p:sp>
      <p:graphicFrame>
        <p:nvGraphicFramePr>
          <p:cNvPr id="6" name="Content Placeholder 5" descr="This chart description is included in the speaker notes"/>
          <p:cNvGraphicFramePr>
            <a:graphicFrameLocks noGrp="1"/>
          </p:cNvGraphicFramePr>
          <p:nvPr>
            <p:ph idx="1"/>
            <p:extLst>
              <p:ext uri="{D42A27DB-BD31-4B8C-83A1-F6EECF244321}">
                <p14:modId xmlns:p14="http://schemas.microsoft.com/office/powerpoint/2010/main" val="1537027373"/>
              </p:ext>
            </p:extLst>
          </p:nvPr>
        </p:nvGraphicFramePr>
        <p:xfrm>
          <a:off x="2" y="949030"/>
          <a:ext cx="9143999" cy="5378813"/>
        </p:xfrm>
        <a:graphic>
          <a:graphicData uri="http://schemas.openxmlformats.org/drawingml/2006/table">
            <a:tbl>
              <a:tblPr firstRow="1" firstCol="1" lastRow="1" lastCol="1" bandRow="1" bandCol="1">
                <a:tableStyleId>{5C22544A-7EE6-4342-B048-85BDC9FD1C3A}</a:tableStyleId>
              </a:tblPr>
              <a:tblGrid>
                <a:gridCol w="1686908">
                  <a:extLst>
                    <a:ext uri="{9D8B030D-6E8A-4147-A177-3AD203B41FA5}">
                      <a16:colId xmlns:a16="http://schemas.microsoft.com/office/drawing/2014/main" val="20000"/>
                    </a:ext>
                  </a:extLst>
                </a:gridCol>
                <a:gridCol w="3279228">
                  <a:extLst>
                    <a:ext uri="{9D8B030D-6E8A-4147-A177-3AD203B41FA5}">
                      <a16:colId xmlns:a16="http://schemas.microsoft.com/office/drawing/2014/main" val="20001"/>
                    </a:ext>
                  </a:extLst>
                </a:gridCol>
                <a:gridCol w="4177863">
                  <a:extLst>
                    <a:ext uri="{9D8B030D-6E8A-4147-A177-3AD203B41FA5}">
                      <a16:colId xmlns:a16="http://schemas.microsoft.com/office/drawing/2014/main" val="20002"/>
                    </a:ext>
                  </a:extLst>
                </a:gridCol>
              </a:tblGrid>
              <a:tr h="580225">
                <a:tc>
                  <a:txBody>
                    <a:bodyPr/>
                    <a:lstStyle/>
                    <a:p>
                      <a:pPr marL="0" marR="0" indent="0">
                        <a:lnSpc>
                          <a:spcPct val="100000"/>
                        </a:lnSpc>
                        <a:spcBef>
                          <a:spcPts val="600"/>
                        </a:spcBef>
                        <a:spcAft>
                          <a:spcPts val="0"/>
                        </a:spcAft>
                        <a:buFont typeface="Wingdings" panose="05000000000000000000" pitchFamily="2" charset="2"/>
                        <a:buNone/>
                      </a:pPr>
                      <a:endParaRPr lang="en-US" sz="2000" b="0" dirty="0">
                        <a:solidFill>
                          <a:schemeClr val="tx1"/>
                        </a:solidFill>
                        <a:effectLst/>
                        <a:latin typeface="Calibri"/>
                        <a:ea typeface="Calibri"/>
                        <a:cs typeface="Times New Roman"/>
                      </a:endParaRPr>
                    </a:p>
                  </a:txBody>
                  <a:tcPr marL="0" marR="0" marT="0" marB="0">
                    <a:solidFill>
                      <a:srgbClr val="4F81BD"/>
                    </a:solidFill>
                  </a:tcPr>
                </a:tc>
                <a:tc>
                  <a:txBody>
                    <a:bodyPr/>
                    <a:lstStyle/>
                    <a:p>
                      <a:pPr marL="44450" marR="0" algn="ctr">
                        <a:lnSpc>
                          <a:spcPct val="100000"/>
                        </a:lnSpc>
                        <a:spcBef>
                          <a:spcPts val="600"/>
                        </a:spcBef>
                        <a:spcAft>
                          <a:spcPts val="0"/>
                        </a:spcAft>
                      </a:pPr>
                      <a:r>
                        <a:rPr lang="en-US" sz="2100" b="1" kern="1200" dirty="0" smtClean="0">
                          <a:solidFill>
                            <a:schemeClr val="lt1"/>
                          </a:solidFill>
                          <a:effectLst/>
                          <a:latin typeface="+mn-lt"/>
                          <a:ea typeface="+mn-ea"/>
                          <a:cs typeface="+mn-cs"/>
                        </a:rPr>
                        <a:t>Medicare Supplement Insurance (Medigap) Policies</a:t>
                      </a:r>
                      <a:endParaRPr lang="en-US" sz="2100" b="1" kern="1200" dirty="0">
                        <a:solidFill>
                          <a:schemeClr val="lt1"/>
                        </a:solidFill>
                        <a:effectLst/>
                        <a:latin typeface="+mn-lt"/>
                        <a:ea typeface="+mn-ea"/>
                        <a:cs typeface="+mn-cs"/>
                      </a:endParaRPr>
                    </a:p>
                  </a:txBody>
                  <a:tcPr marL="0" marR="0" marT="0" marB="0">
                    <a:solidFill>
                      <a:srgbClr val="4F81BD"/>
                    </a:solidFill>
                  </a:tcPr>
                </a:tc>
                <a:tc>
                  <a:txBody>
                    <a:bodyPr/>
                    <a:lstStyle/>
                    <a:p>
                      <a:pPr marL="44450" marR="0" algn="ctr" defTabSz="914400" rtl="0" eaLnBrk="1" latinLnBrk="0" hangingPunct="1">
                        <a:lnSpc>
                          <a:spcPct val="100000"/>
                        </a:lnSpc>
                        <a:spcBef>
                          <a:spcPts val="600"/>
                        </a:spcBef>
                        <a:spcAft>
                          <a:spcPts val="0"/>
                        </a:spcAft>
                      </a:pPr>
                      <a:r>
                        <a:rPr lang="en-US" sz="2100" b="1" kern="1200" dirty="0" smtClean="0">
                          <a:solidFill>
                            <a:schemeClr val="lt1"/>
                          </a:solidFill>
                          <a:effectLst/>
                          <a:latin typeface="+mn-lt"/>
                          <a:ea typeface="+mn-ea"/>
                          <a:cs typeface="+mn-cs"/>
                        </a:rPr>
                        <a:t>Medicare Advantage (MA) Plans (Part C)</a:t>
                      </a:r>
                      <a:endParaRPr lang="en-US" sz="2100" b="1" kern="1200" dirty="0">
                        <a:solidFill>
                          <a:schemeClr val="lt1"/>
                        </a:solidFill>
                        <a:effectLst/>
                        <a:latin typeface="+mn-lt"/>
                        <a:ea typeface="+mn-ea"/>
                        <a:cs typeface="+mn-cs"/>
                      </a:endParaRPr>
                    </a:p>
                  </a:txBody>
                  <a:tcPr marL="0" marR="0" marT="0" marB="0">
                    <a:solidFill>
                      <a:srgbClr val="4F81BD"/>
                    </a:solidFill>
                  </a:tcPr>
                </a:tc>
                <a:extLst>
                  <a:ext uri="{0D108BD9-81ED-4DB2-BD59-A6C34878D82A}">
                    <a16:rowId xmlns:a16="http://schemas.microsoft.com/office/drawing/2014/main" val="10000"/>
                  </a:ext>
                </a:extLst>
              </a:tr>
              <a:tr h="431461">
                <a:tc>
                  <a:txBody>
                    <a:bodyPr/>
                    <a:lstStyle/>
                    <a:p>
                      <a:pPr marL="114300" marR="0" indent="0">
                        <a:lnSpc>
                          <a:spcPct val="100000"/>
                        </a:lnSpc>
                        <a:spcBef>
                          <a:spcPts val="600"/>
                        </a:spcBef>
                        <a:spcAft>
                          <a:spcPts val="0"/>
                        </a:spcAft>
                        <a:buFont typeface="Wingdings" panose="05000000000000000000" pitchFamily="2" charset="2"/>
                        <a:buNone/>
                      </a:pPr>
                      <a:r>
                        <a:rPr lang="en-US" sz="2000" b="1" kern="1200" dirty="0" smtClean="0">
                          <a:solidFill>
                            <a:schemeClr val="tx1"/>
                          </a:solidFill>
                          <a:effectLst/>
                          <a:latin typeface="+mn-lt"/>
                          <a:ea typeface="+mn-ea"/>
                          <a:cs typeface="+mn-cs"/>
                        </a:rPr>
                        <a:t>Offered by</a:t>
                      </a:r>
                      <a:endParaRPr lang="en-US" sz="20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nSpc>
                          <a:spcPct val="100000"/>
                        </a:lnSpc>
                        <a:spcBef>
                          <a:spcPts val="600"/>
                        </a:spcBef>
                        <a:spcAft>
                          <a:spcPts val="0"/>
                        </a:spcAft>
                      </a:pPr>
                      <a:r>
                        <a:rPr lang="en-US" sz="2100" kern="1200" dirty="0" smtClean="0">
                          <a:solidFill>
                            <a:schemeClr val="dk1"/>
                          </a:solidFill>
                          <a:effectLst/>
                          <a:latin typeface="+mn-lt"/>
                          <a:ea typeface="+mn-ea"/>
                          <a:cs typeface="+mn-cs"/>
                        </a:rPr>
                        <a:t>Private companies</a:t>
                      </a:r>
                      <a:endParaRPr lang="en-US" sz="21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2100" b="0" kern="1200" dirty="0" smtClean="0">
                          <a:solidFill>
                            <a:schemeClr val="dk1"/>
                          </a:solidFill>
                          <a:effectLst/>
                          <a:latin typeface="+mn-lt"/>
                          <a:ea typeface="+mn-ea"/>
                          <a:cs typeface="+mn-cs"/>
                        </a:rPr>
                        <a:t>Private companies</a:t>
                      </a:r>
                      <a:endParaRPr lang="en-US" sz="2100" b="0" kern="1200" dirty="0">
                        <a:solidFill>
                          <a:schemeClr val="dk1"/>
                        </a:solidFill>
                        <a:effectLst/>
                        <a:latin typeface="+mn-lt"/>
                        <a:ea typeface="+mn-ea"/>
                        <a:cs typeface="+mn-cs"/>
                      </a:endParaRPr>
                    </a:p>
                  </a:txBody>
                  <a:tcPr marL="0" marR="0" marT="0" marB="0">
                    <a:solidFill>
                      <a:srgbClr val="D0D8E8"/>
                    </a:solidFill>
                  </a:tcPr>
                </a:tc>
                <a:extLst>
                  <a:ext uri="{0D108BD9-81ED-4DB2-BD59-A6C34878D82A}">
                    <a16:rowId xmlns:a16="http://schemas.microsoft.com/office/drawing/2014/main" val="10001"/>
                  </a:ext>
                </a:extLst>
              </a:tr>
              <a:tr h="596238">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smtClean="0">
                          <a:solidFill>
                            <a:schemeClr val="tx1"/>
                          </a:solidFill>
                          <a:effectLst/>
                          <a:latin typeface="+mn-lt"/>
                          <a:ea typeface="+mn-ea"/>
                          <a:cs typeface="+mn-cs"/>
                        </a:rPr>
                        <a:t>Government Oversight </a:t>
                      </a:r>
                      <a:endParaRPr lang="en-US" sz="20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2100" b="0" i="0" u="none" strike="noStrike" kern="1200" baseline="0" dirty="0" smtClean="0">
                          <a:solidFill>
                            <a:schemeClr val="dk1"/>
                          </a:solidFill>
                          <a:latin typeface="+mn-lt"/>
                          <a:ea typeface="+mn-ea"/>
                          <a:cs typeface="+mn-cs"/>
                        </a:rPr>
                        <a:t>State, but must also follow federal laws</a:t>
                      </a:r>
                      <a:endParaRPr lang="en-US" sz="2100" b="0" kern="1200" spc="-15"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2100" b="0" kern="1200" dirty="0" smtClean="0">
                          <a:solidFill>
                            <a:schemeClr val="dk1"/>
                          </a:solidFill>
                          <a:effectLst/>
                          <a:latin typeface="+mn-lt"/>
                          <a:ea typeface="+mn-ea"/>
                          <a:cs typeface="+mn-cs"/>
                        </a:rPr>
                        <a:t>Federal (</a:t>
                      </a:r>
                      <a:r>
                        <a:rPr lang="en-US" sz="2100" b="0" kern="1200" dirty="0" smtClean="0">
                          <a:solidFill>
                            <a:schemeClr val="tx1"/>
                          </a:solidFill>
                          <a:effectLst/>
                          <a:latin typeface="+mn-lt"/>
                          <a:ea typeface="Calibri"/>
                          <a:cs typeface="Times New Roman"/>
                        </a:rPr>
                        <a:t>plans must be approved by Medicare)</a:t>
                      </a:r>
                      <a:endParaRPr lang="en-US" sz="2100" b="0" kern="1200" dirty="0">
                        <a:solidFill>
                          <a:schemeClr val="dk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val="10002"/>
                  </a:ext>
                </a:extLst>
              </a:tr>
              <a:tr h="390816">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smtClean="0">
                          <a:solidFill>
                            <a:schemeClr val="tx1"/>
                          </a:solidFill>
                          <a:effectLst/>
                          <a:latin typeface="+mn-lt"/>
                          <a:ea typeface="+mn-ea"/>
                          <a:cs typeface="+mn-cs"/>
                        </a:rPr>
                        <a:t>Works with</a:t>
                      </a:r>
                      <a:endParaRPr lang="en-US" sz="2000" b="1" kern="1200" dirty="0">
                        <a:solidFill>
                          <a:schemeClr val="tx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2100" kern="1200" dirty="0" smtClean="0">
                          <a:solidFill>
                            <a:schemeClr val="dk1"/>
                          </a:solidFill>
                          <a:effectLst/>
                          <a:latin typeface="+mn-lt"/>
                          <a:ea typeface="+mn-ea"/>
                          <a:cs typeface="+mn-cs"/>
                        </a:rPr>
                        <a:t>Original Medicare</a:t>
                      </a:r>
                      <a:endParaRPr lang="en-US" sz="2100" kern="1200" dirty="0">
                        <a:solidFill>
                          <a:schemeClr val="dk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2100" b="0" kern="1200" dirty="0" smtClean="0">
                          <a:solidFill>
                            <a:schemeClr val="tx1"/>
                          </a:solidFill>
                          <a:effectLst/>
                          <a:latin typeface="+mn-lt"/>
                          <a:ea typeface="+mn-ea"/>
                          <a:cs typeface="+mn-cs"/>
                        </a:rPr>
                        <a:t>N/A</a:t>
                      </a:r>
                      <a:endParaRPr lang="en-US" sz="2100" b="0" kern="1200" dirty="0">
                        <a:solidFill>
                          <a:schemeClr val="tx1"/>
                        </a:solidFill>
                        <a:effectLst/>
                        <a:latin typeface="+mn-lt"/>
                        <a:ea typeface="+mn-ea"/>
                        <a:cs typeface="+mn-cs"/>
                      </a:endParaRPr>
                    </a:p>
                  </a:txBody>
                  <a:tcPr marL="0" marR="0" marT="0" marB="0">
                    <a:solidFill>
                      <a:srgbClr val="D0D8E8"/>
                    </a:solidFill>
                  </a:tcPr>
                </a:tc>
                <a:extLst>
                  <a:ext uri="{0D108BD9-81ED-4DB2-BD59-A6C34878D82A}">
                    <a16:rowId xmlns:a16="http://schemas.microsoft.com/office/drawing/2014/main" val="10003"/>
                  </a:ext>
                </a:extLst>
              </a:tr>
              <a:tr h="1804081">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smtClean="0">
                          <a:solidFill>
                            <a:schemeClr val="tx1"/>
                          </a:solidFill>
                          <a:effectLst/>
                          <a:latin typeface="+mn-lt"/>
                          <a:ea typeface="+mn-ea"/>
                          <a:cs typeface="+mn-cs"/>
                        </a:rPr>
                        <a:t>Covers</a:t>
                      </a:r>
                      <a:endParaRPr lang="en-US" sz="20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a:lnSpc>
                          <a:spcPct val="100000"/>
                        </a:lnSpc>
                        <a:spcBef>
                          <a:spcPts val="600"/>
                        </a:spcBef>
                        <a:spcAft>
                          <a:spcPts val="0"/>
                        </a:spcAft>
                      </a:pPr>
                      <a:r>
                        <a:rPr lang="en-US" sz="2100" kern="1200" dirty="0" smtClean="0">
                          <a:solidFill>
                            <a:schemeClr val="dk1"/>
                          </a:solidFill>
                          <a:effectLst/>
                          <a:latin typeface="+mn-lt"/>
                          <a:ea typeface="+mn-ea"/>
                          <a:cs typeface="+mn-cs"/>
                        </a:rPr>
                        <a:t>Gaps in Original Medicare coverage, like deductibles, coinsurance, and copayments</a:t>
                      </a:r>
                      <a:r>
                        <a:rPr lang="en-US" sz="2100" kern="1200" baseline="0" dirty="0" smtClean="0">
                          <a:solidFill>
                            <a:schemeClr val="dk1"/>
                          </a:solidFill>
                          <a:effectLst/>
                          <a:latin typeface="+mn-lt"/>
                          <a:ea typeface="+mn-ea"/>
                          <a:cs typeface="+mn-cs"/>
                        </a:rPr>
                        <a:t> for Medicare-covered services.</a:t>
                      </a:r>
                      <a:endParaRPr lang="en-US" sz="2100" kern="1200" dirty="0" smtClean="0">
                        <a:solidFill>
                          <a:schemeClr val="dk1"/>
                        </a:solidFill>
                        <a:effectLst/>
                        <a:latin typeface="+mn-lt"/>
                        <a:ea typeface="+mn-ea"/>
                        <a:cs typeface="+mn-cs"/>
                      </a:endParaRPr>
                    </a:p>
                  </a:txBody>
                  <a:tcPr marL="0" marR="0" marT="0" marB="0">
                    <a:solidFill>
                      <a:srgbClr val="E9EDF4"/>
                    </a:solidFill>
                  </a:tcPr>
                </a:tc>
                <a:tc>
                  <a:txBody>
                    <a:bodyPr/>
                    <a:lstStyle/>
                    <a:p>
                      <a:pPr marL="44450" marR="0" defTabSz="685800">
                        <a:lnSpc>
                          <a:spcPct val="100000"/>
                        </a:lnSpc>
                        <a:spcBef>
                          <a:spcPts val="600"/>
                        </a:spcBef>
                        <a:spcAft>
                          <a:spcPts val="0"/>
                        </a:spcAft>
                      </a:pPr>
                      <a:r>
                        <a:rPr lang="en-US" sz="2100" b="0" kern="1200" dirty="0" smtClean="0">
                          <a:solidFill>
                            <a:schemeClr val="tx1"/>
                          </a:solidFill>
                          <a:effectLst/>
                          <a:latin typeface="+mn-lt"/>
                          <a:ea typeface="+mn-ea"/>
                          <a:cs typeface="+mn-cs"/>
                        </a:rPr>
                        <a:t>All Part A and Part B covered services and supplies. May also cover things not covered by Original Medicare, like vision and dental coverage. Most MA Plans include Medicare prescription drug coverage.</a:t>
                      </a:r>
                      <a:endParaRPr lang="en-US" sz="2100" b="0" kern="1200" spc="-15" dirty="0">
                        <a:solidFill>
                          <a:schemeClr val="tx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val="10004"/>
                  </a:ext>
                </a:extLst>
              </a:tr>
              <a:tr h="396016">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smtClean="0">
                          <a:solidFill>
                            <a:schemeClr val="tx1"/>
                          </a:solidFill>
                          <a:effectLst/>
                          <a:latin typeface="+mn-lt"/>
                          <a:ea typeface="+mn-ea"/>
                          <a:cs typeface="+mn-cs"/>
                        </a:rPr>
                        <a:t>You must have</a:t>
                      </a:r>
                      <a:endParaRPr lang="en-US" sz="2000" b="1" kern="1200" dirty="0">
                        <a:solidFill>
                          <a:schemeClr val="tx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2100" kern="1200" dirty="0" smtClean="0">
                          <a:solidFill>
                            <a:schemeClr val="dk1"/>
                          </a:solidFill>
                          <a:effectLst/>
                          <a:latin typeface="+mn-lt"/>
                          <a:ea typeface="+mn-ea"/>
                          <a:cs typeface="+mn-cs"/>
                        </a:rPr>
                        <a:t>Part A and Part B</a:t>
                      </a:r>
                      <a:endParaRPr lang="en-US" sz="2100" b="0" kern="1200" spc="-15" dirty="0">
                        <a:solidFill>
                          <a:schemeClr val="tx1"/>
                        </a:solidFill>
                        <a:effectLst/>
                        <a:latin typeface="+mn-lt"/>
                        <a:ea typeface="+mn-ea"/>
                        <a:cs typeface="+mn-cs"/>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2100" b="0" kern="1200" dirty="0" smtClean="0">
                          <a:solidFill>
                            <a:schemeClr val="dk1"/>
                          </a:solidFill>
                          <a:effectLst/>
                          <a:latin typeface="+mn-lt"/>
                          <a:ea typeface="+mn-ea"/>
                          <a:cs typeface="+mn-cs"/>
                        </a:rPr>
                        <a:t>Part A and Part B</a:t>
                      </a:r>
                      <a:endParaRPr lang="en-US" sz="2100" b="0" kern="1200" dirty="0">
                        <a:solidFill>
                          <a:schemeClr val="dk1"/>
                        </a:solidFill>
                        <a:effectLst/>
                        <a:latin typeface="+mn-lt"/>
                        <a:ea typeface="+mn-ea"/>
                        <a:cs typeface="+mn-cs"/>
                      </a:endParaRPr>
                    </a:p>
                  </a:txBody>
                  <a:tcPr marL="0" marR="0" marT="0" marB="0">
                    <a:solidFill>
                      <a:srgbClr val="D0D8E8"/>
                    </a:solidFill>
                  </a:tcPr>
                </a:tc>
                <a:extLst>
                  <a:ext uri="{0D108BD9-81ED-4DB2-BD59-A6C34878D82A}">
                    <a16:rowId xmlns:a16="http://schemas.microsoft.com/office/drawing/2014/main" val="10005"/>
                  </a:ext>
                </a:extLst>
              </a:tr>
              <a:tr h="894355">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smtClean="0">
                          <a:solidFill>
                            <a:schemeClr val="tx1"/>
                          </a:solidFill>
                          <a:effectLst/>
                          <a:latin typeface="+mn-lt"/>
                          <a:ea typeface="+mn-ea"/>
                          <a:cs typeface="+mn-cs"/>
                        </a:rPr>
                        <a:t>Do you pay a premium?</a:t>
                      </a:r>
                      <a:endParaRPr lang="en-US" sz="20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2100" b="0" kern="1200" dirty="0" smtClean="0">
                          <a:solidFill>
                            <a:schemeClr val="dk1"/>
                          </a:solidFill>
                          <a:effectLst/>
                          <a:latin typeface="+mn-lt"/>
                          <a:ea typeface="+mn-ea"/>
                          <a:cs typeface="+mn-cs"/>
                        </a:rPr>
                        <a:t>Yes. You pay a premium for the</a:t>
                      </a:r>
                      <a:r>
                        <a:rPr lang="en-US" sz="2100" b="0" kern="1200" dirty="0" smtClean="0">
                          <a:solidFill>
                            <a:schemeClr val="lt1"/>
                          </a:solidFill>
                          <a:effectLst/>
                          <a:latin typeface="+mn-lt"/>
                          <a:ea typeface="+mn-ea"/>
                          <a:cs typeface="+mn-cs"/>
                        </a:rPr>
                        <a:t> </a:t>
                      </a:r>
                      <a:r>
                        <a:rPr lang="en-US" sz="2100" b="0" kern="1200" dirty="0" smtClean="0">
                          <a:solidFill>
                            <a:schemeClr val="dk1"/>
                          </a:solidFill>
                          <a:effectLst/>
                          <a:latin typeface="+mn-lt"/>
                          <a:ea typeface="+mn-ea"/>
                          <a:cs typeface="+mn-cs"/>
                        </a:rPr>
                        <a:t>policy and you pay the Part B premium</a:t>
                      </a:r>
                      <a:r>
                        <a:rPr lang="en-US" sz="2100" kern="1200" dirty="0" smtClean="0">
                          <a:solidFill>
                            <a:schemeClr val="dk1"/>
                          </a:solidFill>
                          <a:effectLst/>
                          <a:latin typeface="+mn-lt"/>
                          <a:ea typeface="+mn-ea"/>
                          <a:cs typeface="+mn-cs"/>
                        </a:rPr>
                        <a:t>.</a:t>
                      </a:r>
                      <a:endParaRPr lang="en-US" sz="2100" kern="1200" dirty="0">
                        <a:solidFill>
                          <a:schemeClr val="dk1"/>
                        </a:solidFill>
                        <a:effectLst/>
                        <a:latin typeface="+mn-lt"/>
                        <a:ea typeface="+mn-ea"/>
                        <a:cs typeface="+mn-cs"/>
                      </a:endParaRP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2100" b="0" kern="1200" dirty="0" smtClean="0">
                          <a:solidFill>
                            <a:schemeClr val="dk1"/>
                          </a:solidFill>
                          <a:effectLst/>
                          <a:latin typeface="+mn-lt"/>
                          <a:ea typeface="+mn-ea"/>
                          <a:cs typeface="+mn-cs"/>
                        </a:rPr>
                        <a:t>Yes. In most cases you pay a premium for the plan and you pay the Part B premium.</a:t>
                      </a:r>
                      <a:endParaRPr lang="en-US" sz="2100" b="0" kern="1200" dirty="0">
                        <a:solidFill>
                          <a:schemeClr val="dk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59</a:t>
            </a:fld>
            <a:endParaRPr lang="en-US" dirty="0"/>
          </a:p>
        </p:txBody>
      </p:sp>
    </p:spTree>
    <p:extLst>
      <p:ext uri="{BB962C8B-B14F-4D97-AF65-F5344CB8AC3E}">
        <p14:creationId xmlns:p14="http://schemas.microsoft.com/office/powerpoint/2010/main" val="3396389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4 Parts of Medicare?</a:t>
            </a:r>
            <a:endParaRPr lang="en-US" dirty="0"/>
          </a:p>
        </p:txBody>
      </p:sp>
      <p:sp>
        <p:nvSpPr>
          <p:cNvPr id="13" name="TextBox 12" descr="Throughout this training, these icons are used to identify the part of Medicare being discussed.&#10;" title="Text box"/>
          <p:cNvSpPr txBox="1"/>
          <p:nvPr/>
        </p:nvSpPr>
        <p:spPr>
          <a:xfrm>
            <a:off x="247633" y="1337429"/>
            <a:ext cx="8811552" cy="707886"/>
          </a:xfrm>
          <a:prstGeom prst="rect">
            <a:avLst/>
          </a:prstGeom>
          <a:solidFill>
            <a:schemeClr val="accent5">
              <a:lumMod val="75000"/>
            </a:schemeClr>
          </a:solidFill>
        </p:spPr>
        <p:txBody>
          <a:bodyPr wrap="square" rtlCol="0">
            <a:spAutoFit/>
          </a:bodyPr>
          <a:lstStyle/>
          <a:p>
            <a:r>
              <a:rPr lang="en-US" sz="2000" dirty="0">
                <a:solidFill>
                  <a:schemeClr val="bg1"/>
                </a:solidFill>
              </a:rPr>
              <a:t>Throughout this training, these icons are used to identify the part of Medicare being discussed.</a:t>
            </a:r>
          </a:p>
        </p:txBody>
      </p:sp>
      <p:sp>
        <p:nvSpPr>
          <p:cNvPr id="14" name="TextBox 13" title="Text box for Original Medicare"/>
          <p:cNvSpPr txBox="1"/>
          <p:nvPr/>
        </p:nvSpPr>
        <p:spPr>
          <a:xfrm>
            <a:off x="241383" y="2117316"/>
            <a:ext cx="4295212" cy="369332"/>
          </a:xfrm>
          <a:prstGeom prst="rect">
            <a:avLst/>
          </a:prstGeom>
          <a:solidFill>
            <a:schemeClr val="accent5">
              <a:lumMod val="75000"/>
            </a:schemeClr>
          </a:solidFill>
        </p:spPr>
        <p:txBody>
          <a:bodyPr wrap="square" rtlCol="0">
            <a:spAutoFit/>
          </a:bodyPr>
          <a:lstStyle/>
          <a:p>
            <a:pPr algn="ctr"/>
            <a:r>
              <a:rPr lang="en-US" sz="1800" b="1" dirty="0">
                <a:solidFill>
                  <a:schemeClr val="bg1"/>
                </a:solidFill>
              </a:rPr>
              <a:t>Original Medicare</a:t>
            </a:r>
          </a:p>
        </p:txBody>
      </p:sp>
      <p:grpSp>
        <p:nvGrpSpPr>
          <p:cNvPr id="15" name="Group 14" title="Part A icon"/>
          <p:cNvGrpSpPr/>
          <p:nvPr/>
        </p:nvGrpSpPr>
        <p:grpSpPr>
          <a:xfrm>
            <a:off x="119561" y="3115002"/>
            <a:ext cx="1963209" cy="1561219"/>
            <a:chOff x="241383" y="1961457"/>
            <a:chExt cx="1963209" cy="1561219"/>
          </a:xfrm>
        </p:grpSpPr>
        <p:pic>
          <p:nvPicPr>
            <p:cNvPr id="16" name="Picture 15"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52" y="1961457"/>
              <a:ext cx="1141658" cy="631372"/>
            </a:xfrm>
            <a:prstGeom prst="rect">
              <a:avLst/>
            </a:prstGeom>
          </p:spPr>
        </p:pic>
        <p:sp>
          <p:nvSpPr>
            <p:cNvPr id="17" name="TextBox 16" title="Part A Icon"/>
            <p:cNvSpPr txBox="1"/>
            <p:nvPr/>
          </p:nvSpPr>
          <p:spPr>
            <a:xfrm>
              <a:off x="241383" y="2668468"/>
              <a:ext cx="1963209" cy="854208"/>
            </a:xfrm>
            <a:prstGeom prst="rect">
              <a:avLst/>
            </a:prstGeom>
            <a:noFill/>
          </p:spPr>
          <p:txBody>
            <a:bodyPr wrap="square" rtlCol="0">
              <a:spAutoFit/>
            </a:bodyPr>
            <a:lstStyle/>
            <a:p>
              <a:pPr algn="ctr"/>
              <a:r>
                <a:rPr lang="en-US" sz="1800" b="1" dirty="0">
                  <a:solidFill>
                    <a:schemeClr val="tx2"/>
                  </a:solidFill>
                </a:rPr>
                <a:t>Part A</a:t>
              </a:r>
            </a:p>
            <a:p>
              <a:pPr algn="ctr"/>
              <a:r>
                <a:rPr lang="en-US" sz="1800" dirty="0">
                  <a:solidFill>
                    <a:schemeClr val="tx2"/>
                  </a:solidFill>
                </a:rPr>
                <a:t>Hospital Insurance</a:t>
              </a:r>
            </a:p>
            <a:p>
              <a:pPr algn="ctr"/>
              <a:endParaRPr lang="en-US" sz="1351" dirty="0">
                <a:solidFill>
                  <a:schemeClr val="tx2"/>
                </a:solidFill>
              </a:endParaRPr>
            </a:p>
          </p:txBody>
        </p:sp>
      </p:grpSp>
      <p:cxnSp>
        <p:nvCxnSpPr>
          <p:cNvPr id="18" name="Straight Connector 17" descr="   " title="Line"/>
          <p:cNvCxnSpPr/>
          <p:nvPr/>
        </p:nvCxnSpPr>
        <p:spPr>
          <a:xfrm flipH="1">
            <a:off x="2216625" y="2495274"/>
            <a:ext cx="18985" cy="287455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nvGrpSpPr>
          <p:cNvPr id="19" name="Group 18" title="Part B Icon"/>
          <p:cNvGrpSpPr/>
          <p:nvPr/>
        </p:nvGrpSpPr>
        <p:grpSpPr>
          <a:xfrm>
            <a:off x="2339735" y="3195167"/>
            <a:ext cx="1961035" cy="1302546"/>
            <a:chOff x="2374250" y="2022298"/>
            <a:chExt cx="1961035" cy="1302545"/>
          </a:xfrm>
        </p:grpSpPr>
        <p:pic>
          <p:nvPicPr>
            <p:cNvPr id="20" name="Picture 19"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17" y="2022298"/>
              <a:ext cx="707734" cy="624371"/>
            </a:xfrm>
            <a:prstGeom prst="rect">
              <a:avLst/>
            </a:prstGeom>
          </p:spPr>
        </p:pic>
        <p:sp>
          <p:nvSpPr>
            <p:cNvPr id="21" name="TextBox 20" title="Part B Icon"/>
            <p:cNvSpPr txBox="1"/>
            <p:nvPr/>
          </p:nvSpPr>
          <p:spPr>
            <a:xfrm>
              <a:off x="2374250" y="2678512"/>
              <a:ext cx="1961035" cy="646331"/>
            </a:xfrm>
            <a:prstGeom prst="rect">
              <a:avLst/>
            </a:prstGeom>
            <a:no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cxnSp>
        <p:nvCxnSpPr>
          <p:cNvPr id="22" name="Straight Connector 21" descr="   " title="Line"/>
          <p:cNvCxnSpPr/>
          <p:nvPr/>
        </p:nvCxnSpPr>
        <p:spPr>
          <a:xfrm>
            <a:off x="4511537" y="2474616"/>
            <a:ext cx="11451" cy="2850492"/>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ln>
        </p:spPr>
        <p:style>
          <a:lnRef idx="2">
            <a:schemeClr val="accent1"/>
          </a:lnRef>
          <a:fillRef idx="0">
            <a:schemeClr val="accent1"/>
          </a:fillRef>
          <a:effectRef idx="1">
            <a:schemeClr val="accent1"/>
          </a:effectRef>
          <a:fontRef idx="minor">
            <a:schemeClr val="tx1"/>
          </a:fontRef>
        </p:style>
      </p:cxnSp>
      <p:sp>
        <p:nvSpPr>
          <p:cNvPr id="23" name="TextBox 22" title="Text box for Medicare Advantage"/>
          <p:cNvSpPr txBox="1"/>
          <p:nvPr/>
        </p:nvSpPr>
        <p:spPr>
          <a:xfrm>
            <a:off x="4558188" y="2121231"/>
            <a:ext cx="2352393" cy="369332"/>
          </a:xfrm>
          <a:prstGeom prst="rect">
            <a:avLst/>
          </a:prstGeom>
          <a:solidFill>
            <a:schemeClr val="accent5">
              <a:lumMod val="75000"/>
            </a:schemeClr>
          </a:solidFill>
        </p:spPr>
        <p:txBody>
          <a:bodyPr wrap="square" rtlCol="0">
            <a:spAutoFit/>
          </a:bodyPr>
          <a:lstStyle/>
          <a:p>
            <a:pPr algn="ctr"/>
            <a:r>
              <a:rPr lang="en-US" sz="1800" b="1" dirty="0">
                <a:solidFill>
                  <a:schemeClr val="bg1"/>
                </a:solidFill>
              </a:rPr>
              <a:t>Medicare </a:t>
            </a:r>
            <a:r>
              <a:rPr lang="en-US" sz="1800" b="1" dirty="0" smtClean="0">
                <a:solidFill>
                  <a:schemeClr val="bg1"/>
                </a:solidFill>
              </a:rPr>
              <a:t>Advantage</a:t>
            </a:r>
            <a:endParaRPr lang="en-US" sz="1800" dirty="0">
              <a:solidFill>
                <a:schemeClr val="bg1"/>
              </a:solidFill>
            </a:endParaRPr>
          </a:p>
        </p:txBody>
      </p:sp>
      <p:grpSp>
        <p:nvGrpSpPr>
          <p:cNvPr id="24" name="Group 23" title="Medicare Advantage Icon"/>
          <p:cNvGrpSpPr/>
          <p:nvPr/>
        </p:nvGrpSpPr>
        <p:grpSpPr>
          <a:xfrm>
            <a:off x="4595500" y="2796142"/>
            <a:ext cx="2203198" cy="2270632"/>
            <a:chOff x="4595498" y="1971466"/>
            <a:chExt cx="2203198" cy="2270632"/>
          </a:xfrm>
        </p:grpSpPr>
        <p:pic>
          <p:nvPicPr>
            <p:cNvPr id="25" name="Picture 24" title="Part A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3409" y="2027176"/>
              <a:ext cx="860838" cy="476070"/>
            </a:xfrm>
            <a:prstGeom prst="rect">
              <a:avLst/>
            </a:prstGeom>
          </p:spPr>
        </p:pic>
        <p:sp>
          <p:nvSpPr>
            <p:cNvPr id="26" name="TextBox 25" title="Part A icon"/>
            <p:cNvSpPr txBox="1"/>
            <p:nvPr/>
          </p:nvSpPr>
          <p:spPr>
            <a:xfrm>
              <a:off x="4595498" y="2488365"/>
              <a:ext cx="1050836" cy="523220"/>
            </a:xfrm>
            <a:prstGeom prst="rect">
              <a:avLst/>
            </a:prstGeom>
            <a:noFill/>
          </p:spPr>
          <p:txBody>
            <a:bodyPr wrap="square" rtlCol="0">
              <a:spAutoFit/>
            </a:bodyPr>
            <a:lstStyle/>
            <a:p>
              <a:pPr algn="ctr"/>
              <a:r>
                <a:rPr lang="en-US" sz="1800" b="1" dirty="0">
                  <a:solidFill>
                    <a:schemeClr val="tx2"/>
                  </a:solidFill>
                </a:rPr>
                <a:t>Part A</a:t>
              </a:r>
            </a:p>
            <a:p>
              <a:pPr algn="ctr"/>
              <a:endParaRPr lang="en-US" sz="1000" dirty="0">
                <a:solidFill>
                  <a:schemeClr val="tx2"/>
                </a:solidFill>
              </a:endParaRPr>
            </a:p>
          </p:txBody>
        </p:sp>
        <p:sp>
          <p:nvSpPr>
            <p:cNvPr id="27" name="Plus 26" title="and sign"/>
            <p:cNvSpPr/>
            <p:nvPr/>
          </p:nvSpPr>
          <p:spPr>
            <a:xfrm>
              <a:off x="5677351" y="232542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8" name="Picture 27" title="Part B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5461" y="1971466"/>
              <a:ext cx="570452" cy="539089"/>
            </a:xfrm>
            <a:prstGeom prst="rect">
              <a:avLst/>
            </a:prstGeom>
          </p:spPr>
        </p:pic>
        <p:sp>
          <p:nvSpPr>
            <p:cNvPr id="29" name="TextBox 28" title="Part B icon"/>
            <p:cNvSpPr txBox="1"/>
            <p:nvPr/>
          </p:nvSpPr>
          <p:spPr>
            <a:xfrm>
              <a:off x="5930196" y="2468831"/>
              <a:ext cx="868500" cy="369332"/>
            </a:xfrm>
            <a:prstGeom prst="rect">
              <a:avLst/>
            </a:prstGeom>
            <a:noFill/>
          </p:spPr>
          <p:txBody>
            <a:bodyPr wrap="square" rtlCol="0">
              <a:spAutoFit/>
            </a:bodyPr>
            <a:lstStyle/>
            <a:p>
              <a:pPr algn="ctr"/>
              <a:r>
                <a:rPr lang="en-US" sz="1800" b="1" dirty="0">
                  <a:solidFill>
                    <a:schemeClr val="tx2"/>
                  </a:solidFill>
                </a:rPr>
                <a:t>Part B</a:t>
              </a:r>
            </a:p>
          </p:txBody>
        </p:sp>
        <p:sp>
          <p:nvSpPr>
            <p:cNvPr id="30" name="Plus 29" title="and sign"/>
            <p:cNvSpPr/>
            <p:nvPr/>
          </p:nvSpPr>
          <p:spPr>
            <a:xfrm>
              <a:off x="5694575" y="2787245"/>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1" name="Picture 30"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231" y="3165576"/>
              <a:ext cx="669230" cy="462663"/>
            </a:xfrm>
            <a:prstGeom prst="rect">
              <a:avLst/>
            </a:prstGeom>
          </p:spPr>
        </p:pic>
        <p:sp>
          <p:nvSpPr>
            <p:cNvPr id="32" name="TextBox 31" title="Part D icon"/>
            <p:cNvSpPr txBox="1"/>
            <p:nvPr/>
          </p:nvSpPr>
          <p:spPr>
            <a:xfrm>
              <a:off x="5408554" y="3657323"/>
              <a:ext cx="881280" cy="584775"/>
            </a:xfrm>
            <a:prstGeom prst="rect">
              <a:avLst/>
            </a:prstGeom>
            <a:noFill/>
          </p:spPr>
          <p:txBody>
            <a:bodyPr wrap="square" rtlCol="0">
              <a:spAutoFit/>
            </a:bodyPr>
            <a:lstStyle/>
            <a:p>
              <a:pPr algn="ctr"/>
              <a:r>
                <a:rPr lang="en-US" sz="1800" b="1" dirty="0">
                  <a:solidFill>
                    <a:schemeClr val="tx2"/>
                  </a:solidFill>
                </a:rPr>
                <a:t>Part </a:t>
              </a:r>
              <a:r>
                <a:rPr lang="en-US" sz="1800" b="1" dirty="0" smtClean="0">
                  <a:solidFill>
                    <a:schemeClr val="tx2"/>
                  </a:solidFill>
                </a:rPr>
                <a:t>D</a:t>
              </a:r>
            </a:p>
            <a:p>
              <a:pPr algn="ctr"/>
              <a:r>
                <a:rPr lang="en-US" sz="1400" b="1" dirty="0" smtClean="0">
                  <a:solidFill>
                    <a:schemeClr val="tx2"/>
                  </a:solidFill>
                </a:rPr>
                <a:t>(Usually)</a:t>
              </a:r>
              <a:endParaRPr lang="en-US" sz="1800" b="1" dirty="0">
                <a:solidFill>
                  <a:schemeClr val="tx2"/>
                </a:solidFill>
              </a:endParaRPr>
            </a:p>
          </p:txBody>
        </p:sp>
      </p:grpSp>
      <p:cxnSp>
        <p:nvCxnSpPr>
          <p:cNvPr id="33" name="Straight Connector 32" title="line"/>
          <p:cNvCxnSpPr/>
          <p:nvPr/>
        </p:nvCxnSpPr>
        <p:spPr>
          <a:xfrm>
            <a:off x="6927223" y="2481086"/>
            <a:ext cx="17804" cy="2864681"/>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34" name="TextBox 33" title="Text box for Medicare Prescription Drug Coverage"/>
          <p:cNvSpPr txBox="1"/>
          <p:nvPr/>
        </p:nvSpPr>
        <p:spPr>
          <a:xfrm>
            <a:off x="6942089" y="2122679"/>
            <a:ext cx="2044593" cy="923330"/>
          </a:xfrm>
          <a:prstGeom prst="rect">
            <a:avLst/>
          </a:prstGeom>
          <a:solidFill>
            <a:schemeClr val="accent5">
              <a:lumMod val="75000"/>
            </a:schemeClr>
          </a:solidFill>
        </p:spPr>
        <p:txBody>
          <a:bodyPr wrap="square" rtlCol="0">
            <a:spAutoFit/>
          </a:bodyPr>
          <a:lstStyle/>
          <a:p>
            <a:pPr algn="ctr"/>
            <a:r>
              <a:rPr lang="en-US" sz="1800" b="1" dirty="0">
                <a:solidFill>
                  <a:schemeClr val="bg1"/>
                </a:solidFill>
              </a:rPr>
              <a:t>Medicare Prescription Drug Coverage</a:t>
            </a:r>
          </a:p>
        </p:txBody>
      </p:sp>
      <p:grpSp>
        <p:nvGrpSpPr>
          <p:cNvPr id="35" name="Group 34" title="art"/>
          <p:cNvGrpSpPr/>
          <p:nvPr/>
        </p:nvGrpSpPr>
        <p:grpSpPr>
          <a:xfrm>
            <a:off x="7051441" y="3246274"/>
            <a:ext cx="1909569" cy="1856542"/>
            <a:chOff x="7108787" y="2022298"/>
            <a:chExt cx="1909569" cy="1856542"/>
          </a:xfrm>
        </p:grpSpPr>
        <p:pic>
          <p:nvPicPr>
            <p:cNvPr id="36" name="Picture 35"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37" name="TextBox 36" title="Part D Icon"/>
            <p:cNvSpPr txBox="1"/>
            <p:nvPr/>
          </p:nvSpPr>
          <p:spPr>
            <a:xfrm>
              <a:off x="7108787" y="2678511"/>
              <a:ext cx="1909569" cy="1200329"/>
            </a:xfrm>
            <a:prstGeom prst="rect">
              <a:avLst/>
            </a:prstGeom>
            <a:noFill/>
          </p:spPr>
          <p:txBody>
            <a:bodyPr wrap="square" rtlCol="0">
              <a:spAutoFit/>
            </a:bodyPr>
            <a:lstStyle/>
            <a:p>
              <a:pPr algn="ctr"/>
              <a:r>
                <a:rPr lang="en-US" sz="1800" b="1" dirty="0">
                  <a:solidFill>
                    <a:schemeClr val="tx2"/>
                  </a:solidFill>
                </a:rPr>
                <a:t>Part D</a:t>
              </a:r>
            </a:p>
            <a:p>
              <a:pPr algn="ctr"/>
              <a:r>
                <a:rPr lang="en-US" sz="1800" dirty="0">
                  <a:solidFill>
                    <a:schemeClr val="tx2"/>
                  </a:solidFill>
                </a:rPr>
                <a:t>Medicare prescription drug coverage</a:t>
              </a:r>
            </a:p>
          </p:txBody>
        </p:sp>
      </p:grpSp>
      <p:sp>
        <p:nvSpPr>
          <p:cNvPr id="4" name="Date Placeholder 3"/>
          <p:cNvSpPr>
            <a:spLocks noGrp="1"/>
          </p:cNvSpPr>
          <p:nvPr>
            <p:ph type="dt" sz="half" idx="10"/>
          </p:nvPr>
        </p:nvSpPr>
        <p:spPr/>
        <p:txBody>
          <a:bodyPr/>
          <a:lstStyle/>
          <a:p>
            <a:r>
              <a:rPr lang="en-US" smtClean="0"/>
              <a:t>August 2018</a:t>
            </a:r>
            <a:endParaRPr lang="en-US" dirty="0"/>
          </a:p>
        </p:txBody>
      </p:sp>
      <p:sp>
        <p:nvSpPr>
          <p:cNvPr id="38" name="TextBox 37" descr="Medicare Advantage is also called Part C&#10;" title="Medicare Advantage"/>
          <p:cNvSpPr txBox="1"/>
          <p:nvPr/>
        </p:nvSpPr>
        <p:spPr>
          <a:xfrm>
            <a:off x="4653409" y="5265139"/>
            <a:ext cx="2308260" cy="646331"/>
          </a:xfrm>
          <a:prstGeom prst="rect">
            <a:avLst/>
          </a:prstGeom>
          <a:noFill/>
        </p:spPr>
        <p:txBody>
          <a:bodyPr wrap="square" rtlCol="0">
            <a:spAutoFit/>
          </a:bodyPr>
          <a:lstStyle/>
          <a:p>
            <a:r>
              <a:rPr lang="en-US" dirty="0" smtClean="0"/>
              <a:t>Medicare Advantage is also called Part C</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6</a:t>
            </a:fld>
            <a:endParaRPr lang="en-US" dirty="0"/>
          </a:p>
        </p:txBody>
      </p:sp>
    </p:spTree>
    <p:extLst>
      <p:ext uri="{BB962C8B-B14F-4D97-AF65-F5344CB8AC3E}">
        <p14:creationId xmlns:p14="http://schemas.microsoft.com/office/powerpoint/2010/main" val="2729746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7</a:t>
            </a:r>
            <a:endParaRPr lang="en-US" dirty="0"/>
          </a:p>
        </p:txBody>
      </p:sp>
      <p:sp>
        <p:nvSpPr>
          <p:cNvPr id="9" name="Content Placeholder 2"/>
          <p:cNvSpPr>
            <a:spLocks noGrp="1"/>
          </p:cNvSpPr>
          <p:nvPr>
            <p:ph sz="half" idx="1"/>
          </p:nvPr>
        </p:nvSpPr>
        <p:spPr>
          <a:xfrm>
            <a:off x="289446" y="1139851"/>
            <a:ext cx="3886200" cy="1618102"/>
          </a:xfrm>
        </p:spPr>
        <p:txBody>
          <a:bodyPr/>
          <a:lstStyle/>
          <a:p>
            <a:pPr marL="0" indent="0">
              <a:buNone/>
            </a:pPr>
            <a:r>
              <a:rPr lang="en-US" dirty="0" smtClean="0"/>
              <a:t>MA Plans __________.</a:t>
            </a:r>
            <a:endParaRPr lang="en-US" dirty="0"/>
          </a:p>
        </p:txBody>
      </p:sp>
      <p:sp>
        <p:nvSpPr>
          <p:cNvPr id="10" name="Content Placeholder 3"/>
          <p:cNvSpPr txBox="1">
            <a:spLocks/>
          </p:cNvSpPr>
          <p:nvPr/>
        </p:nvSpPr>
        <p:spPr>
          <a:xfrm>
            <a:off x="289446" y="2232661"/>
            <a:ext cx="4660490" cy="4184316"/>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sz="2800" dirty="0" smtClean="0"/>
              <a:t>Help pay for gaps in Original Medicare</a:t>
            </a:r>
          </a:p>
          <a:p>
            <a:pPr marL="514350" indent="-514350">
              <a:buFont typeface="+mj-lt"/>
              <a:buAutoNum type="alphaLcPeriod"/>
            </a:pPr>
            <a:r>
              <a:rPr lang="en-US" sz="2800" dirty="0" smtClean="0"/>
              <a:t>Must keep the same providers all year</a:t>
            </a:r>
          </a:p>
          <a:p>
            <a:pPr marL="514350" indent="-514350">
              <a:buFont typeface="+mj-lt"/>
              <a:buAutoNum type="alphaLcPeriod"/>
            </a:pPr>
            <a:r>
              <a:rPr lang="en-US" sz="2800" dirty="0" smtClean="0"/>
              <a:t>Are private plans approved by each state</a:t>
            </a:r>
          </a:p>
          <a:p>
            <a:pPr marL="514350" indent="-514350">
              <a:buFont typeface="+mj-lt"/>
              <a:buAutoNum type="alphaLcPeriod"/>
            </a:pPr>
            <a:r>
              <a:rPr lang="en-US" sz="2800" dirty="0" smtClean="0"/>
              <a:t>Must cover all Medicare Part A and Part B services</a:t>
            </a:r>
            <a:endParaRPr lang="en-US" sz="2800" dirty="0"/>
          </a:p>
        </p:txBody>
      </p:sp>
      <p:sp>
        <p:nvSpPr>
          <p:cNvPr id="7" name="Rounded Rectangle 6" descr="Red box answer selection"/>
          <p:cNvSpPr/>
          <p:nvPr/>
        </p:nvSpPr>
        <p:spPr>
          <a:xfrm>
            <a:off x="289446" y="5003006"/>
            <a:ext cx="4339704" cy="108993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60</a:t>
            </a:fld>
            <a:endParaRPr lang="en-US" dirty="0"/>
          </a:p>
        </p:txBody>
      </p:sp>
    </p:spTree>
    <p:extLst>
      <p:ext uri="{BB962C8B-B14F-4D97-AF65-F5344CB8AC3E}">
        <p14:creationId xmlns:p14="http://schemas.microsoft.com/office/powerpoint/2010/main" val="168197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8</a:t>
            </a:r>
            <a:endParaRPr lang="en-US" dirty="0"/>
          </a:p>
        </p:txBody>
      </p:sp>
      <p:sp>
        <p:nvSpPr>
          <p:cNvPr id="9" name="Content Placeholder 2"/>
          <p:cNvSpPr>
            <a:spLocks noGrp="1"/>
          </p:cNvSpPr>
          <p:nvPr>
            <p:ph sz="half" idx="1"/>
          </p:nvPr>
        </p:nvSpPr>
        <p:spPr>
          <a:xfrm>
            <a:off x="232197" y="1151540"/>
            <a:ext cx="4323121" cy="1607426"/>
          </a:xfrm>
        </p:spPr>
        <p:txBody>
          <a:bodyPr/>
          <a:lstStyle/>
          <a:p>
            <a:pPr marL="0" indent="0">
              <a:buNone/>
            </a:pPr>
            <a:r>
              <a:rPr lang="en-US" dirty="0" smtClean="0"/>
              <a:t>Generally, if you have ESRD you can’t enroll in an MA Plan.</a:t>
            </a:r>
            <a:endParaRPr lang="en-US" dirty="0"/>
          </a:p>
        </p:txBody>
      </p:sp>
      <p:sp>
        <p:nvSpPr>
          <p:cNvPr id="10" name="Content Placeholder 3"/>
          <p:cNvSpPr txBox="1">
            <a:spLocks/>
          </p:cNvSpPr>
          <p:nvPr/>
        </p:nvSpPr>
        <p:spPr>
          <a:xfrm>
            <a:off x="318729" y="2939959"/>
            <a:ext cx="3886200" cy="1824581"/>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True</a:t>
            </a:r>
          </a:p>
          <a:p>
            <a:pPr marL="514350" indent="-514350">
              <a:buFont typeface="+mj-lt"/>
              <a:buAutoNum type="alphaLcPeriod"/>
            </a:pPr>
            <a:r>
              <a:rPr lang="en-US" dirty="0" smtClean="0"/>
              <a:t>False</a:t>
            </a:r>
            <a:endParaRPr lang="en-US" dirty="0"/>
          </a:p>
        </p:txBody>
      </p:sp>
      <p:sp>
        <p:nvSpPr>
          <p:cNvPr id="7" name="Rounded Rectangle 6" descr="Red box answer selection"/>
          <p:cNvSpPr/>
          <p:nvPr/>
        </p:nvSpPr>
        <p:spPr>
          <a:xfrm>
            <a:off x="318729" y="2939959"/>
            <a:ext cx="1634704" cy="635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61</a:t>
            </a:fld>
            <a:endParaRPr lang="en-US" dirty="0"/>
          </a:p>
        </p:txBody>
      </p:sp>
    </p:spTree>
    <p:extLst>
      <p:ext uri="{BB962C8B-B14F-4D97-AF65-F5344CB8AC3E}">
        <p14:creationId xmlns:p14="http://schemas.microsoft.com/office/powerpoint/2010/main" val="395898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Lesson 6—Medicare and the </a:t>
            </a:r>
            <a:br>
              <a:rPr lang="en-US" dirty="0" smtClean="0"/>
            </a:br>
            <a:r>
              <a:rPr lang="en-US" dirty="0" smtClean="0"/>
              <a:t>Health Insurance Marketplace </a:t>
            </a:r>
            <a:endParaRPr lang="en-US" dirty="0"/>
          </a:p>
        </p:txBody>
      </p:sp>
      <p:sp>
        <p:nvSpPr>
          <p:cNvPr id="2" name="Content Placeholder 1"/>
          <p:cNvSpPr>
            <a:spLocks noGrp="1"/>
          </p:cNvSpPr>
          <p:nvPr>
            <p:ph idx="1"/>
          </p:nvPr>
        </p:nvSpPr>
        <p:spPr>
          <a:xfrm>
            <a:off x="628649" y="1207724"/>
            <a:ext cx="8010853" cy="5148627"/>
          </a:xfrm>
        </p:spPr>
        <p:txBody>
          <a:bodyPr/>
          <a:lstStyle/>
          <a:p>
            <a:pPr marL="228600" indent="-228600"/>
            <a:r>
              <a:rPr lang="en-US" sz="2800" dirty="0"/>
              <a:t>If you have Medicare, no one can sell you a Marketplace plan</a:t>
            </a:r>
          </a:p>
          <a:p>
            <a:pPr marL="457200" lvl="1" indent="-231775"/>
            <a:r>
              <a:rPr lang="en-US" sz="2000" dirty="0">
                <a:solidFill>
                  <a:prstClr val="black"/>
                </a:solidFill>
              </a:rPr>
              <a:t>Even if you only have Medicare Part A or Part B </a:t>
            </a:r>
          </a:p>
          <a:p>
            <a:pPr marL="457200" lvl="1" indent="-231775"/>
            <a:r>
              <a:rPr lang="en-US" sz="2000" dirty="0"/>
              <a:t>Except through the Small Business Health Options Program (SHOP) if you’re an active worker or a dependent of an active worker </a:t>
            </a:r>
          </a:p>
          <a:p>
            <a:pPr marL="685800" lvl="2" indent="-228600"/>
            <a:r>
              <a:rPr lang="en-US" sz="1800" dirty="0"/>
              <a:t>The size of the employer determines who pays first </a:t>
            </a:r>
          </a:p>
          <a:p>
            <a:pPr marL="685800" lvl="2" indent="-228600"/>
            <a:r>
              <a:rPr lang="en-US" sz="1800" dirty="0">
                <a:solidFill>
                  <a:prstClr val="black"/>
                </a:solidFill>
              </a:rPr>
              <a:t>No late enrollment penalty if you enroll anytime you have SHOP coverage, or within 8 months of losing that coverage</a:t>
            </a:r>
          </a:p>
          <a:p>
            <a:pPr marL="228600" lvl="1" indent="-228600">
              <a:buFont typeface="Wingdings" panose="05000000000000000000" pitchFamily="2" charset="2"/>
              <a:buChar char="§"/>
            </a:pPr>
            <a:r>
              <a:rPr lang="en-US" dirty="0">
                <a:solidFill>
                  <a:prstClr val="black"/>
                </a:solidFill>
              </a:rPr>
              <a:t>SHOP plans for 2018 will be available through issuers, agents, and brokers, not through </a:t>
            </a:r>
            <a:r>
              <a:rPr lang="en-US" dirty="0">
                <a:solidFill>
                  <a:prstClr val="black"/>
                </a:solidFill>
                <a:hlinkClick r:id="rId3"/>
              </a:rPr>
              <a:t>HealthCare.gov</a:t>
            </a:r>
            <a:r>
              <a:rPr lang="en-US" dirty="0">
                <a:solidFill>
                  <a:prstClr val="black"/>
                </a:solidFill>
              </a:rPr>
              <a:t> </a:t>
            </a:r>
            <a:endParaRPr lang="en-US" dirty="0"/>
          </a:p>
        </p:txBody>
      </p:sp>
      <p:sp>
        <p:nvSpPr>
          <p:cNvPr id="4" name="Date Placeholder 3"/>
          <p:cNvSpPr>
            <a:spLocks noGrp="1"/>
          </p:cNvSpPr>
          <p:nvPr>
            <p:ph type="dt" sz="half" idx="2"/>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62</a:t>
            </a:fld>
            <a:endParaRPr lang="en-US" dirty="0"/>
          </a:p>
        </p:txBody>
      </p:sp>
    </p:spTree>
    <p:extLst>
      <p:ext uri="{BB962C8B-B14F-4D97-AF65-F5344CB8AC3E}">
        <p14:creationId xmlns:p14="http://schemas.microsoft.com/office/powerpoint/2010/main" val="32032238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Marketplace and Becoming </a:t>
            </a:r>
            <a:br>
              <a:rPr lang="en-US" dirty="0" smtClean="0"/>
            </a:br>
            <a:r>
              <a:rPr lang="en-US" dirty="0" smtClean="0"/>
              <a:t>Eligible for Medicare</a:t>
            </a:r>
            <a:endParaRPr lang="en-US" dirty="0"/>
          </a:p>
        </p:txBody>
      </p:sp>
      <p:sp>
        <p:nvSpPr>
          <p:cNvPr id="2" name="Content Placeholder 1"/>
          <p:cNvSpPr>
            <a:spLocks noGrp="1"/>
          </p:cNvSpPr>
          <p:nvPr>
            <p:ph idx="1"/>
          </p:nvPr>
        </p:nvSpPr>
        <p:spPr>
          <a:xfrm>
            <a:off x="400050" y="1171074"/>
            <a:ext cx="8324850" cy="5005889"/>
          </a:xfrm>
        </p:spPr>
        <p:txBody>
          <a:bodyPr>
            <a:normAutofit lnSpcReduction="10000"/>
          </a:bodyPr>
          <a:lstStyle/>
          <a:p>
            <a:r>
              <a:rPr lang="en-US" sz="2800" dirty="0" smtClean="0"/>
              <a:t>You can keep a Marketplace plan after your Medicare coverage begins</a:t>
            </a:r>
          </a:p>
          <a:p>
            <a:pPr marL="682625" lvl="1" indent="-341313"/>
            <a:r>
              <a:rPr lang="en-US" sz="2400" dirty="0" smtClean="0"/>
              <a:t>Once </a:t>
            </a:r>
            <a:r>
              <a:rPr lang="en-US" sz="2400" dirty="0"/>
              <a:t>your Medicare Part A coverage starts, you’ll no longer be eligible for any premium tax credits or other cost savings you may be getting for your Marketplace plan</a:t>
            </a:r>
            <a:endParaRPr lang="en-US" sz="2400" dirty="0" smtClean="0"/>
          </a:p>
          <a:p>
            <a:pPr marL="1023938" lvl="1" indent="-341313">
              <a:buSzPct val="50000"/>
              <a:buFont typeface="Wingdings" panose="05000000000000000000" pitchFamily="2" charset="2"/>
              <a:buChar char="q"/>
            </a:pPr>
            <a:r>
              <a:rPr lang="en-US" sz="2400" dirty="0" smtClean="0"/>
              <a:t>You’d </a:t>
            </a:r>
            <a:r>
              <a:rPr lang="en-US" sz="2400" dirty="0"/>
              <a:t>have to pay full price for the Marketplace plan</a:t>
            </a:r>
            <a:endParaRPr lang="en-US" sz="2400" dirty="0" smtClean="0"/>
          </a:p>
          <a:p>
            <a:r>
              <a:rPr lang="en-US" sz="2800" dirty="0" smtClean="0"/>
              <a:t>Sign up for Medicare during your Initial Enrollment Period (IEP)</a:t>
            </a:r>
          </a:p>
          <a:p>
            <a:pPr marL="682625" lvl="1" indent="-341313"/>
            <a:r>
              <a:rPr lang="en-US" sz="2400" dirty="0"/>
              <a:t>Or, if you enroll later, you may have to pay a late enrollment penalty </a:t>
            </a:r>
            <a:r>
              <a:rPr lang="en-US" sz="2400" dirty="0" smtClean="0"/>
              <a:t>(LEP) for </a:t>
            </a:r>
            <a:r>
              <a:rPr lang="en-US" sz="2400" dirty="0"/>
              <a:t>as long as you have </a:t>
            </a:r>
            <a:r>
              <a:rPr lang="en-US" sz="2400" dirty="0" smtClean="0"/>
              <a:t>Medicare</a:t>
            </a:r>
          </a:p>
          <a:p>
            <a:pPr marL="682625" lvl="1" indent="-341313"/>
            <a:r>
              <a:rPr lang="en-US" sz="2400" dirty="0" smtClean="0"/>
              <a:t>Limited equitable relief until September 30, 2018, for Part B LEP</a:t>
            </a:r>
            <a:endParaRPr lang="en-US" sz="2400" dirty="0"/>
          </a:p>
        </p:txBody>
      </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63</a:t>
            </a:fld>
            <a:endParaRPr lang="en-US" dirty="0"/>
          </a:p>
        </p:txBody>
      </p:sp>
    </p:spTree>
    <p:extLst>
      <p:ext uri="{BB962C8B-B14F-4D97-AF65-F5344CB8AC3E}">
        <p14:creationId xmlns:p14="http://schemas.microsoft.com/office/powerpoint/2010/main" val="973889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Medicare for People With Disabilities </a:t>
            </a:r>
            <a:br>
              <a:rPr lang="en-US" dirty="0" smtClean="0"/>
            </a:br>
            <a:r>
              <a:rPr lang="en-US" dirty="0" smtClean="0"/>
              <a:t>and the Marketplace</a:t>
            </a:r>
            <a:endParaRPr lang="en-US" dirty="0"/>
          </a:p>
        </p:txBody>
      </p:sp>
      <p:sp>
        <p:nvSpPr>
          <p:cNvPr id="2" name="Content Placeholder 1"/>
          <p:cNvSpPr>
            <a:spLocks noGrp="1"/>
          </p:cNvSpPr>
          <p:nvPr>
            <p:ph idx="1"/>
          </p:nvPr>
        </p:nvSpPr>
        <p:spPr>
          <a:xfrm>
            <a:off x="204537" y="1136349"/>
            <a:ext cx="8722895" cy="5333898"/>
          </a:xfrm>
        </p:spPr>
        <p:txBody>
          <a:bodyPr>
            <a:normAutofit/>
          </a:bodyPr>
          <a:lstStyle/>
          <a:p>
            <a:r>
              <a:rPr lang="en-US" sz="3000" dirty="0" smtClean="0"/>
              <a:t>You may qualify for Medicare based on a disability</a:t>
            </a:r>
          </a:p>
          <a:p>
            <a:pPr marL="682625" lvl="1" indent="-341313"/>
            <a:r>
              <a:rPr lang="en-US" sz="2600" dirty="0" smtClean="0"/>
              <a:t>You must be entitled to Social Security Disability Insurance (SSDI) benefits for 24 months</a:t>
            </a:r>
          </a:p>
          <a:p>
            <a:pPr marL="1028700" lvl="2" indent="-342900"/>
            <a:r>
              <a:rPr lang="en-US" sz="2200" dirty="0" smtClean="0"/>
              <a:t>On the 25th month, you’re automatically enrolled in Medicare Part A and Part B </a:t>
            </a:r>
          </a:p>
          <a:p>
            <a:r>
              <a:rPr lang="en-US" sz="3000" dirty="0" smtClean="0"/>
              <a:t>If you’re getting SSDI, you can get a Marketplace plan to cover you during your 24-month waiting period </a:t>
            </a:r>
          </a:p>
          <a:p>
            <a:pPr marL="682625" lvl="1" indent="-341313"/>
            <a:r>
              <a:rPr lang="en-US" sz="2600" dirty="0"/>
              <a:t>You may qualify for premium tax credits and reduced cost-sharing until your Medicare coverage starts </a:t>
            </a:r>
          </a:p>
        </p:txBody>
      </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64</a:t>
            </a:fld>
            <a:endParaRPr lang="en-US" dirty="0"/>
          </a:p>
        </p:txBody>
      </p:sp>
    </p:spTree>
    <p:extLst>
      <p:ext uri="{BB962C8B-B14F-4D97-AF65-F5344CB8AC3E}">
        <p14:creationId xmlns:p14="http://schemas.microsoft.com/office/powerpoint/2010/main" val="27378885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Choosing Marketplace Instead of Medicare</a:t>
            </a:r>
            <a:endParaRPr lang="en-US" dirty="0"/>
          </a:p>
        </p:txBody>
      </p:sp>
      <p:sp>
        <p:nvSpPr>
          <p:cNvPr id="2" name="Content Placeholder 1"/>
          <p:cNvSpPr>
            <a:spLocks noGrp="1"/>
          </p:cNvSpPr>
          <p:nvPr>
            <p:ph idx="1"/>
          </p:nvPr>
        </p:nvSpPr>
        <p:spPr>
          <a:xfrm>
            <a:off x="352926" y="1171074"/>
            <a:ext cx="8470232" cy="5185277"/>
          </a:xfrm>
        </p:spPr>
        <p:txBody>
          <a:bodyPr/>
          <a:lstStyle/>
          <a:p>
            <a:pPr marL="0" lvl="0" indent="0" defTabSz="914400">
              <a:buNone/>
            </a:pPr>
            <a:r>
              <a:rPr lang="en-US" sz="2800" dirty="0">
                <a:solidFill>
                  <a:prstClr val="black"/>
                </a:solidFill>
              </a:rPr>
              <a:t>You can choose Marketplace coverage instead of Medicare under the following conditions:  </a:t>
            </a:r>
          </a:p>
          <a:p>
            <a:pPr marL="401638" lvl="0" indent="-284163" defTabSz="914400"/>
            <a:r>
              <a:rPr lang="en-US" sz="2400" dirty="0">
                <a:solidFill>
                  <a:prstClr val="black"/>
                </a:solidFill>
              </a:rPr>
              <a:t>If you’re paying a premium for Part A—you can drop your Part A and Part B coverage and get a Marketplace plan instead</a:t>
            </a:r>
          </a:p>
          <a:p>
            <a:pPr marL="401638" lvl="0" indent="-284163" defTabSz="914400"/>
            <a:r>
              <a:rPr lang="en-US" sz="2400" dirty="0">
                <a:solidFill>
                  <a:prstClr val="black"/>
                </a:solidFill>
              </a:rPr>
              <a:t>Only </a:t>
            </a:r>
            <a:r>
              <a:rPr lang="en-US" sz="2400" dirty="0" smtClean="0">
                <a:solidFill>
                  <a:prstClr val="black"/>
                </a:solidFill>
              </a:rPr>
              <a:t>hav</a:t>
            </a:r>
            <a:r>
              <a:rPr lang="en-US" sz="2400" dirty="0" smtClean="0"/>
              <a:t>e</a:t>
            </a:r>
            <a:r>
              <a:rPr lang="en-US" sz="2400" dirty="0" smtClean="0">
                <a:solidFill>
                  <a:prstClr val="black"/>
                </a:solidFill>
              </a:rPr>
              <a:t> </a:t>
            </a:r>
            <a:r>
              <a:rPr lang="en-US" sz="2400" dirty="0">
                <a:solidFill>
                  <a:prstClr val="black"/>
                </a:solidFill>
              </a:rPr>
              <a:t>Part B, and have to pay a premium for Part A—you can drop Part B and get a Marketplace plan instead </a:t>
            </a:r>
          </a:p>
          <a:p>
            <a:pPr marL="401638" lvl="0" indent="-284163" defTabSz="914400"/>
            <a:r>
              <a:rPr lang="en-US" sz="2400" dirty="0" smtClean="0">
                <a:solidFill>
                  <a:prstClr val="black"/>
                </a:solidFill>
              </a:rPr>
              <a:t>You’re </a:t>
            </a:r>
            <a:r>
              <a:rPr lang="en-US" sz="2400" dirty="0">
                <a:solidFill>
                  <a:prstClr val="black"/>
                </a:solidFill>
              </a:rPr>
              <a:t>eligible for Medicare but haven’t enrolled in </a:t>
            </a:r>
            <a:r>
              <a:rPr lang="en-US" sz="2400" dirty="0" smtClean="0">
                <a:solidFill>
                  <a:prstClr val="black"/>
                </a:solidFill>
              </a:rPr>
              <a:t>it because</a:t>
            </a:r>
            <a:r>
              <a:rPr lang="en-US" sz="2400" dirty="0">
                <a:solidFill>
                  <a:prstClr val="black"/>
                </a:solidFill>
              </a:rPr>
              <a:t>: </a:t>
            </a:r>
          </a:p>
          <a:p>
            <a:pPr marL="690563" lvl="2" indent="-230188" defTabSz="914400">
              <a:buSzTx/>
              <a:buFont typeface="Arial" panose="020B0604020202020204" pitchFamily="34" charset="0"/>
              <a:buChar char="•"/>
            </a:pPr>
            <a:r>
              <a:rPr lang="en-US" sz="2000" dirty="0">
                <a:solidFill>
                  <a:prstClr val="black"/>
                </a:solidFill>
              </a:rPr>
              <a:t>You’d have to pay a premium for Part A</a:t>
            </a:r>
          </a:p>
          <a:p>
            <a:pPr marL="690563" lvl="2" indent="-230188" defTabSz="914400">
              <a:buSzTx/>
              <a:buFont typeface="Arial" panose="020B0604020202020204" pitchFamily="34" charset="0"/>
              <a:buChar char="•"/>
            </a:pPr>
            <a:r>
              <a:rPr lang="en-US" sz="2000" dirty="0">
                <a:solidFill>
                  <a:prstClr val="black"/>
                </a:solidFill>
              </a:rPr>
              <a:t>You have a medical condition that qualifies you for Medicare, like </a:t>
            </a:r>
            <a:r>
              <a:rPr lang="en-US" sz="2000" dirty="0" smtClean="0">
                <a:solidFill>
                  <a:prstClr val="black"/>
                </a:solidFill>
              </a:rPr>
              <a:t>End-Stage Renal Disease (ESRD) </a:t>
            </a:r>
            <a:r>
              <a:rPr lang="en-US" sz="2000" dirty="0">
                <a:solidFill>
                  <a:prstClr val="black"/>
                </a:solidFill>
              </a:rPr>
              <a:t>but haven’t applied for Medicare coverage</a:t>
            </a:r>
          </a:p>
          <a:p>
            <a:pPr marL="690563" lvl="2" indent="-230188" defTabSz="914400">
              <a:buSzTx/>
              <a:buFont typeface="Arial" panose="020B0604020202020204" pitchFamily="34" charset="0"/>
              <a:buChar char="•"/>
            </a:pPr>
            <a:r>
              <a:rPr lang="en-US" sz="2000" dirty="0" smtClean="0">
                <a:solidFill>
                  <a:prstClr val="black"/>
                </a:solidFill>
              </a:rPr>
              <a:t>You’re in your 24-month disability waiting period </a:t>
            </a:r>
            <a:endParaRPr lang="en-US" sz="2000" dirty="0">
              <a:solidFill>
                <a:prstClr val="black"/>
              </a:solidFill>
            </a:endParaRPr>
          </a:p>
        </p:txBody>
      </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65</a:t>
            </a:fld>
            <a:endParaRPr lang="en-US" dirty="0"/>
          </a:p>
        </p:txBody>
      </p:sp>
    </p:spTree>
    <p:extLst>
      <p:ext uri="{BB962C8B-B14F-4D97-AF65-F5344CB8AC3E}">
        <p14:creationId xmlns:p14="http://schemas.microsoft.com/office/powerpoint/2010/main" val="2747179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9</a:t>
            </a:r>
            <a:endParaRPr lang="en-US" dirty="0"/>
          </a:p>
        </p:txBody>
      </p:sp>
      <p:sp>
        <p:nvSpPr>
          <p:cNvPr id="9" name="Content Placeholder 2"/>
          <p:cNvSpPr>
            <a:spLocks noGrp="1"/>
          </p:cNvSpPr>
          <p:nvPr>
            <p:ph sz="half" idx="1"/>
          </p:nvPr>
        </p:nvSpPr>
        <p:spPr>
          <a:xfrm>
            <a:off x="628650" y="1390567"/>
            <a:ext cx="3886200" cy="4786396"/>
          </a:xfrm>
        </p:spPr>
        <p:txBody>
          <a:bodyPr/>
          <a:lstStyle/>
          <a:p>
            <a:pPr marL="0" indent="0">
              <a:buNone/>
            </a:pPr>
            <a:r>
              <a:rPr lang="en-US" dirty="0" smtClean="0"/>
              <a:t>It’s against the law for someone to sell you a Marketplace plan if they know you have Medicare.</a:t>
            </a:r>
            <a:endParaRPr lang="en-US" dirty="0"/>
          </a:p>
        </p:txBody>
      </p:sp>
      <p:sp>
        <p:nvSpPr>
          <p:cNvPr id="10" name="Content Placeholder 3"/>
          <p:cNvSpPr txBox="1">
            <a:spLocks/>
          </p:cNvSpPr>
          <p:nvPr/>
        </p:nvSpPr>
        <p:spPr>
          <a:xfrm>
            <a:off x="628650" y="3986283"/>
            <a:ext cx="3886200" cy="1618104"/>
          </a:xfrm>
          <a:prstGeom prst="rect">
            <a:avLst/>
          </a:prstGeom>
        </p:spPr>
        <p:txBody>
          <a:bodyPr vert="horz" lIns="91440" tIns="45720" rIns="91440" bIns="45720"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mj-lt"/>
              <a:buAutoNum type="alphaLcPeriod"/>
            </a:pPr>
            <a:r>
              <a:rPr lang="en-US" dirty="0" smtClean="0"/>
              <a:t>True</a:t>
            </a:r>
          </a:p>
          <a:p>
            <a:pPr marL="514350" indent="-514350">
              <a:buFont typeface="+mj-lt"/>
              <a:buAutoNum type="alphaLcPeriod"/>
            </a:pPr>
            <a:r>
              <a:rPr lang="en-US" dirty="0" smtClean="0"/>
              <a:t>False</a:t>
            </a:r>
          </a:p>
          <a:p>
            <a:endParaRPr lang="en-US" dirty="0"/>
          </a:p>
        </p:txBody>
      </p:sp>
      <p:sp>
        <p:nvSpPr>
          <p:cNvPr id="7" name="Rounded Rectangle 6" descr="Red box answer selection"/>
          <p:cNvSpPr/>
          <p:nvPr/>
        </p:nvSpPr>
        <p:spPr>
          <a:xfrm>
            <a:off x="666750" y="4043433"/>
            <a:ext cx="1352550" cy="52454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66</a:t>
            </a:fld>
            <a:endParaRPr lang="en-US" dirty="0"/>
          </a:p>
        </p:txBody>
      </p:sp>
    </p:spTree>
    <p:extLst>
      <p:ext uri="{BB962C8B-B14F-4D97-AF65-F5344CB8AC3E}">
        <p14:creationId xmlns:p14="http://schemas.microsoft.com/office/powerpoint/2010/main" val="343746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Lesson 7—Help for People with Limited Income and Resources</a:t>
            </a:r>
            <a:endParaRPr lang="en-US" dirty="0"/>
          </a:p>
        </p:txBody>
      </p:sp>
      <p:sp>
        <p:nvSpPr>
          <p:cNvPr id="9" name="Content Placeholder 8"/>
          <p:cNvSpPr>
            <a:spLocks noGrp="1"/>
          </p:cNvSpPr>
          <p:nvPr>
            <p:ph idx="1"/>
          </p:nvPr>
        </p:nvSpPr>
        <p:spPr>
          <a:xfrm>
            <a:off x="628650" y="1092200"/>
            <a:ext cx="7886700" cy="5084763"/>
          </a:xfrm>
        </p:spPr>
        <p:txBody>
          <a:bodyPr>
            <a:normAutofit lnSpcReduction="10000"/>
          </a:bodyPr>
          <a:lstStyle/>
          <a:p>
            <a:r>
              <a:rPr lang="en-US" sz="2400" dirty="0"/>
              <a:t>Medicare Savings Programs</a:t>
            </a:r>
          </a:p>
          <a:p>
            <a:pPr marL="685800" lvl="1" indent="-342900"/>
            <a:r>
              <a:rPr lang="en-US" sz="2400" dirty="0"/>
              <a:t>Help from your state paying Medicare costs, including Medicare premiums, deductibles, and coinsurance</a:t>
            </a:r>
          </a:p>
          <a:p>
            <a:r>
              <a:rPr lang="en-US" sz="2400" dirty="0"/>
              <a:t>Extra Help</a:t>
            </a:r>
          </a:p>
          <a:p>
            <a:pPr marL="685800" lvl="1" indent="-342900"/>
            <a:r>
              <a:rPr lang="en-US" sz="2400" dirty="0"/>
              <a:t>Help paying Part D prescription drug costs</a:t>
            </a:r>
          </a:p>
          <a:p>
            <a:r>
              <a:rPr lang="en-US" sz="2400" dirty="0"/>
              <a:t>Medicaid</a:t>
            </a:r>
          </a:p>
          <a:p>
            <a:pPr marL="685800" lvl="1" indent="-342900"/>
            <a:r>
              <a:rPr lang="en-US" sz="2400" dirty="0"/>
              <a:t>Federal-state health insurance program</a:t>
            </a:r>
          </a:p>
          <a:p>
            <a:pPr marL="1028700" lvl="2" indent="-342900"/>
            <a:r>
              <a:rPr lang="en-US" sz="2400" dirty="0"/>
              <a:t>For people with limited income/resources</a:t>
            </a:r>
          </a:p>
          <a:p>
            <a:r>
              <a:rPr lang="en-US" sz="2400" dirty="0"/>
              <a:t>Children’s Health Insurance Program (CHIP)</a:t>
            </a:r>
          </a:p>
          <a:p>
            <a:pPr marL="685800" lvl="1" indent="-342900"/>
            <a:r>
              <a:rPr lang="en-US" sz="2400" dirty="0"/>
              <a:t>Covers uninsured children up to </a:t>
            </a:r>
            <a:r>
              <a:rPr lang="en-US" sz="2400" dirty="0" smtClean="0"/>
              <a:t>19 </a:t>
            </a:r>
            <a:r>
              <a:rPr lang="en-US" sz="2400" dirty="0"/>
              <a:t>and may cover pregnant women</a:t>
            </a:r>
          </a:p>
          <a:p>
            <a:pPr marL="1028700" lvl="2" indent="-342900"/>
            <a:r>
              <a:rPr lang="en-US" sz="2400" dirty="0"/>
              <a:t>Family income too high for </a:t>
            </a:r>
            <a:r>
              <a:rPr lang="en-US" sz="2400" dirty="0" smtClean="0"/>
              <a:t>Medicaid</a:t>
            </a:r>
            <a:endParaRPr lang="en-US" sz="2400" dirty="0"/>
          </a:p>
        </p:txBody>
      </p:sp>
      <p:sp>
        <p:nvSpPr>
          <p:cNvPr id="2" name="Date Placeholder 1"/>
          <p:cNvSpPr>
            <a:spLocks noGrp="1"/>
          </p:cNvSpPr>
          <p:nvPr>
            <p:ph type="dt" sz="half" idx="2"/>
          </p:nvPr>
        </p:nvSpPr>
        <p:spPr/>
        <p:txBody>
          <a:bodyPr/>
          <a:lstStyle/>
          <a:p>
            <a:r>
              <a:rPr lang="en-US" smtClean="0"/>
              <a:t>August 2018</a:t>
            </a:r>
            <a:endParaRPr lang="en-US" dirty="0"/>
          </a:p>
        </p:txBody>
      </p:sp>
      <p:sp>
        <p:nvSpPr>
          <p:cNvPr id="3" name="Footer Placeholder 2"/>
          <p:cNvSpPr>
            <a:spLocks noGrp="1"/>
          </p:cNvSpPr>
          <p:nvPr>
            <p:ph type="ftr" sz="quarter" idx="11"/>
          </p:nvPr>
        </p:nvSpPr>
        <p:spPr/>
        <p:txBody>
          <a:bodyPr/>
          <a:lstStyle/>
          <a:p>
            <a:r>
              <a:rPr lang="en-US" dirty="0" smtClean="0"/>
              <a:t>Medicare - Getting Started</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67</a:t>
            </a:fld>
            <a:endParaRPr lang="en-US" dirty="0"/>
          </a:p>
        </p:txBody>
      </p:sp>
    </p:spTree>
    <p:extLst>
      <p:ext uri="{BB962C8B-B14F-4D97-AF65-F5344CB8AC3E}">
        <p14:creationId xmlns:p14="http://schemas.microsoft.com/office/powerpoint/2010/main" val="2946209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2018 Medicare Savings Program </a:t>
            </a:r>
            <a:br>
              <a:rPr lang="en-US" dirty="0" smtClean="0"/>
            </a:br>
            <a:r>
              <a:rPr lang="en-US" dirty="0" smtClean="0"/>
              <a:t>Income/Resource Limits</a:t>
            </a:r>
            <a:endParaRPr lang="en-US" dirty="0"/>
          </a:p>
        </p:txBody>
      </p:sp>
      <p:graphicFrame>
        <p:nvGraphicFramePr>
          <p:cNvPr id="7" name="Content Placeholder 7" descr="If you qualify for The Qualified Medicare Beneficiary (QMB) program, you get help paying your Part A and Part B premiums, deductibles, co-insurance, and co-pays. To qualify for QMB you must be eligible for Medicare Part A, and have an income not exceeding 100% of the Federal Poverty Level (FPL). This will be effective the first month following the month QMB eligibility is approved. Eligibility can’t be retroactive. To qualify for the Specified Low-income Medicare Beneficiary (SLMB) program, you must be eligible for Medicare Part A and have an income that is at least 100%, but does not exceed 120% of the Federal poverty level (FPL). If you qualify for SLMB, you get help paying for your Part B premium.&#10;To qualify for the Qualified Individual (QI) program , which is fully Federal funded, you must be eligible for Medicare Part A, and have an income not exceeding 135% of the Federal Poverty Level (FPL). If you qualify for QI, and there are still funds available in your state, you get help paying your Part B premium.. Congress only appropriated a limited amount of funds to each state. &#10;To qualify for The Qualified Disabled and Working Individual (QDWI) program, you must be entitled to Medicare Part A because of a loss of disability-based Part A due to earnings exceeding Substantial Gainful Activity (SGA); have an income not higher than 200% of the FPL and resources not exceeding twice maximum for SSI ($4,000 for an individual and $6,000 for married couple in 2013); and not be otherwise eligible for Medicaid. If you qualify you get help paying your Part A premium, states can charge premiums if your income is between 150% and 200% FPL. &#10;NOTE:  In 2013, the resource limits for the QMB, SLMB and QI programs are $7,080 for a single person and $10,620 for a married person living with a spouse and no other dependents. These resource limits are adjusted on January 1 of each year, based upon the change in the annual consumer price index (CPI) since September of the previous year.&#10;"/>
          <p:cNvGraphicFramePr>
            <a:graphicFrameLocks/>
          </p:cNvGraphicFramePr>
          <p:nvPr>
            <p:extLst>
              <p:ext uri="{D42A27DB-BD31-4B8C-83A1-F6EECF244321}">
                <p14:modId xmlns:p14="http://schemas.microsoft.com/office/powerpoint/2010/main" val="1529116352"/>
              </p:ext>
            </p:extLst>
          </p:nvPr>
        </p:nvGraphicFramePr>
        <p:xfrm>
          <a:off x="165634" y="1095698"/>
          <a:ext cx="8797891" cy="5412003"/>
        </p:xfrm>
        <a:graphic>
          <a:graphicData uri="http://schemas.openxmlformats.org/drawingml/2006/table">
            <a:tbl>
              <a:tblPr firstRow="1" bandRow="1">
                <a:tableStyleId>{5C22544A-7EE6-4342-B048-85BDC9FD1C3A}</a:tableStyleId>
              </a:tblPr>
              <a:tblGrid>
                <a:gridCol w="2845580">
                  <a:extLst>
                    <a:ext uri="{9D8B030D-6E8A-4147-A177-3AD203B41FA5}">
                      <a16:colId xmlns:a16="http://schemas.microsoft.com/office/drawing/2014/main" val="20000"/>
                    </a:ext>
                  </a:extLst>
                </a:gridCol>
                <a:gridCol w="1734207">
                  <a:extLst>
                    <a:ext uri="{9D8B030D-6E8A-4147-A177-3AD203B41FA5}">
                      <a16:colId xmlns:a16="http://schemas.microsoft.com/office/drawing/2014/main" val="20001"/>
                    </a:ext>
                  </a:extLst>
                </a:gridCol>
                <a:gridCol w="1797269">
                  <a:extLst>
                    <a:ext uri="{9D8B030D-6E8A-4147-A177-3AD203B41FA5}">
                      <a16:colId xmlns:a16="http://schemas.microsoft.com/office/drawing/2014/main" val="20002"/>
                    </a:ext>
                  </a:extLst>
                </a:gridCol>
                <a:gridCol w="2420835">
                  <a:extLst>
                    <a:ext uri="{9D8B030D-6E8A-4147-A177-3AD203B41FA5}">
                      <a16:colId xmlns:a16="http://schemas.microsoft.com/office/drawing/2014/main" val="20003"/>
                    </a:ext>
                  </a:extLst>
                </a:gridCol>
              </a:tblGrid>
              <a:tr h="819923">
                <a:tc>
                  <a:txBody>
                    <a:bodyPr/>
                    <a:lstStyle/>
                    <a:p>
                      <a:pPr algn="ctr"/>
                      <a:r>
                        <a:rPr lang="en-US" sz="2000" dirty="0" smtClean="0"/>
                        <a:t>Medicare Savings Program</a:t>
                      </a:r>
                      <a:endParaRPr lang="en-US" sz="2000" dirty="0"/>
                    </a:p>
                  </a:txBody>
                  <a:tcPr marL="68580" marR="68580" marT="34290" marB="34290"/>
                </a:tc>
                <a:tc>
                  <a:txBody>
                    <a:bodyPr/>
                    <a:lstStyle/>
                    <a:p>
                      <a:pPr algn="ctr"/>
                      <a:r>
                        <a:rPr lang="en-US" sz="2000" dirty="0" smtClean="0"/>
                        <a:t>Individual Monthly Income Limit*</a:t>
                      </a:r>
                      <a:endParaRPr lang="en-US" sz="2000" dirty="0"/>
                    </a:p>
                  </a:txBody>
                  <a:tcPr marL="68580" marR="68580" marT="34290" marB="34290"/>
                </a:tc>
                <a:tc>
                  <a:txBody>
                    <a:bodyPr/>
                    <a:lstStyle/>
                    <a:p>
                      <a:pPr algn="ctr"/>
                      <a:r>
                        <a:rPr lang="en-US" sz="2000" dirty="0" smtClean="0"/>
                        <a:t>Married Couple Monthly Income Limit*</a:t>
                      </a:r>
                      <a:endParaRPr lang="en-US" sz="2000" dirty="0"/>
                    </a:p>
                  </a:txBody>
                  <a:tcPr marL="68580" marR="68580" marT="34290" marB="34290"/>
                </a:tc>
                <a:tc>
                  <a:txBody>
                    <a:bodyPr/>
                    <a:lstStyle/>
                    <a:p>
                      <a:pPr algn="ctr"/>
                      <a:r>
                        <a:rPr lang="en-US" sz="2000" dirty="0" smtClean="0"/>
                        <a:t>Helps Pay Your</a:t>
                      </a:r>
                      <a:endParaRPr lang="en-US" sz="2000" dirty="0"/>
                    </a:p>
                  </a:txBody>
                  <a:tcPr marL="68580" marR="68580" marT="34290" marB="34290"/>
                </a:tc>
                <a:extLst>
                  <a:ext uri="{0D108BD9-81ED-4DB2-BD59-A6C34878D82A}">
                    <a16:rowId xmlns:a16="http://schemas.microsoft.com/office/drawing/2014/main" val="10000"/>
                  </a:ext>
                </a:extLst>
              </a:tr>
              <a:tr h="1582642">
                <a:tc>
                  <a:txBody>
                    <a:bodyPr/>
                    <a:lstStyle/>
                    <a:p>
                      <a:r>
                        <a:rPr lang="en-US" sz="2000" b="1" dirty="0" smtClean="0"/>
                        <a:t>Qualified Medicare Beneficiary (QMB)</a:t>
                      </a:r>
                      <a:endParaRPr lang="en-US" sz="2000" b="1" dirty="0"/>
                    </a:p>
                  </a:txBody>
                  <a:tcPr marL="68580" marR="68580" marT="34290" marB="34290"/>
                </a:tc>
                <a:tc>
                  <a:txBody>
                    <a:bodyPr/>
                    <a:lstStyle/>
                    <a:p>
                      <a:pPr algn="ctr"/>
                      <a:r>
                        <a:rPr lang="en-US" sz="2000" dirty="0" smtClean="0"/>
                        <a:t>$1,032</a:t>
                      </a:r>
                      <a:r>
                        <a:rPr lang="en-US" sz="2000" kern="1200" dirty="0" smtClean="0">
                          <a:solidFill>
                            <a:schemeClr val="dk1"/>
                          </a:solidFill>
                          <a:effectLst/>
                          <a:latin typeface="+mn-lt"/>
                          <a:ea typeface="+mn-ea"/>
                          <a:cs typeface="+mn-cs"/>
                        </a:rPr>
                        <a:t> </a:t>
                      </a:r>
                      <a:endParaRPr lang="en-US" sz="2000" dirty="0"/>
                    </a:p>
                  </a:txBody>
                  <a:tcPr marL="68580" marR="68580" marT="34290" marB="34290"/>
                </a:tc>
                <a:tc>
                  <a:txBody>
                    <a:bodyPr/>
                    <a:lstStyle/>
                    <a:p>
                      <a:pPr algn="ctr"/>
                      <a:r>
                        <a:rPr lang="en-US" sz="2000" dirty="0" smtClean="0"/>
                        <a:t>$</a:t>
                      </a:r>
                      <a:r>
                        <a:rPr lang="en-US" sz="2000" kern="1200" dirty="0" smtClean="0">
                          <a:solidFill>
                            <a:schemeClr val="dk1"/>
                          </a:solidFill>
                          <a:effectLst/>
                          <a:latin typeface="+mn-lt"/>
                          <a:ea typeface="+mn-ea"/>
                          <a:cs typeface="+mn-cs"/>
                        </a:rPr>
                        <a:t>1,392 </a:t>
                      </a:r>
                      <a:endParaRPr lang="en-US" sz="2000" dirty="0"/>
                    </a:p>
                  </a:txBody>
                  <a:tcPr marL="68580" marR="68580" marT="34290" marB="34290"/>
                </a:tc>
                <a:tc>
                  <a:txBody>
                    <a:bodyPr/>
                    <a:lstStyle/>
                    <a:p>
                      <a:r>
                        <a:rPr lang="en-US" sz="2000" dirty="0" smtClean="0"/>
                        <a:t>Part A and Part B premiums, and other cost-sharing (like deductibles, coinsurance, and copayments)</a:t>
                      </a:r>
                      <a:endParaRPr lang="en-US" sz="2000" dirty="0"/>
                    </a:p>
                  </a:txBody>
                  <a:tcPr marL="68580" marR="68580" marT="34290" marB="34290"/>
                </a:tc>
                <a:extLst>
                  <a:ext uri="{0D108BD9-81ED-4DB2-BD59-A6C34878D82A}">
                    <a16:rowId xmlns:a16="http://schemas.microsoft.com/office/drawing/2014/main" val="10001"/>
                  </a:ext>
                </a:extLst>
              </a:tr>
              <a:tr h="819923">
                <a:tc>
                  <a:txBody>
                    <a:bodyPr/>
                    <a:lstStyle/>
                    <a:p>
                      <a:r>
                        <a:rPr lang="en-US" sz="2000" b="1" dirty="0" smtClean="0"/>
                        <a:t>Specified Low-Income Medicare Beneficiary (SLMB)</a:t>
                      </a:r>
                      <a:endParaRPr lang="en-US" sz="2000" b="1" dirty="0"/>
                    </a:p>
                  </a:txBody>
                  <a:tcPr marL="68580" marR="68580" marT="34290" marB="34290"/>
                </a:tc>
                <a:tc>
                  <a:txBody>
                    <a:bodyPr/>
                    <a:lstStyle/>
                    <a:p>
                      <a:pPr algn="ctr"/>
                      <a:r>
                        <a:rPr lang="en-US" sz="2000" dirty="0" smtClean="0"/>
                        <a:t>$</a:t>
                      </a:r>
                      <a:r>
                        <a:rPr lang="en-US" sz="2000" kern="1200" dirty="0" smtClean="0">
                          <a:solidFill>
                            <a:schemeClr val="dk1"/>
                          </a:solidFill>
                          <a:effectLst/>
                          <a:latin typeface="+mn-lt"/>
                          <a:ea typeface="+mn-ea"/>
                          <a:cs typeface="+mn-cs"/>
                        </a:rPr>
                        <a:t>1,234 </a:t>
                      </a:r>
                      <a:endParaRPr lang="en-US" sz="2000" dirty="0"/>
                    </a:p>
                  </a:txBody>
                  <a:tcPr marL="68580" marR="68580" marT="34290" marB="34290"/>
                </a:tc>
                <a:tc>
                  <a:txBody>
                    <a:bodyPr/>
                    <a:lstStyle/>
                    <a:p>
                      <a:pPr algn="ctr"/>
                      <a:r>
                        <a:rPr lang="en-US" sz="2000" dirty="0" smtClean="0"/>
                        <a:t>$</a:t>
                      </a:r>
                      <a:r>
                        <a:rPr lang="en-US" sz="2000" kern="1200" dirty="0" smtClean="0">
                          <a:solidFill>
                            <a:schemeClr val="dk1"/>
                          </a:solidFill>
                          <a:effectLst/>
                          <a:latin typeface="+mn-lt"/>
                          <a:ea typeface="+mn-ea"/>
                          <a:cs typeface="+mn-cs"/>
                        </a:rPr>
                        <a:t>1,666 </a:t>
                      </a:r>
                      <a:endParaRPr lang="en-US" sz="2000" dirty="0"/>
                    </a:p>
                  </a:txBody>
                  <a:tcPr marL="68580" marR="68580" marT="34290" marB="34290"/>
                </a:tc>
                <a:tc>
                  <a:txBody>
                    <a:bodyPr/>
                    <a:lstStyle/>
                    <a:p>
                      <a:r>
                        <a:rPr lang="en-US" sz="2000" dirty="0" smtClean="0"/>
                        <a:t>Part B premiums only</a:t>
                      </a:r>
                      <a:endParaRPr lang="en-US" sz="2000" dirty="0"/>
                    </a:p>
                  </a:txBody>
                  <a:tcPr marL="68580" marR="68580" marT="34290" marB="34290"/>
                </a:tc>
                <a:extLst>
                  <a:ext uri="{0D108BD9-81ED-4DB2-BD59-A6C34878D82A}">
                    <a16:rowId xmlns:a16="http://schemas.microsoft.com/office/drawing/2014/main" val="10002"/>
                  </a:ext>
                </a:extLst>
              </a:tr>
              <a:tr h="565683">
                <a:tc>
                  <a:txBody>
                    <a:bodyPr/>
                    <a:lstStyle/>
                    <a:p>
                      <a:r>
                        <a:rPr lang="en-US" sz="2000" b="1" dirty="0" smtClean="0"/>
                        <a:t>Qualifying Individual (QI)</a:t>
                      </a:r>
                      <a:endParaRPr lang="en-US" sz="2000" b="1" dirty="0"/>
                    </a:p>
                  </a:txBody>
                  <a:tcPr marL="68580" marR="68580" marT="34290" marB="34290"/>
                </a:tc>
                <a:tc>
                  <a:txBody>
                    <a:bodyPr/>
                    <a:lstStyle/>
                    <a:p>
                      <a:pPr algn="ctr"/>
                      <a:r>
                        <a:rPr lang="en-US" sz="2000" dirty="0" smtClean="0"/>
                        <a:t>$</a:t>
                      </a:r>
                      <a:r>
                        <a:rPr lang="en-US" sz="2000" kern="1200" dirty="0" smtClean="0">
                          <a:solidFill>
                            <a:schemeClr val="dk1"/>
                          </a:solidFill>
                          <a:effectLst/>
                          <a:latin typeface="+mn-lt"/>
                          <a:ea typeface="+mn-ea"/>
                          <a:cs typeface="+mn-cs"/>
                        </a:rPr>
                        <a:t>1,386 </a:t>
                      </a:r>
                      <a:endParaRPr lang="en-US" sz="2000" dirty="0"/>
                    </a:p>
                  </a:txBody>
                  <a:tcPr marL="68580" marR="68580" marT="34290" marB="34290"/>
                </a:tc>
                <a:tc>
                  <a:txBody>
                    <a:bodyPr/>
                    <a:lstStyle/>
                    <a:p>
                      <a:pPr algn="ctr"/>
                      <a:r>
                        <a:rPr lang="en-US" sz="2000" dirty="0" smtClean="0"/>
                        <a:t>$</a:t>
                      </a:r>
                      <a:r>
                        <a:rPr lang="en-US" sz="2000" kern="1200" dirty="0" smtClean="0">
                          <a:solidFill>
                            <a:schemeClr val="dk1"/>
                          </a:solidFill>
                          <a:effectLst/>
                          <a:latin typeface="+mn-lt"/>
                          <a:ea typeface="+mn-ea"/>
                          <a:cs typeface="+mn-cs"/>
                        </a:rPr>
                        <a:t>1,872 </a:t>
                      </a:r>
                      <a:endParaRPr lang="en-US" sz="2000" dirty="0"/>
                    </a:p>
                  </a:txBody>
                  <a:tcPr marL="68580" marR="68580" marT="34290" marB="34290"/>
                </a:tc>
                <a:tc>
                  <a:txBody>
                    <a:bodyPr/>
                    <a:lstStyle/>
                    <a:p>
                      <a:r>
                        <a:rPr lang="en-US" sz="2000" dirty="0" smtClean="0"/>
                        <a:t>Part B premiums only</a:t>
                      </a:r>
                      <a:endParaRPr lang="en-US" sz="2000" dirty="0"/>
                    </a:p>
                  </a:txBody>
                  <a:tcPr marL="68580" marR="68580" marT="34290" marB="34290"/>
                </a:tc>
                <a:extLst>
                  <a:ext uri="{0D108BD9-81ED-4DB2-BD59-A6C34878D82A}">
                    <a16:rowId xmlns:a16="http://schemas.microsoft.com/office/drawing/2014/main" val="10003"/>
                  </a:ext>
                </a:extLst>
              </a:tr>
              <a:tr h="819923">
                <a:tc>
                  <a:txBody>
                    <a:bodyPr/>
                    <a:lstStyle/>
                    <a:p>
                      <a:r>
                        <a:rPr lang="en-US" sz="2000" b="1" dirty="0" smtClean="0"/>
                        <a:t>Qualified Disabled &amp; Working Individuals</a:t>
                      </a:r>
                      <a:r>
                        <a:rPr lang="en-US" sz="2000" b="1" baseline="0" dirty="0" smtClean="0"/>
                        <a:t> (QDWI)</a:t>
                      </a:r>
                      <a:endParaRPr lang="en-US" sz="2000" b="1" dirty="0"/>
                    </a:p>
                  </a:txBody>
                  <a:tcPr marL="68580" marR="68580" marT="34290" marB="34290"/>
                </a:tc>
                <a:tc>
                  <a:txBody>
                    <a:bodyPr/>
                    <a:lstStyle/>
                    <a:p>
                      <a:pPr marL="0" algn="ctr" defTabSz="914400" rtl="0" eaLnBrk="1" latinLnBrk="0" hangingPunct="1"/>
                      <a:r>
                        <a:rPr lang="en-US" sz="2000" dirty="0" smtClean="0"/>
                        <a:t>$</a:t>
                      </a:r>
                      <a:r>
                        <a:rPr lang="en-US" sz="2000" kern="1200" dirty="0" smtClean="0">
                          <a:solidFill>
                            <a:schemeClr val="dk1"/>
                          </a:solidFill>
                          <a:effectLst/>
                          <a:latin typeface="+mn-lt"/>
                          <a:ea typeface="+mn-ea"/>
                          <a:cs typeface="+mn-cs"/>
                        </a:rPr>
                        <a:t>4,132</a:t>
                      </a:r>
                      <a:endParaRPr lang="en-US" sz="2000" kern="1200" dirty="0">
                        <a:solidFill>
                          <a:schemeClr val="dk1"/>
                        </a:solidFill>
                        <a:effectLst/>
                        <a:latin typeface="+mn-lt"/>
                        <a:ea typeface="+mn-ea"/>
                        <a:cs typeface="+mn-cs"/>
                      </a:endParaRPr>
                    </a:p>
                  </a:txBody>
                  <a:tcPr marL="68580" marR="68580" marT="34290" marB="34290"/>
                </a:tc>
                <a:tc>
                  <a:txBody>
                    <a:bodyPr/>
                    <a:lstStyle/>
                    <a:p>
                      <a:pPr algn="ctr"/>
                      <a:r>
                        <a:rPr lang="en-US" sz="2000" dirty="0" smtClean="0"/>
                        <a:t>$</a:t>
                      </a:r>
                      <a:r>
                        <a:rPr lang="en-US" sz="2000" kern="1200" dirty="0" smtClean="0">
                          <a:solidFill>
                            <a:schemeClr val="dk1"/>
                          </a:solidFill>
                          <a:effectLst/>
                          <a:latin typeface="+mn-lt"/>
                          <a:ea typeface="+mn-ea"/>
                          <a:cs typeface="+mn-cs"/>
                        </a:rPr>
                        <a:t>5,572 </a:t>
                      </a:r>
                      <a:endParaRPr lang="en-US" sz="2000" dirty="0"/>
                    </a:p>
                  </a:txBody>
                  <a:tcPr marL="68580" marR="68580" marT="34290" marB="34290"/>
                </a:tc>
                <a:tc>
                  <a:txBody>
                    <a:bodyPr/>
                    <a:lstStyle/>
                    <a:p>
                      <a:r>
                        <a:rPr lang="en-US" sz="2000" dirty="0" smtClean="0"/>
                        <a:t>Part A premiums only</a:t>
                      </a:r>
                      <a:endParaRPr lang="en-US" sz="2000" dirty="0"/>
                    </a:p>
                  </a:txBody>
                  <a:tcPr marL="68580" marR="68580" marT="34290" marB="34290"/>
                </a:tc>
                <a:extLst>
                  <a:ext uri="{0D108BD9-81ED-4DB2-BD59-A6C34878D82A}">
                    <a16:rowId xmlns:a16="http://schemas.microsoft.com/office/drawing/2014/main" val="10004"/>
                  </a:ext>
                </a:extLst>
              </a:tr>
            </a:tbl>
          </a:graphicData>
        </a:graphic>
      </p:graphicFrame>
      <p:sp>
        <p:nvSpPr>
          <p:cNvPr id="3" name="TextBox 2"/>
          <p:cNvSpPr txBox="1"/>
          <p:nvPr/>
        </p:nvSpPr>
        <p:spPr>
          <a:xfrm>
            <a:off x="3086100" y="6139404"/>
            <a:ext cx="3829050" cy="300082"/>
          </a:xfrm>
          <a:prstGeom prst="rect">
            <a:avLst/>
          </a:prstGeom>
          <a:noFill/>
        </p:spPr>
        <p:txBody>
          <a:bodyPr wrap="square" rtlCol="0">
            <a:spAutoFit/>
          </a:bodyPr>
          <a:lstStyle/>
          <a:p>
            <a:r>
              <a:rPr lang="en-US" sz="1350" dirty="0">
                <a:solidFill>
                  <a:prstClr val="black"/>
                </a:solidFill>
              </a:rPr>
              <a:t>*Visit your state’s MSP Website</a:t>
            </a:r>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9" name="Footer Placeholder 8"/>
          <p:cNvSpPr>
            <a:spLocks noGrp="1"/>
          </p:cNvSpPr>
          <p:nvPr>
            <p:ph type="ftr" sz="quarter" idx="11"/>
          </p:nvPr>
        </p:nvSpPr>
        <p:spPr/>
        <p:txBody>
          <a:bodyPr/>
          <a:lstStyle/>
          <a:p>
            <a:r>
              <a:rPr lang="en-US" dirty="0" smtClean="0"/>
              <a:t>Medicare - Getting Started</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68</a:t>
            </a:fld>
            <a:endParaRPr lang="en-US" dirty="0"/>
          </a:p>
        </p:txBody>
      </p:sp>
    </p:spTree>
    <p:extLst>
      <p:ext uri="{BB962C8B-B14F-4D97-AF65-F5344CB8AC3E}">
        <p14:creationId xmlns:p14="http://schemas.microsoft.com/office/powerpoint/2010/main" val="207878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normAutofit/>
          </a:bodyPr>
          <a:lstStyle/>
          <a:p>
            <a:r>
              <a:rPr lang="en-US" dirty="0"/>
              <a:t>What is Extra Help?</a:t>
            </a:r>
          </a:p>
        </p:txBody>
      </p:sp>
      <p:sp>
        <p:nvSpPr>
          <p:cNvPr id="668675" name="Rectangle 3"/>
          <p:cNvSpPr>
            <a:spLocks noGrp="1" noChangeArrowheads="1"/>
          </p:cNvSpPr>
          <p:nvPr>
            <p:ph idx="4294967295"/>
          </p:nvPr>
        </p:nvSpPr>
        <p:spPr>
          <a:xfrm>
            <a:off x="1953685" y="1219199"/>
            <a:ext cx="6964539" cy="5137156"/>
          </a:xfrm>
        </p:spPr>
        <p:txBody>
          <a:bodyPr>
            <a:normAutofit lnSpcReduction="10000"/>
          </a:bodyPr>
          <a:lstStyle/>
          <a:p>
            <a:pPr marL="304792" indent="-304792">
              <a:spcBef>
                <a:spcPts val="800"/>
              </a:spcBef>
            </a:pPr>
            <a:r>
              <a:rPr lang="en-US" sz="2667" dirty="0"/>
              <a:t>Program to help people pay for Medicare prescription drug costs (Part D)</a:t>
            </a:r>
          </a:p>
          <a:p>
            <a:pPr marL="609585" lvl="1" indent="-304792">
              <a:spcBef>
                <a:spcPts val="800"/>
              </a:spcBef>
            </a:pPr>
            <a:r>
              <a:rPr lang="en-US" sz="2133" dirty="0"/>
              <a:t>Also called the </a:t>
            </a:r>
            <a:r>
              <a:rPr lang="en-US" sz="2133" dirty="0" smtClean="0"/>
              <a:t>Low-income subsidy </a:t>
            </a:r>
            <a:r>
              <a:rPr lang="en-US" sz="2133" dirty="0"/>
              <a:t>(LIS)</a:t>
            </a:r>
          </a:p>
          <a:p>
            <a:pPr marL="304792" indent="-304792">
              <a:spcBef>
                <a:spcPts val="800"/>
              </a:spcBef>
            </a:pPr>
            <a:r>
              <a:rPr lang="en-US" sz="2667" dirty="0"/>
              <a:t>If you have lowest income and resources</a:t>
            </a:r>
          </a:p>
          <a:p>
            <a:pPr marL="609585" lvl="1" indent="-304792">
              <a:spcBef>
                <a:spcPts val="800"/>
              </a:spcBef>
            </a:pPr>
            <a:r>
              <a:rPr lang="en-US" sz="2133" dirty="0"/>
              <a:t>Pay no premiums or deductible, and small or no copayments</a:t>
            </a:r>
          </a:p>
          <a:p>
            <a:pPr marL="304792" indent="-304792">
              <a:spcBef>
                <a:spcPts val="800"/>
              </a:spcBef>
            </a:pPr>
            <a:r>
              <a:rPr lang="en-US" sz="2667" dirty="0"/>
              <a:t>If you have slightly higher income and resources</a:t>
            </a:r>
          </a:p>
          <a:p>
            <a:pPr marL="609585" lvl="1" indent="-304792">
              <a:spcBef>
                <a:spcPts val="800"/>
              </a:spcBef>
            </a:pPr>
            <a:r>
              <a:rPr lang="en-US" sz="2133" dirty="0"/>
              <a:t>Pay reduced deductible and a little more out of pocket</a:t>
            </a:r>
          </a:p>
          <a:p>
            <a:pPr marL="304792" indent="-304792">
              <a:spcBef>
                <a:spcPts val="800"/>
              </a:spcBef>
            </a:pPr>
            <a:r>
              <a:rPr lang="en-US" sz="2667" dirty="0"/>
              <a:t>No coverage gap or late enrollment penalty </a:t>
            </a:r>
            <a:r>
              <a:rPr lang="en-US" sz="2667" dirty="0" smtClean="0"/>
              <a:t>(LEP) if </a:t>
            </a:r>
            <a:r>
              <a:rPr lang="en-US" sz="2667" dirty="0"/>
              <a:t>you qualify for Extra Help </a:t>
            </a:r>
            <a:endParaRPr lang="en-US" sz="2667" dirty="0" smtClean="0"/>
          </a:p>
          <a:p>
            <a:pPr marL="304792" indent="-304792">
              <a:spcBef>
                <a:spcPts val="800"/>
              </a:spcBef>
            </a:pPr>
            <a:r>
              <a:rPr lang="en-US" sz="2667" dirty="0" smtClean="0">
                <a:solidFill>
                  <a:srgbClr val="0070C0"/>
                </a:solidFill>
              </a:rPr>
              <a:t>Special Enrollment Period Change for 2019</a:t>
            </a:r>
            <a:endParaRPr lang="en-US" sz="2667" dirty="0">
              <a:solidFill>
                <a:srgbClr val="0070C0"/>
              </a:solidFill>
            </a:endParaRPr>
          </a:p>
        </p:txBody>
      </p:sp>
      <p:grpSp>
        <p:nvGrpSpPr>
          <p:cNvPr id="9" name="Group 8" title="art"/>
          <p:cNvGrpSpPr/>
          <p:nvPr/>
        </p:nvGrpSpPr>
        <p:grpSpPr>
          <a:xfrm>
            <a:off x="270983" y="2524248"/>
            <a:ext cx="1466303" cy="1723626"/>
            <a:chOff x="7108787" y="2022298"/>
            <a:chExt cx="1909569" cy="1749774"/>
          </a:xfrm>
        </p:grpSpPr>
        <p:pic>
          <p:nvPicPr>
            <p:cNvPr id="10" name="Picture 9"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12" name="Right Arrow 11" descr="Arrow indicating there is a new Extra Help Special Enrollment Period (SEP) Change for 2019&#10;" title="Arrow"/>
          <p:cNvSpPr/>
          <p:nvPr/>
        </p:nvSpPr>
        <p:spPr>
          <a:xfrm>
            <a:off x="779582" y="5570484"/>
            <a:ext cx="1174103" cy="593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NEW</a:t>
            </a:r>
            <a:endParaRPr lang="en-US" sz="2400" b="1" dirty="0"/>
          </a:p>
        </p:txBody>
      </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69</a:t>
            </a:fld>
            <a:endParaRPr lang="en-US" dirty="0"/>
          </a:p>
        </p:txBody>
      </p:sp>
    </p:spTree>
    <p:extLst>
      <p:ext uri="{BB962C8B-B14F-4D97-AF65-F5344CB8AC3E}">
        <p14:creationId xmlns:p14="http://schemas.microsoft.com/office/powerpoint/2010/main" val="1485911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Your 2 Main Medicare Coverage Choices</a:t>
            </a:r>
            <a:endParaRPr lang="en-US" dirty="0"/>
          </a:p>
        </p:txBody>
      </p:sp>
      <p:graphicFrame>
        <p:nvGraphicFramePr>
          <p:cNvPr id="10" name="Table 9" title="titles for Original Medicare and Medicare advantage"/>
          <p:cNvGraphicFramePr>
            <a:graphicFrameLocks noGrp="1"/>
          </p:cNvGraphicFramePr>
          <p:nvPr>
            <p:extLst>
              <p:ext uri="{D42A27DB-BD31-4B8C-83A1-F6EECF244321}">
                <p14:modId xmlns:p14="http://schemas.microsoft.com/office/powerpoint/2010/main" val="3837430326"/>
              </p:ext>
            </p:extLst>
          </p:nvPr>
        </p:nvGraphicFramePr>
        <p:xfrm>
          <a:off x="0" y="1179558"/>
          <a:ext cx="9036525" cy="1005840"/>
        </p:xfrm>
        <a:graphic>
          <a:graphicData uri="http://schemas.openxmlformats.org/drawingml/2006/table">
            <a:tbl>
              <a:tblPr firstRow="1" bandRow="1">
                <a:tableStyleId>{5C22544A-7EE6-4342-B048-85BDC9FD1C3A}</a:tableStyleId>
              </a:tblPr>
              <a:tblGrid>
                <a:gridCol w="4430110">
                  <a:extLst>
                    <a:ext uri="{9D8B030D-6E8A-4147-A177-3AD203B41FA5}">
                      <a16:colId xmlns:a16="http://schemas.microsoft.com/office/drawing/2014/main" val="20000"/>
                    </a:ext>
                  </a:extLst>
                </a:gridCol>
                <a:gridCol w="4606415">
                  <a:extLst>
                    <a:ext uri="{9D8B030D-6E8A-4147-A177-3AD203B41FA5}">
                      <a16:colId xmlns:a16="http://schemas.microsoft.com/office/drawing/2014/main" val="20001"/>
                    </a:ext>
                  </a:extLst>
                </a:gridCol>
              </a:tblGrid>
              <a:tr h="254000">
                <a:tc>
                  <a:txBody>
                    <a:bodyPr/>
                    <a:lstStyle/>
                    <a:p>
                      <a:pPr algn="ctr"/>
                      <a:r>
                        <a:rPr lang="en-US" sz="1800" dirty="0"/>
                        <a:t>Option 1: Original Medicare</a:t>
                      </a:r>
                    </a:p>
                  </a:txBody>
                  <a:tcPr/>
                </a:tc>
                <a:tc>
                  <a:txBody>
                    <a:bodyPr/>
                    <a:lstStyle/>
                    <a:p>
                      <a:pPr algn="ctr"/>
                      <a:r>
                        <a:rPr lang="en-US" sz="1800" dirty="0"/>
                        <a:t>Option 2: Medicare Advantage </a:t>
                      </a:r>
                      <a:r>
                        <a:rPr lang="en-US" sz="1800" b="0" dirty="0"/>
                        <a:t>(Part C)</a:t>
                      </a:r>
                    </a:p>
                  </a:txBody>
                  <a:tcPr/>
                </a:tc>
                <a:extLst>
                  <a:ext uri="{0D108BD9-81ED-4DB2-BD59-A6C34878D82A}">
                    <a16:rowId xmlns:a16="http://schemas.microsoft.com/office/drawing/2014/main" val="10000"/>
                  </a:ext>
                </a:extLst>
              </a:tr>
              <a:tr h="254000">
                <a:tc>
                  <a:txBody>
                    <a:bodyPr/>
                    <a:lstStyle/>
                    <a:p>
                      <a:pPr algn="ctr"/>
                      <a:r>
                        <a:rPr lang="en-US" sz="1800" dirty="0">
                          <a:solidFill>
                            <a:schemeClr val="tx2"/>
                          </a:solidFill>
                        </a:rPr>
                        <a:t>This includes Part A </a:t>
                      </a:r>
                      <a:r>
                        <a:rPr lang="en-US" sz="1800" dirty="0" smtClean="0">
                          <a:solidFill>
                            <a:schemeClr val="tx2"/>
                          </a:solidFill>
                        </a:rPr>
                        <a:t>and/or Part B</a:t>
                      </a:r>
                      <a:r>
                        <a:rPr lang="en-US" sz="1800" dirty="0">
                          <a:solidFill>
                            <a:schemeClr val="tx2"/>
                          </a:solidFill>
                        </a:rPr>
                        <a:t>.</a:t>
                      </a:r>
                    </a:p>
                  </a:txBody>
                  <a:tcPr>
                    <a:noFill/>
                  </a:tcPr>
                </a:tc>
                <a:tc>
                  <a:txBody>
                    <a:body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1800" dirty="0">
                          <a:solidFill>
                            <a:schemeClr val="tx2"/>
                          </a:solidFill>
                        </a:rPr>
                        <a:t>These</a:t>
                      </a:r>
                      <a:r>
                        <a:rPr lang="en-US" sz="1800" baseline="0" dirty="0">
                          <a:solidFill>
                            <a:schemeClr val="tx2"/>
                          </a:solidFill>
                        </a:rPr>
                        <a:t> plans are like HMOs or PPOs and </a:t>
                      </a:r>
                      <a:r>
                        <a:rPr lang="en-US" sz="1800" baseline="0" dirty="0" smtClean="0">
                          <a:solidFill>
                            <a:schemeClr val="tx2"/>
                          </a:solidFill>
                        </a:rPr>
                        <a:t>typically include Part D.</a:t>
                      </a:r>
                      <a:endParaRPr lang="en-US" sz="1800" dirty="0">
                        <a:solidFill>
                          <a:schemeClr val="tx2"/>
                        </a:solidFill>
                      </a:endParaRPr>
                    </a:p>
                  </a:txBody>
                  <a:tcPr>
                    <a:noFill/>
                  </a:tcPr>
                </a:tc>
                <a:extLst>
                  <a:ext uri="{0D108BD9-81ED-4DB2-BD59-A6C34878D82A}">
                    <a16:rowId xmlns:a16="http://schemas.microsoft.com/office/drawing/2014/main" val="10001"/>
                  </a:ext>
                </a:extLst>
              </a:tr>
            </a:tbl>
          </a:graphicData>
        </a:graphic>
      </p:graphicFrame>
      <p:grpSp>
        <p:nvGrpSpPr>
          <p:cNvPr id="11" name="Group 10" descr="Option 1: includes a diagram of Original Medicare; Part A and/or Part B" title="Your 2 Main Medicare Coverage Choices"/>
          <p:cNvGrpSpPr/>
          <p:nvPr/>
        </p:nvGrpSpPr>
        <p:grpSpPr>
          <a:xfrm>
            <a:off x="87037" y="2028737"/>
            <a:ext cx="4305293" cy="4226821"/>
            <a:chOff x="799547" y="2048256"/>
            <a:chExt cx="3651860" cy="3651958"/>
          </a:xfrm>
        </p:grpSpPr>
        <p:pic>
          <p:nvPicPr>
            <p:cNvPr id="12" name="Picture 11"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028" y="2074776"/>
              <a:ext cx="750361" cy="424792"/>
            </a:xfrm>
            <a:prstGeom prst="rect">
              <a:avLst/>
            </a:prstGeom>
          </p:spPr>
        </p:pic>
        <p:sp>
          <p:nvSpPr>
            <p:cNvPr id="13" name="TextBox 12"/>
            <p:cNvSpPr txBox="1"/>
            <p:nvPr/>
          </p:nvSpPr>
          <p:spPr>
            <a:xfrm>
              <a:off x="799547" y="2475688"/>
              <a:ext cx="1684165" cy="738032"/>
            </a:xfrm>
            <a:prstGeom prst="rect">
              <a:avLst/>
            </a:prstGeom>
            <a:noFill/>
          </p:spPr>
          <p:txBody>
            <a:bodyPr wrap="non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14" name="Plus 13"/>
            <p:cNvSpPr/>
            <p:nvPr/>
          </p:nvSpPr>
          <p:spPr>
            <a:xfrm>
              <a:off x="2373752" y="2172261"/>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15" name="Picture 14"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6099" y="2048256"/>
              <a:ext cx="520493" cy="470048"/>
            </a:xfrm>
            <a:prstGeom prst="rect">
              <a:avLst/>
            </a:prstGeom>
          </p:spPr>
        </p:pic>
        <p:sp>
          <p:nvSpPr>
            <p:cNvPr id="16" name="TextBox 15"/>
            <p:cNvSpPr txBox="1"/>
            <p:nvPr/>
          </p:nvSpPr>
          <p:spPr>
            <a:xfrm>
              <a:off x="2496669" y="2475688"/>
              <a:ext cx="1665246" cy="558427"/>
            </a:xfrm>
            <a:prstGeom prst="rect">
              <a:avLst/>
            </a:prstGeom>
            <a:noFill/>
          </p:spPr>
          <p:txBody>
            <a:bodyPr wrap="none" rtlCol="0">
              <a:spAutoFit/>
            </a:bodyPr>
            <a:lstStyle/>
            <a:p>
              <a:pPr algn="ctr"/>
              <a:r>
                <a:rPr lang="en-US" b="1" dirty="0">
                  <a:solidFill>
                    <a:schemeClr val="tx2"/>
                  </a:solidFill>
                </a:rPr>
                <a:t>Part B</a:t>
              </a:r>
            </a:p>
            <a:p>
              <a:pPr algn="ctr"/>
              <a:r>
                <a:rPr lang="en-US" dirty="0">
                  <a:solidFill>
                    <a:schemeClr val="tx2"/>
                  </a:solidFill>
                </a:rPr>
                <a:t>Medical Insurance</a:t>
              </a:r>
            </a:p>
          </p:txBody>
        </p:sp>
        <p:sp>
          <p:nvSpPr>
            <p:cNvPr id="17" name="TextBox 16"/>
            <p:cNvSpPr txBox="1"/>
            <p:nvPr/>
          </p:nvSpPr>
          <p:spPr>
            <a:xfrm>
              <a:off x="1044831" y="3034351"/>
              <a:ext cx="2901338" cy="319101"/>
            </a:xfrm>
            <a:prstGeom prst="rect">
              <a:avLst/>
            </a:prstGeom>
            <a:solidFill>
              <a:schemeClr val="accent1"/>
            </a:solidFill>
          </p:spPr>
          <p:txBody>
            <a:bodyPr wrap="square" rtlCol="0">
              <a:spAutoFit/>
            </a:bodyPr>
            <a:lstStyle/>
            <a:p>
              <a:pPr algn="ctr"/>
              <a:r>
                <a:rPr lang="en-US" b="1" dirty="0">
                  <a:solidFill>
                    <a:schemeClr val="bg1"/>
                  </a:solidFill>
                </a:rPr>
                <a:t>You can add:</a:t>
              </a:r>
            </a:p>
          </p:txBody>
        </p:sp>
        <p:pic>
          <p:nvPicPr>
            <p:cNvPr id="18" name="Picture 17"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4273" y="3402212"/>
              <a:ext cx="518982" cy="367280"/>
            </a:xfrm>
            <a:prstGeom prst="rect">
              <a:avLst/>
            </a:prstGeom>
          </p:spPr>
        </p:pic>
        <p:sp>
          <p:nvSpPr>
            <p:cNvPr id="19" name="TextBox 18"/>
            <p:cNvSpPr txBox="1"/>
            <p:nvPr/>
          </p:nvSpPr>
          <p:spPr>
            <a:xfrm>
              <a:off x="887297" y="3740948"/>
              <a:ext cx="3191310" cy="558427"/>
            </a:xfrm>
            <a:prstGeom prst="rect">
              <a:avLst/>
            </a:prstGeom>
            <a:noFill/>
          </p:spPr>
          <p:txBody>
            <a:bodyPr wrap="non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sp>
          <p:nvSpPr>
            <p:cNvPr id="20" name="TextBox 19" descr="You can also add:" title="Text box"/>
            <p:cNvSpPr txBox="1"/>
            <p:nvPr/>
          </p:nvSpPr>
          <p:spPr>
            <a:xfrm>
              <a:off x="1060482" y="4313840"/>
              <a:ext cx="2901339" cy="319101"/>
            </a:xfrm>
            <a:prstGeom prst="rect">
              <a:avLst/>
            </a:prstGeom>
            <a:solidFill>
              <a:schemeClr val="accent1"/>
            </a:solidFill>
          </p:spPr>
          <p:txBody>
            <a:bodyPr wrap="square" rtlCol="0">
              <a:spAutoFit/>
            </a:bodyPr>
            <a:lstStyle/>
            <a:p>
              <a:pPr algn="ctr"/>
              <a:r>
                <a:rPr lang="en-US" b="1" dirty="0">
                  <a:solidFill>
                    <a:schemeClr val="bg1"/>
                  </a:solidFill>
                </a:rPr>
                <a:t>You can also add:</a:t>
              </a:r>
            </a:p>
          </p:txBody>
        </p:sp>
        <p:pic>
          <p:nvPicPr>
            <p:cNvPr id="21" name="Picture 20"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3969" y="4709305"/>
              <a:ext cx="515055" cy="436487"/>
            </a:xfrm>
            <a:prstGeom prst="rect">
              <a:avLst/>
            </a:prstGeom>
          </p:spPr>
        </p:pic>
        <p:sp>
          <p:nvSpPr>
            <p:cNvPr id="22" name="TextBox 21" title="Medigat Medicare Supplement Insurance"/>
            <p:cNvSpPr txBox="1"/>
            <p:nvPr/>
          </p:nvSpPr>
          <p:spPr>
            <a:xfrm>
              <a:off x="799548" y="5141786"/>
              <a:ext cx="3651859" cy="558428"/>
            </a:xfrm>
            <a:prstGeom prst="rect">
              <a:avLst/>
            </a:prstGeom>
            <a:noFill/>
          </p:spPr>
          <p:txBody>
            <a:bodyPr wrap="square" rtlCol="0">
              <a:spAutoFit/>
            </a:bodyPr>
            <a:lstStyle/>
            <a:p>
              <a:pPr algn="ctr"/>
              <a:r>
                <a:rPr lang="en-US" b="1" dirty="0">
                  <a:solidFill>
                    <a:schemeClr val="tx2"/>
                  </a:solidFill>
                </a:rPr>
                <a:t>Medigap</a:t>
              </a:r>
            </a:p>
            <a:p>
              <a:pPr algn="ctr"/>
              <a:r>
                <a:rPr lang="en-US" dirty="0">
                  <a:solidFill>
                    <a:schemeClr val="tx2"/>
                  </a:solidFill>
                </a:rPr>
                <a:t>Medicare Supplement </a:t>
              </a:r>
              <a:r>
                <a:rPr lang="en-US" dirty="0" smtClean="0">
                  <a:solidFill>
                    <a:schemeClr val="tx2"/>
                  </a:solidFill>
                </a:rPr>
                <a:t>Insurance</a:t>
              </a:r>
            </a:p>
          </p:txBody>
        </p:sp>
      </p:grpSp>
      <p:cxnSp>
        <p:nvCxnSpPr>
          <p:cNvPr id="23" name="Straight Connector 22" descr="Seperating the two main options" title="Line"/>
          <p:cNvCxnSpPr/>
          <p:nvPr/>
        </p:nvCxnSpPr>
        <p:spPr>
          <a:xfrm flipH="1">
            <a:off x="4392329" y="1904067"/>
            <a:ext cx="1031" cy="348996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24" name="Group 23" descr="Option 2: Medicare Advantage (Part C) diagram" title="Your 2 Main Medicare Coverge Choices"/>
          <p:cNvGrpSpPr/>
          <p:nvPr/>
        </p:nvGrpSpPr>
        <p:grpSpPr>
          <a:xfrm>
            <a:off x="4827309" y="2344328"/>
            <a:ext cx="3761677" cy="2852086"/>
            <a:chOff x="5284293" y="2353275"/>
            <a:chExt cx="3261570" cy="2039163"/>
          </a:xfrm>
        </p:grpSpPr>
        <p:pic>
          <p:nvPicPr>
            <p:cNvPr id="25" name="Picture 24"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1431" y="2435947"/>
              <a:ext cx="528635" cy="292351"/>
            </a:xfrm>
            <a:prstGeom prst="rect">
              <a:avLst/>
            </a:prstGeom>
          </p:spPr>
        </p:pic>
        <p:sp>
          <p:nvSpPr>
            <p:cNvPr id="26" name="TextBox 25" title="Part A Hospital Insurance"/>
            <p:cNvSpPr txBox="1"/>
            <p:nvPr/>
          </p:nvSpPr>
          <p:spPr>
            <a:xfrm>
              <a:off x="5284293" y="2739681"/>
              <a:ext cx="1662972" cy="462109"/>
            </a:xfrm>
            <a:prstGeom prst="rect">
              <a:avLst/>
            </a:prstGeom>
            <a:noFill/>
          </p:spPr>
          <p:txBody>
            <a:bodyPr wrap="none" rtlCol="0">
              <a:spAutoFit/>
            </a:bodyPr>
            <a:lstStyle/>
            <a:p>
              <a:pPr algn="ctr"/>
              <a:r>
                <a:rPr lang="en-US" b="1" dirty="0">
                  <a:solidFill>
                    <a:schemeClr val="tx2"/>
                  </a:solidFill>
                </a:rPr>
                <a:t>Part A</a:t>
              </a:r>
            </a:p>
            <a:p>
              <a:pPr algn="ctr"/>
              <a:r>
                <a:rPr lang="en-US" dirty="0">
                  <a:solidFill>
                    <a:schemeClr val="tx2"/>
                  </a:solidFill>
                </a:rPr>
                <a:t>Hospital </a:t>
              </a:r>
              <a:r>
                <a:rPr lang="en-US" dirty="0" smtClean="0">
                  <a:solidFill>
                    <a:schemeClr val="tx2"/>
                  </a:solidFill>
                </a:rPr>
                <a:t>Insurance</a:t>
              </a:r>
              <a:endParaRPr lang="en-US" dirty="0">
                <a:solidFill>
                  <a:schemeClr val="tx2"/>
                </a:solidFill>
              </a:endParaRPr>
            </a:p>
          </p:txBody>
        </p:sp>
        <p:sp>
          <p:nvSpPr>
            <p:cNvPr id="27" name="Plus 26" title="Plus sign"/>
            <p:cNvSpPr/>
            <p:nvPr/>
          </p:nvSpPr>
          <p:spPr>
            <a:xfrm>
              <a:off x="6768678" y="2522028"/>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28" name="Picture 27" title="Part B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3915" y="2353275"/>
              <a:ext cx="470268" cy="375399"/>
            </a:xfrm>
            <a:prstGeom prst="rect">
              <a:avLst/>
            </a:prstGeom>
          </p:spPr>
        </p:pic>
        <p:sp>
          <p:nvSpPr>
            <p:cNvPr id="29" name="TextBox 28" title="Part B Medical Insurance"/>
            <p:cNvSpPr txBox="1"/>
            <p:nvPr/>
          </p:nvSpPr>
          <p:spPr>
            <a:xfrm>
              <a:off x="6901571" y="2749744"/>
              <a:ext cx="1644292" cy="462109"/>
            </a:xfrm>
            <a:prstGeom prst="rect">
              <a:avLst/>
            </a:prstGeom>
            <a:noFill/>
          </p:spPr>
          <p:txBody>
            <a:bodyPr wrap="none" rtlCol="0">
              <a:spAutoFit/>
            </a:bodyPr>
            <a:lstStyle/>
            <a:p>
              <a:pPr algn="ctr"/>
              <a:r>
                <a:rPr lang="en-US" b="1" dirty="0">
                  <a:solidFill>
                    <a:schemeClr val="tx2"/>
                  </a:solidFill>
                </a:rPr>
                <a:t>Part B</a:t>
              </a:r>
            </a:p>
            <a:p>
              <a:pPr algn="ctr"/>
              <a:r>
                <a:rPr lang="en-US" dirty="0">
                  <a:solidFill>
                    <a:schemeClr val="tx2"/>
                  </a:solidFill>
                </a:rPr>
                <a:t>Medical Insurance</a:t>
              </a:r>
            </a:p>
          </p:txBody>
        </p:sp>
        <p:sp>
          <p:nvSpPr>
            <p:cNvPr id="30" name="Plus 29" title="Plus sign indicating Part D usually is included in Part C coverage"/>
            <p:cNvSpPr/>
            <p:nvPr/>
          </p:nvSpPr>
          <p:spPr>
            <a:xfrm>
              <a:off x="6768678" y="3197090"/>
              <a:ext cx="218399" cy="26122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1" name="Picture 30" title="Part D ico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87246" y="3540414"/>
              <a:ext cx="465092" cy="321535"/>
            </a:xfrm>
            <a:prstGeom prst="rect">
              <a:avLst/>
            </a:prstGeom>
          </p:spPr>
        </p:pic>
        <p:sp>
          <p:nvSpPr>
            <p:cNvPr id="32" name="TextBox 31" descr="Part D - Medicare prescription drug coverage " title="Text box"/>
            <p:cNvSpPr txBox="1"/>
            <p:nvPr/>
          </p:nvSpPr>
          <p:spPr>
            <a:xfrm>
              <a:off x="5325997" y="3930329"/>
              <a:ext cx="3151153" cy="462109"/>
            </a:xfrm>
            <a:prstGeom prst="rect">
              <a:avLst/>
            </a:prstGeom>
            <a:noFill/>
          </p:spPr>
          <p:txBody>
            <a:bodyPr wrap="non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3" name="Footer Placeholder 2"/>
          <p:cNvSpPr>
            <a:spLocks noGrp="1"/>
          </p:cNvSpPr>
          <p:nvPr>
            <p:ph type="ftr" sz="quarter" idx="11"/>
          </p:nvPr>
        </p:nvSpPr>
        <p:spPr/>
        <p:txBody>
          <a:bodyPr/>
          <a:lstStyle/>
          <a:p>
            <a:r>
              <a:rPr lang="en-US" dirty="0" smtClean="0"/>
              <a:t>Medicare - Getting Started</a:t>
            </a:r>
            <a:endParaRPr lang="en-US" dirty="0"/>
          </a:p>
        </p:txBody>
      </p:sp>
      <p:sp>
        <p:nvSpPr>
          <p:cNvPr id="2" name="Date Placeholder 1"/>
          <p:cNvSpPr>
            <a:spLocks noGrp="1"/>
          </p:cNvSpPr>
          <p:nvPr>
            <p:ph type="dt" sz="half" idx="10"/>
          </p:nvPr>
        </p:nvSpPr>
        <p:spPr/>
        <p:txBody>
          <a:bodyPr/>
          <a:lstStyle/>
          <a:p>
            <a:r>
              <a:rPr lang="en-US" smtClean="0"/>
              <a:t>August 2018</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7</a:t>
            </a:fld>
            <a:endParaRPr lang="en-US" dirty="0"/>
          </a:p>
        </p:txBody>
      </p:sp>
    </p:spTree>
    <p:extLst>
      <p:ext uri="{BB962C8B-B14F-4D97-AF65-F5344CB8AC3E}">
        <p14:creationId xmlns:p14="http://schemas.microsoft.com/office/powerpoint/2010/main" val="39107833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rmAutofit/>
          </a:bodyPr>
          <a:lstStyle/>
          <a:p>
            <a:r>
              <a:rPr lang="en-US" dirty="0"/>
              <a:t>Qualifying for Extra Help</a:t>
            </a:r>
          </a:p>
        </p:txBody>
      </p:sp>
      <p:sp>
        <p:nvSpPr>
          <p:cNvPr id="670723" name="Rectangle 3"/>
          <p:cNvSpPr>
            <a:spLocks noGrp="1" noChangeArrowheads="1"/>
          </p:cNvSpPr>
          <p:nvPr>
            <p:ph idx="4294967295"/>
          </p:nvPr>
        </p:nvSpPr>
        <p:spPr>
          <a:xfrm>
            <a:off x="2101851" y="1219199"/>
            <a:ext cx="6714772" cy="5137156"/>
          </a:xfrm>
        </p:spPr>
        <p:txBody>
          <a:bodyPr>
            <a:normAutofit/>
          </a:bodyPr>
          <a:lstStyle/>
          <a:p>
            <a:pPr marL="304792" indent="-304792">
              <a:spcBef>
                <a:spcPts val="800"/>
              </a:spcBef>
            </a:pPr>
            <a:r>
              <a:rPr lang="en-US" sz="2667" dirty="0"/>
              <a:t>You automatically qualify for Extra Help if you get</a:t>
            </a:r>
          </a:p>
          <a:p>
            <a:pPr marL="609585" lvl="1" indent="-304792">
              <a:spcBef>
                <a:spcPts val="800"/>
              </a:spcBef>
            </a:pPr>
            <a:r>
              <a:rPr lang="en-US" sz="2133" dirty="0"/>
              <a:t>Full Medicaid coverage</a:t>
            </a:r>
          </a:p>
          <a:p>
            <a:pPr marL="609585" lvl="1" indent="-304792">
              <a:spcBef>
                <a:spcPts val="800"/>
              </a:spcBef>
            </a:pPr>
            <a:r>
              <a:rPr lang="en-US" sz="2133" dirty="0"/>
              <a:t>Supplemental Security Income (SSI) </a:t>
            </a:r>
          </a:p>
          <a:p>
            <a:pPr marL="609585" lvl="1" indent="-304792">
              <a:spcBef>
                <a:spcPts val="800"/>
              </a:spcBef>
            </a:pPr>
            <a:r>
              <a:rPr lang="en-US" sz="2133" dirty="0"/>
              <a:t>Help from Medicaid paying your Medicare premiums</a:t>
            </a:r>
          </a:p>
          <a:p>
            <a:pPr marL="304792" indent="-304792">
              <a:spcBef>
                <a:spcPts val="800"/>
              </a:spcBef>
            </a:pPr>
            <a:r>
              <a:rPr lang="en-US" sz="2667" dirty="0"/>
              <a:t>All others must apply</a:t>
            </a:r>
          </a:p>
          <a:p>
            <a:pPr marL="609585" lvl="1" indent="-304792">
              <a:spcBef>
                <a:spcPts val="800"/>
              </a:spcBef>
            </a:pPr>
            <a:r>
              <a:rPr lang="en-US" sz="2133" dirty="0"/>
              <a:t>Online at </a:t>
            </a:r>
            <a:r>
              <a:rPr lang="en-US" sz="2133" dirty="0">
                <a:hlinkClick r:id="rId3"/>
              </a:rPr>
              <a:t>socialsecurity.gov</a:t>
            </a:r>
            <a:r>
              <a:rPr lang="en-US" sz="2133" dirty="0"/>
              <a:t> </a:t>
            </a:r>
          </a:p>
          <a:p>
            <a:pPr marL="609585" lvl="1" indent="-304792">
              <a:spcBef>
                <a:spcPts val="800"/>
              </a:spcBef>
            </a:pPr>
            <a:r>
              <a:rPr lang="en-US" sz="2133" dirty="0"/>
              <a:t>Call Social Security at 1-800-772-1213 (TTY: 1-800-325-0778)</a:t>
            </a:r>
          </a:p>
          <a:p>
            <a:pPr marL="914377" lvl="2" indent="-304792">
              <a:spcBef>
                <a:spcPts val="800"/>
              </a:spcBef>
            </a:pPr>
            <a:r>
              <a:rPr lang="en-US" sz="1600" dirty="0"/>
              <a:t>Ask for “Application for Help with Medicare Prescription Drug Plan Costs” (SSA-1020)</a:t>
            </a:r>
          </a:p>
          <a:p>
            <a:pPr marL="609585" lvl="1" indent="-304792">
              <a:spcBef>
                <a:spcPts val="800"/>
              </a:spcBef>
            </a:pPr>
            <a:r>
              <a:rPr lang="en-US" sz="2133" dirty="0"/>
              <a:t>Contact your state Medicaid agency</a:t>
            </a:r>
          </a:p>
        </p:txBody>
      </p:sp>
      <p:grpSp>
        <p:nvGrpSpPr>
          <p:cNvPr id="9" name="Group 8" title="art"/>
          <p:cNvGrpSpPr/>
          <p:nvPr/>
        </p:nvGrpSpPr>
        <p:grpSpPr>
          <a:xfrm>
            <a:off x="284438" y="2776769"/>
            <a:ext cx="1466303" cy="1723626"/>
            <a:chOff x="7108787" y="2022298"/>
            <a:chExt cx="1909569" cy="1749774"/>
          </a:xfrm>
        </p:grpSpPr>
        <p:pic>
          <p:nvPicPr>
            <p:cNvPr id="10" name="Picture 9"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5" name="Date Placeholder 4"/>
          <p:cNvSpPr>
            <a:spLocks noGrp="1"/>
          </p:cNvSpPr>
          <p:nvPr>
            <p:ph type="dt" sz="half" idx="10"/>
          </p:nvPr>
        </p:nvSpPr>
        <p:spPr/>
        <p:txBody>
          <a:bodyPr/>
          <a:lstStyle/>
          <a:p>
            <a:r>
              <a:rPr lang="en-US" smtClean="0"/>
              <a:t>August 2018</a:t>
            </a:r>
            <a:endParaRPr lang="en-US" dirty="0"/>
          </a:p>
        </p:txBody>
      </p:sp>
      <p:sp>
        <p:nvSpPr>
          <p:cNvPr id="6" name="Footer Placeholder 5"/>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70</a:t>
            </a:fld>
            <a:endParaRPr lang="en-US" dirty="0"/>
          </a:p>
        </p:txBody>
      </p:sp>
    </p:spTree>
    <p:extLst>
      <p:ext uri="{BB962C8B-B14F-4D97-AF65-F5344CB8AC3E}">
        <p14:creationId xmlns:p14="http://schemas.microsoft.com/office/powerpoint/2010/main" val="41554326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Medicaid?</a:t>
            </a:r>
            <a:endParaRPr lang="en-US" dirty="0"/>
          </a:p>
        </p:txBody>
      </p:sp>
      <p:sp>
        <p:nvSpPr>
          <p:cNvPr id="3" name="Content Placeholder 2"/>
          <p:cNvSpPr>
            <a:spLocks noGrp="1"/>
          </p:cNvSpPr>
          <p:nvPr>
            <p:ph idx="1"/>
          </p:nvPr>
        </p:nvSpPr>
        <p:spPr/>
        <p:txBody>
          <a:bodyPr/>
          <a:lstStyle/>
          <a:p>
            <a:pPr marL="341313" indent="-341313"/>
            <a:r>
              <a:rPr lang="en-US" dirty="0" smtClean="0"/>
              <a:t>Federal and state program</a:t>
            </a:r>
          </a:p>
          <a:p>
            <a:pPr marL="341313" indent="-341313"/>
            <a:r>
              <a:rPr lang="en-US" dirty="0" smtClean="0"/>
              <a:t>Medical assistance for people with limited income and resources</a:t>
            </a:r>
          </a:p>
          <a:p>
            <a:pPr marL="341313" indent="-341313"/>
            <a:r>
              <a:rPr lang="en-US" dirty="0" smtClean="0"/>
              <a:t>Covers about 74 million adults and children</a:t>
            </a:r>
          </a:p>
          <a:p>
            <a:pPr marL="682625" lvl="1" indent="-341313"/>
            <a:r>
              <a:rPr lang="en-US" dirty="0" smtClean="0"/>
              <a:t>Medicaid—68 million individuals enrolled</a:t>
            </a:r>
          </a:p>
          <a:p>
            <a:pPr marL="682625" lvl="1" indent="-341313"/>
            <a:r>
              <a:rPr lang="en-US" dirty="0" smtClean="0"/>
              <a:t>CHIP—6 million individuals enrolled</a:t>
            </a:r>
          </a:p>
          <a:p>
            <a:pPr marL="341313" indent="-341313"/>
            <a:r>
              <a:rPr lang="en-US" dirty="0" smtClean="0"/>
              <a:t>Supplements Medicare for more than 10 million people who are aged and/or disabled</a:t>
            </a:r>
          </a:p>
          <a:p>
            <a:endParaRPr lang="en-US" dirty="0"/>
          </a:p>
        </p:txBody>
      </p:sp>
      <p:sp>
        <p:nvSpPr>
          <p:cNvPr id="8" name="Date Placeholder 7"/>
          <p:cNvSpPr>
            <a:spLocks noGrp="1"/>
          </p:cNvSpPr>
          <p:nvPr>
            <p:ph type="dt" sz="half" idx="10"/>
          </p:nvPr>
        </p:nvSpPr>
        <p:spPr/>
        <p:txBody>
          <a:bodyPr/>
          <a:lstStyle/>
          <a:p>
            <a:r>
              <a:rPr lang="en-US" smtClean="0"/>
              <a:t>August 2018</a:t>
            </a:r>
            <a:endParaRPr lang="en-US" dirty="0"/>
          </a:p>
        </p:txBody>
      </p:sp>
      <p:sp>
        <p:nvSpPr>
          <p:cNvPr id="9" name="Footer Placeholder 8"/>
          <p:cNvSpPr>
            <a:spLocks noGrp="1"/>
          </p:cNvSpPr>
          <p:nvPr>
            <p:ph type="ftr" sz="quarter" idx="11"/>
          </p:nvPr>
        </p:nvSpPr>
        <p:spPr/>
        <p:txBody>
          <a:bodyPr/>
          <a:lstStyle/>
          <a:p>
            <a:r>
              <a:rPr lang="en-US" dirty="0" smtClean="0"/>
              <a:t>Medicare - Getting Started</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71</a:t>
            </a:fld>
            <a:endParaRPr lang="en-US" dirty="0"/>
          </a:p>
        </p:txBody>
      </p:sp>
    </p:spTree>
    <p:extLst>
      <p:ext uri="{BB962C8B-B14F-4D97-AF65-F5344CB8AC3E}">
        <p14:creationId xmlns:p14="http://schemas.microsoft.com/office/powerpoint/2010/main" val="42946119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Medicare and Medicaid Different?</a:t>
            </a:r>
            <a:endParaRPr lang="en-US" dirty="0"/>
          </a:p>
        </p:txBody>
      </p:sp>
      <p:graphicFrame>
        <p:nvGraphicFramePr>
          <p:cNvPr id="6" name="Content Placeholder 5" descr="This displays a side by side comparison covering Original Medicare and Medicare Advantage plans and describes the following summary for each: Drug Coverage/Supplemental Coverage&#10;Part A &amp; B &#10;Drug coverage:&#10; ■  If you want drug coverage, you must choose and join a Medicare Prescription Drug Plan.&#10;&#10;Supplemental coverage:&#10; ■   You can buy a Medicare Supplement  Insurance (Medigap) policy to fill gaps in coverage.&#10;&#10;Part C&#10;Drug coverage:&#10;■ Most plans include drug coverage. If not, you may be able to join a Medicare Prescription Drug Plan.&#10;&#10;Supplemental coverage:&#10;■ If you join a Medicare Advantage Plan, you don’t need and can’t use a Medigap policy.&#10;&#10;"/>
          <p:cNvGraphicFramePr>
            <a:graphicFrameLocks/>
          </p:cNvGraphicFramePr>
          <p:nvPr>
            <p:extLst>
              <p:ext uri="{D42A27DB-BD31-4B8C-83A1-F6EECF244321}">
                <p14:modId xmlns:p14="http://schemas.microsoft.com/office/powerpoint/2010/main" val="3226826882"/>
              </p:ext>
            </p:extLst>
          </p:nvPr>
        </p:nvGraphicFramePr>
        <p:xfrm>
          <a:off x="320040" y="1150882"/>
          <a:ext cx="8557261" cy="5498703"/>
        </p:xfrm>
        <a:graphic>
          <a:graphicData uri="http://schemas.openxmlformats.org/drawingml/2006/table">
            <a:tbl>
              <a:tblPr firstRow="1" firstCol="1" lastRow="1" lastCol="1" bandRow="1" bandCol="1">
                <a:tableStyleId>{5C22544A-7EE6-4342-B048-85BDC9FD1C3A}</a:tableStyleId>
              </a:tblPr>
              <a:tblGrid>
                <a:gridCol w="4239377">
                  <a:extLst>
                    <a:ext uri="{9D8B030D-6E8A-4147-A177-3AD203B41FA5}">
                      <a16:colId xmlns:a16="http://schemas.microsoft.com/office/drawing/2014/main" val="20000"/>
                    </a:ext>
                  </a:extLst>
                </a:gridCol>
                <a:gridCol w="4317884">
                  <a:extLst>
                    <a:ext uri="{9D8B030D-6E8A-4147-A177-3AD203B41FA5}">
                      <a16:colId xmlns:a16="http://schemas.microsoft.com/office/drawing/2014/main" val="20001"/>
                    </a:ext>
                  </a:extLst>
                </a:gridCol>
              </a:tblGrid>
              <a:tr h="462543">
                <a:tc>
                  <a:txBody>
                    <a:bodyPr/>
                    <a:lstStyle/>
                    <a:p>
                      <a:pPr marL="0" marR="847725" indent="0" algn="ctr">
                        <a:lnSpc>
                          <a:spcPct val="115000"/>
                        </a:lnSpc>
                        <a:spcBef>
                          <a:spcPts val="105"/>
                        </a:spcBef>
                        <a:spcAft>
                          <a:spcPts val="0"/>
                        </a:spcAft>
                      </a:pPr>
                      <a:r>
                        <a:rPr lang="en-US" sz="2200" b="1" dirty="0" smtClean="0">
                          <a:solidFill>
                            <a:schemeClr val="bg1"/>
                          </a:solidFill>
                          <a:effectLst/>
                        </a:rPr>
                        <a:t>         Medi</a:t>
                      </a:r>
                      <a:r>
                        <a:rPr lang="en-US" sz="2200" b="1" spc="5" dirty="0" smtClean="0">
                          <a:solidFill>
                            <a:schemeClr val="bg1"/>
                          </a:solidFill>
                          <a:effectLst/>
                        </a:rPr>
                        <a:t>c</a:t>
                      </a:r>
                      <a:r>
                        <a:rPr lang="en-US" sz="2200" b="1" dirty="0" smtClean="0">
                          <a:solidFill>
                            <a:schemeClr val="bg1"/>
                          </a:solidFill>
                          <a:effectLst/>
                        </a:rPr>
                        <a:t>a</a:t>
                      </a:r>
                      <a:r>
                        <a:rPr lang="en-US" sz="2200" b="1" spc="-10" dirty="0" smtClean="0">
                          <a:solidFill>
                            <a:schemeClr val="bg1"/>
                          </a:solidFill>
                          <a:effectLst/>
                        </a:rPr>
                        <a:t>r</a:t>
                      </a:r>
                      <a:r>
                        <a:rPr lang="en-US" sz="2200" b="1" dirty="0" smtClean="0">
                          <a:solidFill>
                            <a:schemeClr val="bg1"/>
                          </a:solidFill>
                          <a:effectLst/>
                        </a:rPr>
                        <a:t>e</a:t>
                      </a:r>
                      <a:r>
                        <a:rPr lang="en-US" sz="2200" b="1" baseline="0" dirty="0" smtClean="0">
                          <a:solidFill>
                            <a:schemeClr val="bg1"/>
                          </a:solidFill>
                          <a:effectLst/>
                        </a:rPr>
                        <a:t> </a:t>
                      </a:r>
                      <a:endParaRPr lang="en-US" sz="2200" b="1" dirty="0">
                        <a:solidFill>
                          <a:schemeClr val="bg1"/>
                        </a:solidFill>
                        <a:effectLst/>
                        <a:latin typeface="Calibri"/>
                        <a:ea typeface="Calibri"/>
                        <a:cs typeface="Times New Roman"/>
                      </a:endParaRPr>
                    </a:p>
                  </a:txBody>
                  <a:tcPr marL="0" marR="0" marT="0" marB="0"/>
                </a:tc>
                <a:tc>
                  <a:txBody>
                    <a:bodyPr/>
                    <a:lstStyle/>
                    <a:p>
                      <a:pPr marL="0" marR="798830" indent="0" algn="ctr" defTabSz="914400" rtl="0" eaLnBrk="1" latinLnBrk="0" hangingPunct="1">
                        <a:lnSpc>
                          <a:spcPct val="115000"/>
                        </a:lnSpc>
                        <a:spcBef>
                          <a:spcPts val="105"/>
                        </a:spcBef>
                        <a:spcAft>
                          <a:spcPts val="0"/>
                        </a:spcAft>
                      </a:pPr>
                      <a:r>
                        <a:rPr lang="en-US" sz="2200" b="1" kern="1200" spc="5" dirty="0" smtClean="0">
                          <a:solidFill>
                            <a:schemeClr val="tx1"/>
                          </a:solidFill>
                          <a:effectLst/>
                          <a:latin typeface="+mn-lt"/>
                          <a:ea typeface="+mn-ea"/>
                          <a:cs typeface="+mn-cs"/>
                        </a:rPr>
                        <a:t>Medicaid</a:t>
                      </a:r>
                      <a:endParaRPr lang="en-US" sz="2200" b="1" kern="1200" spc="5" dirty="0">
                        <a:solidFill>
                          <a:schemeClr val="tx1"/>
                        </a:solidFill>
                        <a:effectLst/>
                        <a:latin typeface="+mn-lt"/>
                        <a:ea typeface="+mn-ea"/>
                        <a:cs typeface="+mn-cs"/>
                      </a:endParaRPr>
                    </a:p>
                  </a:txBody>
                  <a:tcPr marL="0" marR="0" marT="0" marB="0">
                    <a:solidFill>
                      <a:schemeClr val="accent1">
                        <a:lumMod val="20000"/>
                        <a:lumOff val="80000"/>
                      </a:schemeClr>
                    </a:solidFill>
                  </a:tcPr>
                </a:tc>
                <a:extLst>
                  <a:ext uri="{0D108BD9-81ED-4DB2-BD59-A6C34878D82A}">
                    <a16:rowId xmlns:a16="http://schemas.microsoft.com/office/drawing/2014/main" val="10000"/>
                  </a:ext>
                </a:extLst>
              </a:tr>
              <a:tr h="863285">
                <a:tc>
                  <a:txBody>
                    <a:bodyPr/>
                    <a:lstStyle/>
                    <a:p>
                      <a:pPr marL="236538"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National program that's consistent across the country</a:t>
                      </a:r>
                    </a:p>
                  </a:txBody>
                  <a:tcPr marL="0" marR="0" marT="0" marB="0">
                    <a:solidFill>
                      <a:schemeClr val="accent1">
                        <a:lumMod val="40000"/>
                        <a:lumOff val="60000"/>
                      </a:schemeClr>
                    </a:solidFill>
                  </a:tcPr>
                </a:tc>
                <a:tc>
                  <a:txBody>
                    <a:bodyPr/>
                    <a:lstStyle/>
                    <a:p>
                      <a:pPr marL="236538" marR="0" lvl="0" indent="0" algn="l" defTabSz="914400" rtl="0" eaLnBrk="1" fontAlgn="auto" latinLnBrk="0" hangingPunct="1">
                        <a:lnSpc>
                          <a:spcPct val="115000"/>
                        </a:lnSpc>
                        <a:spcBef>
                          <a:spcPts val="215"/>
                        </a:spcBef>
                        <a:spcAft>
                          <a:spcPts val="0"/>
                        </a:spcAft>
                        <a:buClrTx/>
                        <a:buSzTx/>
                        <a:buFontTx/>
                        <a:buNone/>
                        <a:tabLst/>
                        <a:defRPr/>
                      </a:pPr>
                      <a:r>
                        <a:rPr kumimoji="0" lang="en-US" sz="2200" b="0" i="0" u="none" strike="noStrike" kern="1200" cap="none" normalizeH="0" baseline="0" dirty="0" smtClean="0">
                          <a:ln>
                            <a:noFill/>
                          </a:ln>
                          <a:solidFill>
                            <a:schemeClr val="tx1"/>
                          </a:solidFill>
                          <a:effectLst/>
                          <a:latin typeface="+mn-lt"/>
                          <a:ea typeface="+mn-ea"/>
                          <a:cs typeface="+mn-cs"/>
                        </a:rPr>
                        <a:t>Statewide programs that vary among states</a:t>
                      </a:r>
                      <a:endParaRPr lang="en-US" sz="2200" b="0" kern="1200" spc="-15" dirty="0">
                        <a:solidFill>
                          <a:schemeClr val="tx1"/>
                        </a:solidFill>
                        <a:effectLst/>
                        <a:latin typeface="+mn-lt"/>
                        <a:ea typeface="+mn-ea"/>
                        <a:cs typeface="+mn-cs"/>
                      </a:endParaRPr>
                    </a:p>
                  </a:txBody>
                  <a:tcPr marL="0" marR="0" marT="0" marB="0">
                    <a:solidFill>
                      <a:schemeClr val="accent1">
                        <a:lumMod val="20000"/>
                        <a:lumOff val="80000"/>
                      </a:schemeClr>
                    </a:solidFill>
                  </a:tcPr>
                </a:tc>
                <a:extLst>
                  <a:ext uri="{0D108BD9-81ED-4DB2-BD59-A6C34878D82A}">
                    <a16:rowId xmlns:a16="http://schemas.microsoft.com/office/drawing/2014/main" val="10001"/>
                  </a:ext>
                </a:extLst>
              </a:tr>
              <a:tr h="1291249">
                <a:tc>
                  <a:txBody>
                    <a:bodyPr/>
                    <a:lstStyle/>
                    <a:p>
                      <a:pPr marL="236538"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Administered by the federal government</a:t>
                      </a:r>
                    </a:p>
                  </a:txBody>
                  <a:tcPr marL="0" marR="0" marT="0" marB="0">
                    <a:solidFill>
                      <a:schemeClr val="accent1">
                        <a:lumMod val="40000"/>
                        <a:lumOff val="60000"/>
                      </a:schemeClr>
                    </a:solidFill>
                  </a:tcPr>
                </a:tc>
                <a:tc>
                  <a:txBody>
                    <a:bodyPr/>
                    <a:lstStyle/>
                    <a:p>
                      <a:pPr marL="236538" marR="0" lvl="0" indent="0" algn="l" defTabSz="914400" rtl="0" eaLnBrk="1" fontAlgn="auto" latinLnBrk="0" hangingPunct="1">
                        <a:lnSpc>
                          <a:spcPct val="115000"/>
                        </a:lnSpc>
                        <a:spcBef>
                          <a:spcPts val="215"/>
                        </a:spcBef>
                        <a:spcAft>
                          <a:spcPts val="0"/>
                        </a:spcAft>
                        <a:buClrTx/>
                        <a:buSzTx/>
                        <a:buFontTx/>
                        <a:buNone/>
                        <a:tabLst/>
                        <a:defRPr/>
                      </a:pPr>
                      <a:r>
                        <a:rPr kumimoji="0" lang="en-US" sz="2200" b="0" i="0" u="none" strike="noStrike" kern="1200" cap="none" normalizeH="0" baseline="0" dirty="0" smtClean="0">
                          <a:ln>
                            <a:noFill/>
                          </a:ln>
                          <a:solidFill>
                            <a:schemeClr val="tx1"/>
                          </a:solidFill>
                          <a:effectLst/>
                          <a:latin typeface="+mn-lt"/>
                          <a:ea typeface="+mn-ea"/>
                          <a:cs typeface="+mn-cs"/>
                        </a:rPr>
                        <a:t>Administered by state governments within federal rules (federal/state partnership)</a:t>
                      </a:r>
                      <a:endParaRPr lang="en-US" sz="2200" b="0" kern="1200" spc="-15" dirty="0">
                        <a:solidFill>
                          <a:schemeClr val="tx1"/>
                        </a:solidFill>
                        <a:effectLst/>
                        <a:latin typeface="+mn-lt"/>
                        <a:ea typeface="+mn-ea"/>
                        <a:cs typeface="+mn-cs"/>
                      </a:endParaRPr>
                    </a:p>
                  </a:txBody>
                  <a:tcPr marL="0" marR="0" marT="0" marB="0">
                    <a:solidFill>
                      <a:schemeClr val="accent1">
                        <a:lumMod val="20000"/>
                        <a:lumOff val="80000"/>
                      </a:schemeClr>
                    </a:solidFill>
                  </a:tcPr>
                </a:tc>
                <a:extLst>
                  <a:ext uri="{0D108BD9-81ED-4DB2-BD59-A6C34878D82A}">
                    <a16:rowId xmlns:a16="http://schemas.microsoft.com/office/drawing/2014/main" val="10002"/>
                  </a:ext>
                </a:extLst>
              </a:tr>
              <a:tr h="1560786">
                <a:tc>
                  <a:txBody>
                    <a:bodyPr/>
                    <a:lstStyle/>
                    <a:p>
                      <a:pPr marL="236538"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Health insurance for people 65 and older, people under 65 with certain disabilities, or any age with End-Stage Renal Disease (ESRD)</a:t>
                      </a:r>
                    </a:p>
                  </a:txBody>
                  <a:tcPr marL="0" marR="0" marT="0" marB="0">
                    <a:solidFill>
                      <a:schemeClr val="accent1">
                        <a:lumMod val="40000"/>
                        <a:lumOff val="60000"/>
                      </a:schemeClr>
                    </a:solidFill>
                  </a:tcPr>
                </a:tc>
                <a:tc>
                  <a:txBody>
                    <a:bodyPr/>
                    <a:lstStyle/>
                    <a:p>
                      <a:pPr marL="236538"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mn-lt"/>
                          <a:ea typeface="+mn-ea"/>
                          <a:cs typeface="+mn-cs"/>
                        </a:rPr>
                        <a:t>Health insurance for people based on need, financial and non-financial requirements </a:t>
                      </a:r>
                    </a:p>
                  </a:txBody>
                  <a:tcPr marL="0" marR="0" marT="0" marB="0">
                    <a:solidFill>
                      <a:schemeClr val="accent1">
                        <a:lumMod val="20000"/>
                        <a:lumOff val="80000"/>
                      </a:schemeClr>
                    </a:solidFill>
                  </a:tcPr>
                </a:tc>
                <a:extLst>
                  <a:ext uri="{0D108BD9-81ED-4DB2-BD59-A6C34878D82A}">
                    <a16:rowId xmlns:a16="http://schemas.microsoft.com/office/drawing/2014/main" val="10003"/>
                  </a:ext>
                </a:extLst>
              </a:tr>
              <a:tr h="1320840">
                <a:tc>
                  <a:txBody>
                    <a:bodyPr/>
                    <a:lstStyle/>
                    <a:p>
                      <a:pPr marL="236538" marR="0" lvl="0" indent="0" algn="l" defTabSz="914400" rtl="0" eaLnBrk="1" fontAlgn="base" latinLnBrk="0" hangingPunct="1">
                        <a:lnSpc>
                          <a:spcPct val="100000"/>
                        </a:lnSpc>
                        <a:spcBef>
                          <a:spcPts val="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mn-lt"/>
                        </a:rPr>
                        <a:t>Nation’s primary payer of inpatient hospital services to the disabled, elderly and people with ESRD</a:t>
                      </a:r>
                    </a:p>
                  </a:txBody>
                  <a:tcPr marL="0" marR="0" marT="0" marB="0">
                    <a:solidFill>
                      <a:schemeClr val="accent1">
                        <a:lumMod val="40000"/>
                        <a:lumOff val="60000"/>
                      </a:schemeClr>
                    </a:solidFill>
                  </a:tcPr>
                </a:tc>
                <a:tc>
                  <a:txBody>
                    <a:bodyPr/>
                    <a:lstStyle/>
                    <a:p>
                      <a:pPr marL="236538"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mn-lt"/>
                        </a:rPr>
                        <a:t>Nation’s primary public payer of acute health care, mental health, and long-term care services</a:t>
                      </a:r>
                    </a:p>
                  </a:txBody>
                  <a:tcPr marL="0" marR="0" marT="0"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72</a:t>
            </a:fld>
            <a:endParaRPr lang="en-US" dirty="0"/>
          </a:p>
        </p:txBody>
      </p:sp>
    </p:spTree>
    <p:extLst>
      <p:ext uri="{BB962C8B-B14F-4D97-AF65-F5344CB8AC3E}">
        <p14:creationId xmlns:p14="http://schemas.microsoft.com/office/powerpoint/2010/main" val="14189194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t>What is the Children’s Health </a:t>
            </a:r>
            <a:r>
              <a:rPr lang="en-US" dirty="0" err="1" smtClean="0"/>
              <a:t>Insuarance</a:t>
            </a:r>
            <a:r>
              <a:rPr lang="en-US" dirty="0" smtClean="0"/>
              <a:t> Program (CHIP)?</a:t>
            </a:r>
          </a:p>
        </p:txBody>
      </p:sp>
      <p:sp>
        <p:nvSpPr>
          <p:cNvPr id="3" name="Content Placeholder 2"/>
          <p:cNvSpPr>
            <a:spLocks noGrp="1"/>
          </p:cNvSpPr>
          <p:nvPr>
            <p:ph idx="1"/>
          </p:nvPr>
        </p:nvSpPr>
        <p:spPr>
          <a:xfrm>
            <a:off x="628649" y="1171074"/>
            <a:ext cx="8357695" cy="5005889"/>
          </a:xfrm>
        </p:spPr>
        <p:txBody>
          <a:bodyPr/>
          <a:lstStyle/>
          <a:p>
            <a:pPr marL="344488" indent="-344488"/>
            <a:r>
              <a:rPr lang="en-US" dirty="0" smtClean="0"/>
              <a:t>Health coverage for uninsured children in families who earn too much for Medicaid, but too little for private insurance</a:t>
            </a:r>
          </a:p>
          <a:p>
            <a:pPr marL="344488" indent="-344488"/>
            <a:r>
              <a:rPr lang="en-US" dirty="0" smtClean="0"/>
              <a:t>Jointly funded by federal and state governments</a:t>
            </a:r>
          </a:p>
          <a:p>
            <a:pPr marL="344488" indent="-344488"/>
            <a:r>
              <a:rPr lang="en-US" dirty="0" smtClean="0"/>
              <a:t>Administered by states</a:t>
            </a:r>
          </a:p>
          <a:p>
            <a:pPr marL="344488" indent="-344488"/>
            <a:r>
              <a:rPr lang="en-US" dirty="0" smtClean="0"/>
              <a:t>Over 8.4 million children enrolled</a:t>
            </a:r>
          </a:p>
          <a:p>
            <a:pPr marL="344488" indent="-344488"/>
            <a:r>
              <a:rPr lang="en-US" dirty="0" smtClean="0"/>
              <a:t>To </a:t>
            </a:r>
            <a:r>
              <a:rPr lang="en-US" dirty="0"/>
              <a:t>see CHIP information by state, visit </a:t>
            </a:r>
            <a:r>
              <a:rPr lang="en-US" dirty="0" smtClean="0">
                <a:hlinkClick r:id="rId3"/>
              </a:rPr>
              <a:t>Medicaid.gov/chip/state-program-information /</a:t>
            </a:r>
            <a:r>
              <a:rPr lang="en-US" dirty="0">
                <a:hlinkClick r:id="rId3"/>
              </a:rPr>
              <a:t>chip-state-program-information.html</a:t>
            </a:r>
            <a:r>
              <a:rPr lang="en-US" dirty="0"/>
              <a:t>.</a:t>
            </a:r>
          </a:p>
          <a:p>
            <a:pPr marL="344488" indent="-344488"/>
            <a:endParaRPr lang="en-US" dirty="0"/>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73</a:t>
            </a:fld>
            <a:endParaRPr lang="en-US" dirty="0"/>
          </a:p>
        </p:txBody>
      </p:sp>
    </p:spTree>
    <p:extLst>
      <p:ext uri="{BB962C8B-B14F-4D97-AF65-F5344CB8AC3E}">
        <p14:creationId xmlns:p14="http://schemas.microsoft.com/office/powerpoint/2010/main" val="36708815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Websites</a:t>
            </a:r>
            <a:endParaRPr lang="en-US" dirty="0"/>
          </a:p>
        </p:txBody>
      </p:sp>
      <p:sp>
        <p:nvSpPr>
          <p:cNvPr id="3" name="Content Placeholder 2"/>
          <p:cNvSpPr>
            <a:spLocks noGrp="1"/>
          </p:cNvSpPr>
          <p:nvPr>
            <p:ph idx="1"/>
          </p:nvPr>
        </p:nvSpPr>
        <p:spPr>
          <a:xfrm>
            <a:off x="445168" y="1171074"/>
            <a:ext cx="8422106" cy="5005889"/>
          </a:xfrm>
        </p:spPr>
        <p:txBody>
          <a:bodyPr/>
          <a:lstStyle/>
          <a:p>
            <a:pPr marL="342900" indent="-342900"/>
            <a:r>
              <a:rPr lang="en-US" sz="2800" dirty="0" smtClean="0"/>
              <a:t>Medicare - </a:t>
            </a:r>
            <a:r>
              <a:rPr lang="en-US" sz="2800" dirty="0" smtClean="0">
                <a:hlinkClick r:id="rId3"/>
              </a:rPr>
              <a:t>Medicare.gov</a:t>
            </a:r>
            <a:endParaRPr lang="en-US" sz="2800" dirty="0" smtClean="0"/>
          </a:p>
          <a:p>
            <a:pPr marL="342900" indent="-342900"/>
            <a:r>
              <a:rPr lang="en-US" sz="2800" dirty="0" smtClean="0"/>
              <a:t>Medicaid - </a:t>
            </a:r>
            <a:r>
              <a:rPr lang="en-US" sz="2800" dirty="0" smtClean="0">
                <a:hlinkClick r:id="rId4"/>
              </a:rPr>
              <a:t>Medicaid.gov</a:t>
            </a:r>
            <a:endParaRPr lang="en-US" sz="2800" dirty="0" smtClean="0"/>
          </a:p>
          <a:p>
            <a:pPr marL="342900" indent="-342900"/>
            <a:r>
              <a:rPr lang="en-US" sz="2800" dirty="0" smtClean="0"/>
              <a:t>Social Security - </a:t>
            </a:r>
            <a:r>
              <a:rPr lang="en-US" sz="2800" dirty="0" smtClean="0">
                <a:hlinkClick r:id="rId5"/>
              </a:rPr>
              <a:t>socialsecurity.gov</a:t>
            </a:r>
            <a:endParaRPr lang="en-US" sz="2800" dirty="0" smtClean="0"/>
          </a:p>
          <a:p>
            <a:pPr marL="342900" indent="-342900"/>
            <a:r>
              <a:rPr lang="en-US" sz="2800" dirty="0" smtClean="0"/>
              <a:t>Health Insurance Marketplace - </a:t>
            </a:r>
            <a:r>
              <a:rPr lang="en-US" sz="2800" dirty="0" smtClean="0">
                <a:hlinkClick r:id="rId6"/>
              </a:rPr>
              <a:t>HealthCare.gov</a:t>
            </a:r>
            <a:endParaRPr lang="en-US" sz="2800" dirty="0" smtClean="0"/>
          </a:p>
          <a:p>
            <a:pPr marL="342900" indent="-342900"/>
            <a:r>
              <a:rPr lang="en-US" sz="2800" dirty="0" smtClean="0"/>
              <a:t>Children’s Health Insurance Program - </a:t>
            </a:r>
            <a:r>
              <a:rPr lang="en-US" sz="2800" dirty="0" smtClean="0">
                <a:hlinkClick r:id="rId7"/>
              </a:rPr>
              <a:t>InsureKidsNow.gov</a:t>
            </a:r>
            <a:endParaRPr lang="en-US" sz="2800" dirty="0" smtClean="0"/>
          </a:p>
          <a:p>
            <a:pPr marL="342900" indent="-342900"/>
            <a:r>
              <a:rPr lang="en-US" sz="2800" dirty="0" smtClean="0"/>
              <a:t>CMS National Training Program - </a:t>
            </a:r>
            <a:r>
              <a:rPr lang="en-US" dirty="0">
                <a:hlinkClick r:id="rId8"/>
              </a:rPr>
              <a:t>CMSnationaltrainingprogram.cms.gov</a:t>
            </a:r>
            <a:r>
              <a:rPr lang="en-US" dirty="0"/>
              <a:t> </a:t>
            </a:r>
          </a:p>
          <a:p>
            <a:pPr marL="342900" indent="-342900"/>
            <a:r>
              <a:rPr lang="en-US" dirty="0" smtClean="0"/>
              <a:t>SHIP </a:t>
            </a:r>
            <a:r>
              <a:rPr lang="en-US" dirty="0" smtClean="0">
                <a:hlinkClick r:id="rId9"/>
              </a:rPr>
              <a:t>Medicare.gov/contacts</a:t>
            </a:r>
            <a:endParaRPr lang="en-US" strike="sngStrike" dirty="0" smtClean="0">
              <a:solidFill>
                <a:srgbClr val="FF0000"/>
              </a:solidFill>
            </a:endParaRPr>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74</a:t>
            </a:fld>
            <a:endParaRPr lang="en-US" dirty="0"/>
          </a:p>
        </p:txBody>
      </p:sp>
    </p:spTree>
    <p:extLst>
      <p:ext uri="{BB962C8B-B14F-4D97-AF65-F5344CB8AC3E}">
        <p14:creationId xmlns:p14="http://schemas.microsoft.com/office/powerpoint/2010/main" val="2993292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US" dirty="0"/>
          </a:p>
        </p:txBody>
      </p:sp>
      <p:sp>
        <p:nvSpPr>
          <p:cNvPr id="3" name="Content Placeholder 2"/>
          <p:cNvSpPr>
            <a:spLocks noGrp="1"/>
          </p:cNvSpPr>
          <p:nvPr>
            <p:ph idx="1"/>
          </p:nvPr>
        </p:nvSpPr>
        <p:spPr/>
        <p:txBody>
          <a:bodyPr/>
          <a:lstStyle/>
          <a:p>
            <a:r>
              <a:rPr lang="en-US" dirty="0" smtClean="0"/>
              <a:t>Medicare is a health insurance program</a:t>
            </a:r>
          </a:p>
          <a:p>
            <a:r>
              <a:rPr lang="en-US" dirty="0" smtClean="0"/>
              <a:t>It doesn’t cover all of your health care costs</a:t>
            </a:r>
          </a:p>
          <a:p>
            <a:r>
              <a:rPr lang="en-US" dirty="0" smtClean="0"/>
              <a:t>You have choices in how you get coverage</a:t>
            </a:r>
          </a:p>
          <a:p>
            <a:r>
              <a:rPr lang="en-US" dirty="0" smtClean="0"/>
              <a:t>There are programs for people with limited income and resources</a:t>
            </a:r>
          </a:p>
          <a:p>
            <a:r>
              <a:rPr lang="en-US" dirty="0" smtClean="0"/>
              <a:t>Decisions affect the type of coverage you get</a:t>
            </a:r>
          </a:p>
          <a:p>
            <a:r>
              <a:rPr lang="en-US" dirty="0" smtClean="0"/>
              <a:t>Certain decisions are time-sensitive</a:t>
            </a:r>
          </a:p>
          <a:p>
            <a:r>
              <a:rPr lang="en-US" dirty="0" smtClean="0"/>
              <a:t>You can get help if you need it</a:t>
            </a:r>
            <a:endParaRPr lang="en-US" dirty="0"/>
          </a:p>
        </p:txBody>
      </p:sp>
      <p:sp>
        <p:nvSpPr>
          <p:cNvPr id="4" name="Date Placeholder 3"/>
          <p:cNvSpPr>
            <a:spLocks noGrp="1"/>
          </p:cNvSpPr>
          <p:nvPr>
            <p:ph type="dt" sz="half" idx="10"/>
          </p:nvPr>
        </p:nvSpPr>
        <p:spPr/>
        <p:txBody>
          <a:bodyPr/>
          <a:lstStyle/>
          <a:p>
            <a:r>
              <a:rPr lang="en-US" smtClean="0"/>
              <a:t>August 2018</a:t>
            </a:r>
            <a:endParaRPr lang="en-US" dirty="0"/>
          </a:p>
        </p:txBody>
      </p:sp>
      <p:sp>
        <p:nvSpPr>
          <p:cNvPr id="5" name="Footer Placeholder 4"/>
          <p:cNvSpPr>
            <a:spLocks noGrp="1"/>
          </p:cNvSpPr>
          <p:nvPr>
            <p:ph type="ftr" sz="quarter" idx="11"/>
          </p:nvPr>
        </p:nvSpPr>
        <p:spPr/>
        <p:txBody>
          <a:bodyPr/>
          <a:lstStyle/>
          <a:p>
            <a:r>
              <a:rPr lang="en-US" dirty="0" smtClean="0"/>
              <a:t>Medicare - Getting Started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75</a:t>
            </a:fld>
            <a:endParaRPr lang="en-US" dirty="0"/>
          </a:p>
        </p:txBody>
      </p:sp>
    </p:spTree>
    <p:extLst>
      <p:ext uri="{BB962C8B-B14F-4D97-AF65-F5344CB8AC3E}">
        <p14:creationId xmlns:p14="http://schemas.microsoft.com/office/powerpoint/2010/main" val="2476866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415635" y="1107574"/>
            <a:ext cx="8345979" cy="5248777"/>
          </a:xfrm>
        </p:spPr>
        <p:txBody>
          <a:bodyPr numCol="2">
            <a:normAutofit lnSpcReduction="10000"/>
          </a:bodyPr>
          <a:lstStyle/>
          <a:p>
            <a:pPr marL="0" indent="0">
              <a:buNone/>
            </a:pPr>
            <a:r>
              <a:rPr lang="en-US" sz="2000" b="1" dirty="0" smtClean="0"/>
              <a:t>ALS</a:t>
            </a:r>
            <a:r>
              <a:rPr lang="en-US" sz="2000" dirty="0" smtClean="0"/>
              <a:t> </a:t>
            </a:r>
            <a:r>
              <a:rPr lang="en-US" sz="2000" dirty="0"/>
              <a:t>Amyotrophic Lateral Sclerosis </a:t>
            </a:r>
            <a:r>
              <a:rPr lang="en-US" sz="2000" dirty="0" smtClean="0"/>
              <a:t/>
            </a:r>
            <a:br>
              <a:rPr lang="en-US" sz="2000" dirty="0" smtClean="0"/>
            </a:br>
            <a:r>
              <a:rPr lang="en-US" sz="2000" dirty="0" smtClean="0"/>
              <a:t>(</a:t>
            </a:r>
            <a:r>
              <a:rPr lang="en-US" sz="2000" dirty="0"/>
              <a:t>Lou Gehrig’s disease) </a:t>
            </a:r>
          </a:p>
          <a:p>
            <a:pPr marL="0" indent="0">
              <a:buNone/>
            </a:pPr>
            <a:r>
              <a:rPr lang="en-US" sz="2000" b="1" dirty="0"/>
              <a:t>CHAMPVA</a:t>
            </a:r>
            <a:r>
              <a:rPr lang="en-US" sz="2000" dirty="0"/>
              <a:t> Civilian Health and </a:t>
            </a:r>
            <a:r>
              <a:rPr lang="en-US" sz="2000" dirty="0" smtClean="0"/>
              <a:t/>
            </a:r>
            <a:br>
              <a:rPr lang="en-US" sz="2000" dirty="0" smtClean="0"/>
            </a:br>
            <a:r>
              <a:rPr lang="en-US" sz="2000" dirty="0" smtClean="0"/>
              <a:t>Medical </a:t>
            </a:r>
            <a:r>
              <a:rPr lang="en-US" sz="2000" dirty="0"/>
              <a:t>Program of the Department </a:t>
            </a:r>
            <a:r>
              <a:rPr lang="en-US" sz="2000" dirty="0" smtClean="0"/>
              <a:t/>
            </a:r>
            <a:br>
              <a:rPr lang="en-US" sz="2000" dirty="0" smtClean="0"/>
            </a:br>
            <a:r>
              <a:rPr lang="en-US" sz="2000" dirty="0" smtClean="0"/>
              <a:t>of </a:t>
            </a:r>
            <a:r>
              <a:rPr lang="en-US" sz="2000" dirty="0"/>
              <a:t>Veterans Affairs </a:t>
            </a:r>
          </a:p>
          <a:p>
            <a:pPr marL="0" indent="0">
              <a:buNone/>
            </a:pPr>
            <a:r>
              <a:rPr lang="en-US" sz="2000" b="1" dirty="0"/>
              <a:t>CHIP</a:t>
            </a:r>
            <a:r>
              <a:rPr lang="en-US" sz="2000" dirty="0"/>
              <a:t> Children’s Health Insurance Program </a:t>
            </a:r>
          </a:p>
          <a:p>
            <a:pPr marL="0" indent="0">
              <a:buNone/>
            </a:pPr>
            <a:r>
              <a:rPr lang="en-US" sz="2000" b="1" dirty="0"/>
              <a:t>CMS</a:t>
            </a:r>
            <a:r>
              <a:rPr lang="en-US" sz="2000" dirty="0"/>
              <a:t> Centers for Medicare &amp; Medicaid Services </a:t>
            </a:r>
          </a:p>
          <a:p>
            <a:pPr marL="0" indent="0">
              <a:buNone/>
            </a:pPr>
            <a:r>
              <a:rPr lang="en-US" sz="2000" b="1" dirty="0" smtClean="0"/>
              <a:t>COBRA</a:t>
            </a:r>
            <a:r>
              <a:rPr lang="en-US" sz="2000" dirty="0" smtClean="0"/>
              <a:t> Consolidated Omnibus Budget Reconciliation Act</a:t>
            </a:r>
            <a:endParaRPr lang="en-US" sz="2000" b="1" dirty="0" smtClean="0"/>
          </a:p>
          <a:p>
            <a:pPr marL="0" indent="0">
              <a:buNone/>
            </a:pPr>
            <a:r>
              <a:rPr lang="en-US" sz="2000" b="1" dirty="0" smtClean="0"/>
              <a:t>EGHP</a:t>
            </a:r>
            <a:r>
              <a:rPr lang="en-US" sz="2000" dirty="0" smtClean="0"/>
              <a:t> </a:t>
            </a:r>
            <a:r>
              <a:rPr lang="en-US" sz="2000" dirty="0"/>
              <a:t>Employer Group Health Plan </a:t>
            </a:r>
          </a:p>
          <a:p>
            <a:pPr marL="0" indent="0">
              <a:buNone/>
            </a:pPr>
            <a:r>
              <a:rPr lang="en-US" sz="2000" b="1" dirty="0"/>
              <a:t>ESRD</a:t>
            </a:r>
            <a:r>
              <a:rPr lang="en-US" sz="2000" dirty="0"/>
              <a:t> End-Stage Renal Disease </a:t>
            </a:r>
          </a:p>
          <a:p>
            <a:pPr marL="0" indent="0">
              <a:buNone/>
            </a:pPr>
            <a:r>
              <a:rPr lang="en-US" sz="2000" b="1" dirty="0"/>
              <a:t>FICA</a:t>
            </a:r>
            <a:r>
              <a:rPr lang="en-US" sz="2000" dirty="0"/>
              <a:t> Federal Insurance Contributions Act </a:t>
            </a:r>
          </a:p>
          <a:p>
            <a:pPr marL="0" indent="0">
              <a:buNone/>
            </a:pPr>
            <a:r>
              <a:rPr lang="en-US" sz="2000" b="1" dirty="0"/>
              <a:t>FPL</a:t>
            </a:r>
            <a:r>
              <a:rPr lang="en-US" sz="2000" dirty="0"/>
              <a:t> Federal Poverty Level </a:t>
            </a:r>
          </a:p>
          <a:p>
            <a:pPr marL="0" indent="0">
              <a:buNone/>
            </a:pPr>
            <a:r>
              <a:rPr lang="en-US" sz="2000" b="1" dirty="0"/>
              <a:t>GEP</a:t>
            </a:r>
            <a:r>
              <a:rPr lang="en-US" sz="2000" dirty="0"/>
              <a:t> General Enrollment Period </a:t>
            </a:r>
          </a:p>
          <a:p>
            <a:pPr marL="0" indent="0">
              <a:buNone/>
            </a:pPr>
            <a:r>
              <a:rPr lang="en-US" sz="2000" b="1" dirty="0"/>
              <a:t>HMO</a:t>
            </a:r>
            <a:r>
              <a:rPr lang="en-US" sz="2000" dirty="0"/>
              <a:t> Health Maintenance Organization </a:t>
            </a:r>
          </a:p>
          <a:p>
            <a:pPr marL="0" indent="0">
              <a:buNone/>
            </a:pPr>
            <a:r>
              <a:rPr lang="en-US" sz="2000" b="1" dirty="0"/>
              <a:t>HSA</a:t>
            </a:r>
            <a:r>
              <a:rPr lang="en-US" sz="2000" dirty="0"/>
              <a:t> Health Savings Account </a:t>
            </a:r>
          </a:p>
          <a:p>
            <a:pPr marL="0" indent="0">
              <a:buNone/>
            </a:pPr>
            <a:r>
              <a:rPr lang="en-US" sz="2000" b="1" dirty="0"/>
              <a:t>IEP</a:t>
            </a:r>
            <a:r>
              <a:rPr lang="en-US" sz="2000" dirty="0"/>
              <a:t> Initial Enrollment Period </a:t>
            </a:r>
          </a:p>
          <a:p>
            <a:pPr marL="0" indent="0">
              <a:buNone/>
            </a:pPr>
            <a:r>
              <a:rPr lang="en-US" sz="2000" b="1" dirty="0"/>
              <a:t>IRMAA</a:t>
            </a:r>
            <a:r>
              <a:rPr lang="en-US" sz="2000" dirty="0"/>
              <a:t> Income-Related Monthly Adjustment Amount </a:t>
            </a:r>
          </a:p>
          <a:p>
            <a:pPr marL="0" indent="0">
              <a:buNone/>
            </a:pPr>
            <a:r>
              <a:rPr lang="en-US" sz="2000" b="1" dirty="0"/>
              <a:t>IRS</a:t>
            </a:r>
            <a:r>
              <a:rPr lang="en-US" sz="2000" dirty="0"/>
              <a:t> Internal Revenue Service </a:t>
            </a:r>
          </a:p>
          <a:p>
            <a:pPr marL="0" indent="0">
              <a:buNone/>
            </a:pPr>
            <a:r>
              <a:rPr lang="en-US" sz="2000" b="1" dirty="0" smtClean="0"/>
              <a:t>LEP</a:t>
            </a:r>
            <a:r>
              <a:rPr lang="en-US" sz="2000" dirty="0" smtClean="0"/>
              <a:t> Late Enrollment Penalty</a:t>
            </a:r>
            <a:endParaRPr lang="en-US" sz="2000" b="1" dirty="0" smtClean="0"/>
          </a:p>
          <a:p>
            <a:pPr marL="0" indent="0">
              <a:buNone/>
            </a:pPr>
            <a:r>
              <a:rPr lang="en-US" sz="2000" b="1" dirty="0" smtClean="0"/>
              <a:t>MA</a:t>
            </a:r>
            <a:r>
              <a:rPr lang="en-US" sz="2000" dirty="0" smtClean="0"/>
              <a:t> </a:t>
            </a:r>
            <a:r>
              <a:rPr lang="en-US" sz="2000" dirty="0"/>
              <a:t>Medicare Advantage </a:t>
            </a:r>
          </a:p>
          <a:p>
            <a:pPr marL="0" indent="0">
              <a:buNone/>
            </a:pPr>
            <a:r>
              <a:rPr lang="en-US" sz="2000" b="1" dirty="0"/>
              <a:t>MA-PD</a:t>
            </a:r>
            <a:r>
              <a:rPr lang="en-US" sz="2000" dirty="0"/>
              <a:t> Medicare Advantage Prescription Drug </a:t>
            </a:r>
          </a:p>
          <a:p>
            <a:pPr marL="0" indent="0">
              <a:buNone/>
            </a:pPr>
            <a:r>
              <a:rPr lang="en-US" sz="2000" b="1" dirty="0" smtClean="0"/>
              <a:t>MEC</a:t>
            </a:r>
            <a:r>
              <a:rPr lang="en-US" sz="2000" dirty="0" smtClean="0"/>
              <a:t> Minimal Essential Coverage</a:t>
            </a:r>
            <a:endParaRPr lang="en-US" sz="2000" b="1" dirty="0" smtClean="0"/>
          </a:p>
          <a:p>
            <a:pPr marL="0" indent="0">
              <a:buNone/>
            </a:pPr>
            <a:r>
              <a:rPr lang="en-US" sz="2000" b="1" dirty="0" smtClean="0"/>
              <a:t>MSA</a:t>
            </a:r>
            <a:r>
              <a:rPr lang="en-US" sz="2000" dirty="0" smtClean="0"/>
              <a:t> </a:t>
            </a:r>
            <a:r>
              <a:rPr lang="en-US" sz="2000" dirty="0"/>
              <a:t>Medical Savings Account </a:t>
            </a:r>
          </a:p>
          <a:p>
            <a:pPr marL="0" indent="0">
              <a:buNone/>
            </a:pPr>
            <a:r>
              <a:rPr lang="en-US" sz="2000" b="1" dirty="0"/>
              <a:t>NTP</a:t>
            </a:r>
            <a:r>
              <a:rPr lang="en-US" sz="2000" dirty="0"/>
              <a:t> National Training Program </a:t>
            </a:r>
          </a:p>
        </p:txBody>
      </p:sp>
      <p:sp>
        <p:nvSpPr>
          <p:cNvPr id="7" name="Date Placeholder 6"/>
          <p:cNvSpPr>
            <a:spLocks noGrp="1"/>
          </p:cNvSpPr>
          <p:nvPr>
            <p:ph type="dt" sz="half" idx="2"/>
          </p:nvPr>
        </p:nvSpPr>
        <p:spPr/>
        <p:txBody>
          <a:bodyPr/>
          <a:lstStyle/>
          <a:p>
            <a:r>
              <a:rPr lang="en-US" smtClean="0"/>
              <a:t>August 2018</a:t>
            </a:r>
            <a:endParaRPr lang="en-US" dirty="0"/>
          </a:p>
        </p:txBody>
      </p:sp>
      <p:sp>
        <p:nvSpPr>
          <p:cNvPr id="8" name="Footer Placeholder 7"/>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76</a:t>
            </a:fld>
            <a:endParaRPr lang="en-US" dirty="0"/>
          </a:p>
        </p:txBody>
      </p:sp>
    </p:spTree>
    <p:extLst>
      <p:ext uri="{BB962C8B-B14F-4D97-AF65-F5344CB8AC3E}">
        <p14:creationId xmlns:p14="http://schemas.microsoft.com/office/powerpoint/2010/main" val="15495305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(continued)</a:t>
            </a:r>
            <a:endParaRPr lang="en-US" dirty="0"/>
          </a:p>
        </p:txBody>
      </p:sp>
      <p:sp>
        <p:nvSpPr>
          <p:cNvPr id="8" name="Content Placeholder 7"/>
          <p:cNvSpPr>
            <a:spLocks noGrp="1"/>
          </p:cNvSpPr>
          <p:nvPr>
            <p:ph idx="1"/>
          </p:nvPr>
        </p:nvSpPr>
        <p:spPr>
          <a:xfrm>
            <a:off x="368300" y="1132973"/>
            <a:ext cx="8343900" cy="5223377"/>
          </a:xfrm>
        </p:spPr>
        <p:txBody>
          <a:bodyPr numCol="2"/>
          <a:lstStyle/>
          <a:p>
            <a:pPr marL="0" indent="0">
              <a:buNone/>
            </a:pPr>
            <a:r>
              <a:rPr lang="en-US" sz="2000" b="1" dirty="0"/>
              <a:t>OEP</a:t>
            </a:r>
            <a:r>
              <a:rPr lang="en-US" sz="2000" dirty="0"/>
              <a:t> Open Enrollment Period </a:t>
            </a:r>
          </a:p>
          <a:p>
            <a:pPr marL="0" indent="0">
              <a:buNone/>
            </a:pPr>
            <a:r>
              <a:rPr lang="en-US" sz="2000" b="1" dirty="0"/>
              <a:t>PACE</a:t>
            </a:r>
            <a:r>
              <a:rPr lang="en-US" sz="2000" dirty="0"/>
              <a:t> Programs of All-Inclusive Care </a:t>
            </a:r>
            <a:r>
              <a:rPr lang="en-US" sz="2000" dirty="0" smtClean="0"/>
              <a:t/>
            </a:r>
            <a:br>
              <a:rPr lang="en-US" sz="2000" dirty="0" smtClean="0"/>
            </a:br>
            <a:r>
              <a:rPr lang="en-US" sz="2000" dirty="0" smtClean="0"/>
              <a:t>for </a:t>
            </a:r>
            <a:r>
              <a:rPr lang="en-US" sz="2000" dirty="0"/>
              <a:t>the Elderly </a:t>
            </a:r>
          </a:p>
          <a:p>
            <a:pPr marL="0" indent="0">
              <a:buNone/>
            </a:pPr>
            <a:r>
              <a:rPr lang="en-US" sz="2000" b="1" dirty="0"/>
              <a:t>PDP</a:t>
            </a:r>
            <a:r>
              <a:rPr lang="en-US" sz="2000" dirty="0"/>
              <a:t> Prescription Drug Plan </a:t>
            </a:r>
          </a:p>
          <a:p>
            <a:pPr marL="0" indent="0">
              <a:buNone/>
            </a:pPr>
            <a:r>
              <a:rPr lang="en-US" sz="2000" b="1" dirty="0"/>
              <a:t>PFFS</a:t>
            </a:r>
            <a:r>
              <a:rPr lang="en-US" sz="2000" dirty="0"/>
              <a:t> Private Fee-for-Service </a:t>
            </a:r>
          </a:p>
          <a:p>
            <a:pPr marL="0" indent="0">
              <a:buNone/>
            </a:pPr>
            <a:r>
              <a:rPr lang="en-US" sz="2000" b="1" dirty="0"/>
              <a:t>POS</a:t>
            </a:r>
            <a:r>
              <a:rPr lang="en-US" sz="2000" dirty="0"/>
              <a:t> Point of Service </a:t>
            </a:r>
          </a:p>
          <a:p>
            <a:pPr marL="0" indent="0">
              <a:buNone/>
            </a:pPr>
            <a:r>
              <a:rPr lang="en-US" sz="2000" b="1" dirty="0"/>
              <a:t>PPO</a:t>
            </a:r>
            <a:r>
              <a:rPr lang="en-US" sz="2000" dirty="0"/>
              <a:t> Preferred Provider Organization </a:t>
            </a:r>
          </a:p>
          <a:p>
            <a:pPr marL="0" indent="0">
              <a:buNone/>
            </a:pPr>
            <a:r>
              <a:rPr lang="en-US" sz="2000" b="1" dirty="0" smtClean="0"/>
              <a:t>QDWI </a:t>
            </a:r>
            <a:r>
              <a:rPr lang="en-US" sz="2000" dirty="0" smtClean="0"/>
              <a:t>Qualifying Disabled &amp; Working Individuals</a:t>
            </a:r>
            <a:endParaRPr lang="en-US" sz="2000" b="1" dirty="0" smtClean="0"/>
          </a:p>
          <a:p>
            <a:pPr marL="0" indent="0">
              <a:buNone/>
            </a:pPr>
            <a:r>
              <a:rPr lang="en-US" sz="2000" b="1" dirty="0" smtClean="0"/>
              <a:t>QHP</a:t>
            </a:r>
            <a:r>
              <a:rPr lang="en-US" sz="2000" dirty="0" smtClean="0"/>
              <a:t> </a:t>
            </a:r>
            <a:r>
              <a:rPr lang="en-US" sz="2000" dirty="0"/>
              <a:t>Qualified Health Plan </a:t>
            </a:r>
          </a:p>
          <a:p>
            <a:pPr marL="0" indent="0">
              <a:buNone/>
            </a:pPr>
            <a:r>
              <a:rPr lang="en-US" sz="2000" b="1" dirty="0"/>
              <a:t>QI</a:t>
            </a:r>
            <a:r>
              <a:rPr lang="en-US" sz="2000" dirty="0"/>
              <a:t> Qualified Individual </a:t>
            </a:r>
          </a:p>
          <a:p>
            <a:pPr marL="0" indent="0">
              <a:buNone/>
            </a:pPr>
            <a:r>
              <a:rPr lang="en-US" sz="2000" b="1" dirty="0"/>
              <a:t>QMB</a:t>
            </a:r>
            <a:r>
              <a:rPr lang="en-US" sz="2000" dirty="0"/>
              <a:t> Qualified Medicare Beneficiary </a:t>
            </a:r>
          </a:p>
          <a:p>
            <a:pPr marL="0" indent="0">
              <a:buNone/>
            </a:pPr>
            <a:r>
              <a:rPr lang="en-US" sz="2000" b="1" dirty="0"/>
              <a:t>RRB</a:t>
            </a:r>
            <a:r>
              <a:rPr lang="en-US" sz="2000" dirty="0"/>
              <a:t> Railroad Retirement Board </a:t>
            </a:r>
          </a:p>
          <a:p>
            <a:pPr marL="0" indent="0">
              <a:buNone/>
            </a:pPr>
            <a:r>
              <a:rPr lang="en-US" sz="2000" b="1" dirty="0"/>
              <a:t>SEP</a:t>
            </a:r>
            <a:r>
              <a:rPr lang="en-US" sz="2000" dirty="0"/>
              <a:t> Special Enrollment Period </a:t>
            </a:r>
          </a:p>
          <a:p>
            <a:pPr marL="0" indent="0">
              <a:buNone/>
            </a:pPr>
            <a:r>
              <a:rPr lang="en-US" sz="2000" b="1" dirty="0"/>
              <a:t>SHIP</a:t>
            </a:r>
            <a:r>
              <a:rPr lang="en-US" sz="2000" dirty="0"/>
              <a:t> State Health Insurance Assistance Program </a:t>
            </a:r>
          </a:p>
          <a:p>
            <a:pPr marL="0" indent="0">
              <a:buNone/>
            </a:pPr>
            <a:r>
              <a:rPr lang="en-US" sz="2000" b="1" dirty="0"/>
              <a:t>SLMB</a:t>
            </a:r>
            <a:r>
              <a:rPr lang="en-US" sz="2000" dirty="0"/>
              <a:t> Specified Low-income Medicare Beneficiary </a:t>
            </a:r>
          </a:p>
          <a:p>
            <a:pPr marL="0" indent="0">
              <a:buNone/>
            </a:pPr>
            <a:r>
              <a:rPr lang="en-US" sz="2000" b="1" dirty="0"/>
              <a:t>SNF</a:t>
            </a:r>
            <a:r>
              <a:rPr lang="en-US" sz="2000" dirty="0"/>
              <a:t> Skilled Nursing Facility </a:t>
            </a:r>
          </a:p>
          <a:p>
            <a:pPr marL="0" indent="0">
              <a:buNone/>
            </a:pPr>
            <a:r>
              <a:rPr lang="en-US" sz="2000" b="1" dirty="0"/>
              <a:t>SNP</a:t>
            </a:r>
            <a:r>
              <a:rPr lang="en-US" sz="2000" dirty="0"/>
              <a:t> Special Needs </a:t>
            </a:r>
            <a:r>
              <a:rPr lang="en-US" sz="2000" dirty="0" smtClean="0"/>
              <a:t>Plan </a:t>
            </a:r>
            <a:endParaRPr lang="en-US" sz="2000" dirty="0"/>
          </a:p>
          <a:p>
            <a:pPr marL="0" indent="0">
              <a:buNone/>
            </a:pPr>
            <a:r>
              <a:rPr lang="en-US" sz="2000" b="1" dirty="0"/>
              <a:t>SSA</a:t>
            </a:r>
            <a:r>
              <a:rPr lang="en-US" sz="2000" dirty="0"/>
              <a:t> Social Security Administration </a:t>
            </a:r>
          </a:p>
          <a:p>
            <a:pPr marL="0" indent="0">
              <a:buNone/>
            </a:pPr>
            <a:r>
              <a:rPr lang="en-US" sz="2000" b="1" dirty="0"/>
              <a:t>SSDI</a:t>
            </a:r>
            <a:r>
              <a:rPr lang="en-US" sz="2000" dirty="0"/>
              <a:t> Social Security Disability Insurance </a:t>
            </a:r>
          </a:p>
          <a:p>
            <a:pPr marL="0" indent="0">
              <a:buNone/>
            </a:pPr>
            <a:r>
              <a:rPr lang="en-US" sz="2000" b="1" dirty="0"/>
              <a:t>TFL</a:t>
            </a:r>
            <a:r>
              <a:rPr lang="en-US" sz="2000" dirty="0"/>
              <a:t> TRICARE for Life </a:t>
            </a:r>
          </a:p>
          <a:p>
            <a:pPr marL="0" indent="0">
              <a:buNone/>
            </a:pPr>
            <a:r>
              <a:rPr lang="en-US" sz="2000" b="1" dirty="0"/>
              <a:t>TTY</a:t>
            </a:r>
            <a:r>
              <a:rPr lang="en-US" sz="2000" dirty="0"/>
              <a:t> Teletypewriter/Text Telephone </a:t>
            </a:r>
          </a:p>
          <a:p>
            <a:pPr marL="0" indent="0">
              <a:buNone/>
            </a:pPr>
            <a:r>
              <a:rPr lang="en-US" sz="2000" b="1" dirty="0"/>
              <a:t>VA</a:t>
            </a:r>
            <a:r>
              <a:rPr lang="en-US" sz="2000" dirty="0"/>
              <a:t> U.S. Department of Veterans Affairs </a:t>
            </a:r>
          </a:p>
          <a:p>
            <a:pPr marL="0" indent="0">
              <a:buNone/>
            </a:pPr>
            <a:r>
              <a:rPr lang="en-US" sz="2000" b="1" dirty="0"/>
              <a:t>VSMI</a:t>
            </a:r>
            <a:r>
              <a:rPr lang="en-US" sz="2000" dirty="0"/>
              <a:t> Variable Supplementary Medical Insurance </a:t>
            </a:r>
          </a:p>
        </p:txBody>
      </p:sp>
      <p:sp>
        <p:nvSpPr>
          <p:cNvPr id="6" name="Date Placeholder 5"/>
          <p:cNvSpPr>
            <a:spLocks noGrp="1"/>
          </p:cNvSpPr>
          <p:nvPr>
            <p:ph type="dt" sz="half" idx="2"/>
          </p:nvPr>
        </p:nvSpPr>
        <p:spPr/>
        <p:txBody>
          <a:bodyPr/>
          <a:lstStyle/>
          <a:p>
            <a:r>
              <a:rPr lang="en-US" smtClean="0"/>
              <a:t>August 2018</a:t>
            </a:r>
            <a:endParaRPr lang="en-US" dirty="0"/>
          </a:p>
        </p:txBody>
      </p:sp>
      <p:sp>
        <p:nvSpPr>
          <p:cNvPr id="7" name="Footer Placeholder 6"/>
          <p:cNvSpPr>
            <a:spLocks noGrp="1"/>
          </p:cNvSpPr>
          <p:nvPr>
            <p:ph type="ftr" sz="quarter" idx="11"/>
          </p:nvPr>
        </p:nvSpPr>
        <p:spPr/>
        <p:txBody>
          <a:bodyPr/>
          <a:lstStyle/>
          <a:p>
            <a:r>
              <a:rPr lang="en-US" dirty="0" smtClean="0"/>
              <a:t>Medicare - Getting Started</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77</a:t>
            </a:fld>
            <a:endParaRPr lang="en-US" dirty="0"/>
          </a:p>
        </p:txBody>
      </p:sp>
    </p:spTree>
    <p:extLst>
      <p:ext uri="{BB962C8B-B14F-4D97-AF65-F5344CB8AC3E}">
        <p14:creationId xmlns:p14="http://schemas.microsoft.com/office/powerpoint/2010/main" val="35205124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is Provided by the</a:t>
            </a:r>
            <a:endParaRPr lang="en-US" dirty="0"/>
          </a:p>
        </p:txBody>
      </p:sp>
      <p:sp>
        <p:nvSpPr>
          <p:cNvPr id="8" name="Content Placeholder 2"/>
          <p:cNvSpPr txBox="1">
            <a:spLocks/>
          </p:cNvSpPr>
          <p:nvPr/>
        </p:nvSpPr>
        <p:spPr>
          <a:xfrm>
            <a:off x="381000" y="1143938"/>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dirty="0" smtClean="0">
                <a:hlinkClick r:id="rId3"/>
              </a:rPr>
              <a:t>CMSnationaltrainingprogram.cms.gov</a:t>
            </a:r>
            <a:r>
              <a:rPr lang="en-US" sz="2800" dirty="0" smtClean="0"/>
              <a:t>. </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a:p>
            <a:pPr marL="0" indent="0" algn="ctr">
              <a:spcBef>
                <a:spcPts val="600"/>
              </a:spcBef>
              <a:buNone/>
            </a:pPr>
            <a:endParaRPr lang="en-US" sz="2800" dirty="0" smtClean="0"/>
          </a:p>
          <a:p>
            <a:pPr marL="0" indent="0">
              <a:buNone/>
            </a:pPr>
            <a:endParaRPr lang="en-US" dirty="0"/>
          </a:p>
        </p:txBody>
      </p:sp>
      <p:pic>
        <p:nvPicPr>
          <p:cNvPr id="10" name="Picture 9"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5352" y="5032956"/>
            <a:ext cx="406400" cy="406400"/>
          </a:xfrm>
          <a:prstGeom prst="rect">
            <a:avLst/>
          </a:prstGeom>
        </p:spPr>
      </p:pic>
    </p:spTree>
    <p:extLst>
      <p:ext uri="{BB962C8B-B14F-4D97-AF65-F5344CB8AC3E}">
        <p14:creationId xmlns:p14="http://schemas.microsoft.com/office/powerpoint/2010/main" val="1728241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descr="Your Medicare Coverage Choices" title="Your Medicare Coverage Choices"/>
          <p:cNvSpPr>
            <a:spLocks noGrp="1"/>
          </p:cNvSpPr>
          <p:nvPr>
            <p:ph type="title"/>
          </p:nvPr>
        </p:nvSpPr>
        <p:spPr/>
        <p:txBody>
          <a:bodyPr>
            <a:normAutofit fontScale="90000"/>
          </a:bodyPr>
          <a:lstStyle/>
          <a:p>
            <a:r>
              <a:rPr lang="en-US" dirty="0" smtClean="0"/>
              <a:t>Your Medicare Options</a:t>
            </a:r>
            <a:r>
              <a:rPr lang="en-US" dirty="0" smtClean="0">
                <a:latin typeface="Calibri" panose="020F0502020204030204" pitchFamily="34" charset="0"/>
              </a:rPr>
              <a:t>—Original Medicare</a:t>
            </a:r>
            <a:endParaRPr lang="en-US" dirty="0"/>
          </a:p>
        </p:txBody>
      </p:sp>
      <p:sp>
        <p:nvSpPr>
          <p:cNvPr id="8" name="Content Placeholder 7"/>
          <p:cNvSpPr>
            <a:spLocks noGrp="1"/>
          </p:cNvSpPr>
          <p:nvPr>
            <p:ph sz="half" idx="2"/>
          </p:nvPr>
        </p:nvSpPr>
        <p:spPr>
          <a:xfrm>
            <a:off x="3525956" y="1206083"/>
            <a:ext cx="5503744" cy="4970880"/>
          </a:xfrm>
        </p:spPr>
        <p:txBody>
          <a:bodyPr>
            <a:normAutofit/>
          </a:bodyPr>
          <a:lstStyle/>
          <a:p>
            <a:pPr marL="228600" indent="-228600"/>
            <a:r>
              <a:rPr lang="en-US" sz="2200" dirty="0">
                <a:solidFill>
                  <a:prstClr val="black"/>
                </a:solidFill>
              </a:rPr>
              <a:t>Original Medicare is Part A (Hospital Insurance) and/or Part B (Medical Insurance)</a:t>
            </a:r>
          </a:p>
          <a:p>
            <a:pPr marL="228600" indent="-228600"/>
            <a:r>
              <a:rPr lang="en-US" sz="2200" dirty="0">
                <a:solidFill>
                  <a:prstClr val="black"/>
                </a:solidFill>
              </a:rPr>
              <a:t>Medicare provides coverage</a:t>
            </a:r>
          </a:p>
          <a:p>
            <a:pPr marL="228600" indent="-228600"/>
            <a:r>
              <a:rPr lang="en-US" sz="2200" dirty="0">
                <a:solidFill>
                  <a:prstClr val="black"/>
                </a:solidFill>
              </a:rPr>
              <a:t>You have your choice of doctors, hospitals, and other providers that are accepting new Medicare patients</a:t>
            </a:r>
          </a:p>
          <a:p>
            <a:pPr marL="457200" lvl="1" indent="-228600"/>
            <a:r>
              <a:rPr lang="en-US" sz="1800" dirty="0">
                <a:solidFill>
                  <a:prstClr val="black"/>
                </a:solidFill>
              </a:rPr>
              <a:t>Costs are affected by whether or not they accept </a:t>
            </a:r>
            <a:r>
              <a:rPr lang="en-US" sz="1800" b="1" dirty="0">
                <a:solidFill>
                  <a:prstClr val="black"/>
                </a:solidFill>
              </a:rPr>
              <a:t>assignment</a:t>
            </a:r>
            <a:r>
              <a:rPr lang="en-US" sz="1800" dirty="0">
                <a:solidFill>
                  <a:prstClr val="black"/>
                </a:solidFill>
              </a:rPr>
              <a:t>, which is an </a:t>
            </a:r>
            <a:r>
              <a:rPr lang="en-US" sz="1800" dirty="0"/>
              <a:t>agreement by your doctor, provider, or supplier to be paid directly by Medicare, to accept the payment amount Medicare approves for the service, and not to bill you for any more than the Medicare deductible and </a:t>
            </a:r>
            <a:r>
              <a:rPr lang="en-US" sz="1800" dirty="0" smtClean="0"/>
              <a:t>coinsurance</a:t>
            </a:r>
            <a:endParaRPr lang="en-US" sz="1800" dirty="0">
              <a:solidFill>
                <a:prstClr val="black"/>
              </a:solidFill>
            </a:endParaRPr>
          </a:p>
        </p:txBody>
      </p:sp>
      <p:grpSp>
        <p:nvGrpSpPr>
          <p:cNvPr id="54" name="Group 53" title="Icons indicating Original Medicare"/>
          <p:cNvGrpSpPr/>
          <p:nvPr/>
        </p:nvGrpSpPr>
        <p:grpSpPr>
          <a:xfrm>
            <a:off x="155864" y="1841499"/>
            <a:ext cx="3230006" cy="3353955"/>
            <a:chOff x="372910" y="1057362"/>
            <a:chExt cx="3374828" cy="3396431"/>
          </a:xfrm>
        </p:grpSpPr>
        <p:sp>
          <p:nvSpPr>
            <p:cNvPr id="55" name="TextBox 54"/>
            <p:cNvSpPr txBox="1"/>
            <p:nvPr/>
          </p:nvSpPr>
          <p:spPr>
            <a:xfrm>
              <a:off x="587862" y="2094874"/>
              <a:ext cx="2901338" cy="330945"/>
            </a:xfrm>
            <a:prstGeom prst="rect">
              <a:avLst/>
            </a:prstGeom>
            <a:solidFill>
              <a:schemeClr val="accent1"/>
            </a:solidFill>
          </p:spPr>
          <p:txBody>
            <a:bodyPr wrap="square" rtlCol="0">
              <a:spAutoFit/>
            </a:bodyPr>
            <a:lstStyle/>
            <a:p>
              <a:pPr algn="ctr"/>
              <a:r>
                <a:rPr lang="en-US" sz="1013" b="1" dirty="0">
                  <a:solidFill>
                    <a:schemeClr val="bg1"/>
                  </a:solidFill>
                </a:rPr>
                <a:t>You can add:</a:t>
              </a:r>
            </a:p>
          </p:txBody>
        </p:sp>
        <p:sp>
          <p:nvSpPr>
            <p:cNvPr id="56" name="Rounded Rectangle 55" title="Rectangle "/>
            <p:cNvSpPr/>
            <p:nvPr/>
          </p:nvSpPr>
          <p:spPr>
            <a:xfrm>
              <a:off x="372910" y="1057362"/>
              <a:ext cx="3374828" cy="1068610"/>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57" name="Picture 5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310" y="1217159"/>
              <a:ext cx="528634" cy="299268"/>
            </a:xfrm>
            <a:prstGeom prst="rect">
              <a:avLst/>
            </a:prstGeom>
          </p:spPr>
        </p:pic>
        <p:sp>
          <p:nvSpPr>
            <p:cNvPr id="58" name="TextBox 57"/>
            <p:cNvSpPr txBox="1"/>
            <p:nvPr/>
          </p:nvSpPr>
          <p:spPr>
            <a:xfrm>
              <a:off x="397629" y="1539900"/>
              <a:ext cx="1784847" cy="823388"/>
            </a:xfrm>
            <a:prstGeom prst="rect">
              <a:avLst/>
            </a:prstGeom>
            <a:noFill/>
          </p:spPr>
          <p:txBody>
            <a:bodyPr wrap="none" rtlCol="0">
              <a:spAutoFit/>
            </a:bodyPr>
            <a:lstStyle/>
            <a:p>
              <a:pPr algn="ctr"/>
              <a:r>
                <a:rPr lang="en-US" sz="1200" b="1" dirty="0">
                  <a:solidFill>
                    <a:schemeClr val="tx2"/>
                  </a:solidFill>
                </a:rPr>
                <a:t>Part A</a:t>
              </a:r>
            </a:p>
            <a:p>
              <a:pPr algn="ctr"/>
              <a:r>
                <a:rPr lang="en-US" sz="1200" dirty="0">
                  <a:solidFill>
                    <a:schemeClr val="tx2"/>
                  </a:solidFill>
                </a:rPr>
                <a:t>Hospital Insurance</a:t>
              </a:r>
            </a:p>
            <a:p>
              <a:pPr algn="ctr"/>
              <a:endParaRPr lang="en-US" sz="1013" dirty="0">
                <a:solidFill>
                  <a:schemeClr val="tx2"/>
                </a:solidFill>
              </a:endParaRPr>
            </a:p>
          </p:txBody>
        </p:sp>
        <p:sp>
          <p:nvSpPr>
            <p:cNvPr id="59" name="Plus 58"/>
            <p:cNvSpPr/>
            <p:nvPr/>
          </p:nvSpPr>
          <p:spPr>
            <a:xfrm>
              <a:off x="1957627" y="127249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60" name="Picture 59"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6083" y="1225532"/>
              <a:ext cx="425519" cy="384279"/>
            </a:xfrm>
            <a:prstGeom prst="rect">
              <a:avLst/>
            </a:prstGeom>
          </p:spPr>
        </p:pic>
        <p:sp>
          <p:nvSpPr>
            <p:cNvPr id="61" name="TextBox 60"/>
            <p:cNvSpPr txBox="1"/>
            <p:nvPr/>
          </p:nvSpPr>
          <p:spPr>
            <a:xfrm>
              <a:off x="1962217" y="1539900"/>
              <a:ext cx="1764245" cy="615554"/>
            </a:xfrm>
            <a:prstGeom prst="rect">
              <a:avLst/>
            </a:prstGeom>
            <a:noFill/>
          </p:spPr>
          <p:txBody>
            <a:bodyPr wrap="none" rtlCol="0">
              <a:spAutoFit/>
            </a:bodyPr>
            <a:lstStyle/>
            <a:p>
              <a:pPr algn="ctr"/>
              <a:r>
                <a:rPr lang="en-US" sz="1200" b="1" dirty="0">
                  <a:solidFill>
                    <a:schemeClr val="tx2"/>
                  </a:solidFill>
                </a:rPr>
                <a:t>Part B</a:t>
              </a:r>
            </a:p>
            <a:p>
              <a:pPr algn="ctr"/>
              <a:r>
                <a:rPr lang="en-US" sz="1200" dirty="0">
                  <a:solidFill>
                    <a:schemeClr val="tx2"/>
                  </a:solidFill>
                </a:rPr>
                <a:t>Medical Insurance</a:t>
              </a:r>
            </a:p>
          </p:txBody>
        </p:sp>
        <p:pic>
          <p:nvPicPr>
            <p:cNvPr id="62" name="Picture 61"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7001" y="2513110"/>
              <a:ext cx="409302" cy="289660"/>
            </a:xfrm>
            <a:prstGeom prst="rect">
              <a:avLst/>
            </a:prstGeom>
          </p:spPr>
        </p:pic>
        <p:sp>
          <p:nvSpPr>
            <p:cNvPr id="63" name="TextBox 62"/>
            <p:cNvSpPr txBox="1"/>
            <p:nvPr/>
          </p:nvSpPr>
          <p:spPr>
            <a:xfrm>
              <a:off x="603373" y="2760605"/>
              <a:ext cx="2845223" cy="538780"/>
            </a:xfrm>
            <a:prstGeom prst="rect">
              <a:avLst/>
            </a:prstGeom>
            <a:noFill/>
          </p:spPr>
          <p:txBody>
            <a:bodyPr wrap="none" rtlCol="0">
              <a:spAutoFit/>
            </a:bodyPr>
            <a:lstStyle/>
            <a:p>
              <a:pPr algn="ctr"/>
              <a:r>
                <a:rPr lang="en-US" sz="1013" b="1" dirty="0">
                  <a:solidFill>
                    <a:schemeClr val="tx2"/>
                  </a:solidFill>
                </a:rPr>
                <a:t>Part D</a:t>
              </a:r>
            </a:p>
            <a:p>
              <a:pPr algn="ctr"/>
              <a:r>
                <a:rPr lang="en-US" sz="1013" dirty="0">
                  <a:solidFill>
                    <a:schemeClr val="tx2"/>
                  </a:solidFill>
                </a:rPr>
                <a:t>Medicare prescription drug coverage</a:t>
              </a:r>
            </a:p>
          </p:txBody>
        </p:sp>
        <p:sp>
          <p:nvSpPr>
            <p:cNvPr id="64" name="TextBox 63"/>
            <p:cNvSpPr txBox="1"/>
            <p:nvPr/>
          </p:nvSpPr>
          <p:spPr>
            <a:xfrm>
              <a:off x="580366" y="3295464"/>
              <a:ext cx="2901338" cy="330945"/>
            </a:xfrm>
            <a:prstGeom prst="rect">
              <a:avLst/>
            </a:prstGeom>
            <a:solidFill>
              <a:schemeClr val="accent1"/>
            </a:solidFill>
          </p:spPr>
          <p:txBody>
            <a:bodyPr wrap="square" rtlCol="0">
              <a:spAutoFit/>
            </a:bodyPr>
            <a:lstStyle/>
            <a:p>
              <a:pPr algn="ctr"/>
              <a:r>
                <a:rPr lang="en-US" sz="1013" b="1" dirty="0">
                  <a:solidFill>
                    <a:schemeClr val="bg1"/>
                  </a:solidFill>
                </a:rPr>
                <a:t>You can also add:</a:t>
              </a:r>
            </a:p>
          </p:txBody>
        </p:sp>
        <p:pic>
          <p:nvPicPr>
            <p:cNvPr id="65" name="Picture 64"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7001" y="3618634"/>
              <a:ext cx="409031" cy="346637"/>
            </a:xfrm>
            <a:prstGeom prst="rect">
              <a:avLst/>
            </a:prstGeom>
          </p:spPr>
        </p:pic>
        <p:sp>
          <p:nvSpPr>
            <p:cNvPr id="66" name="TextBox 65"/>
            <p:cNvSpPr txBox="1"/>
            <p:nvPr/>
          </p:nvSpPr>
          <p:spPr>
            <a:xfrm>
              <a:off x="771943" y="3915013"/>
              <a:ext cx="2533171" cy="538780"/>
            </a:xfrm>
            <a:prstGeom prst="rect">
              <a:avLst/>
            </a:prstGeom>
            <a:noFill/>
          </p:spPr>
          <p:txBody>
            <a:bodyPr wrap="none" rtlCol="0">
              <a:spAutoFit/>
            </a:bodyPr>
            <a:lstStyle/>
            <a:p>
              <a:pPr algn="ctr"/>
              <a:r>
                <a:rPr lang="en-US" sz="1013" b="1" dirty="0">
                  <a:solidFill>
                    <a:schemeClr val="tx2"/>
                  </a:solidFill>
                </a:rPr>
                <a:t>Medigap</a:t>
              </a:r>
            </a:p>
            <a:p>
              <a:pPr algn="ctr"/>
              <a:r>
                <a:rPr lang="en-US" sz="1013" dirty="0">
                  <a:solidFill>
                    <a:schemeClr val="tx2"/>
                  </a:solidFill>
                </a:rPr>
                <a:t>Medicare Supplement Insurance</a:t>
              </a:r>
            </a:p>
          </p:txBody>
        </p:sp>
      </p:grpSp>
      <p:sp>
        <p:nvSpPr>
          <p:cNvPr id="2" name="Date Placeholder 1"/>
          <p:cNvSpPr>
            <a:spLocks noGrp="1"/>
          </p:cNvSpPr>
          <p:nvPr>
            <p:ph type="dt" sz="half" idx="10"/>
          </p:nvPr>
        </p:nvSpPr>
        <p:spPr/>
        <p:txBody>
          <a:bodyPr/>
          <a:lstStyle/>
          <a:p>
            <a:r>
              <a:rPr lang="en-US" smtClean="0"/>
              <a:t>August 2018</a:t>
            </a:r>
            <a:endParaRPr lang="en-US" dirty="0"/>
          </a:p>
        </p:txBody>
      </p:sp>
      <p:sp>
        <p:nvSpPr>
          <p:cNvPr id="3" name="Footer Placeholder 2"/>
          <p:cNvSpPr>
            <a:spLocks noGrp="1"/>
          </p:cNvSpPr>
          <p:nvPr>
            <p:ph type="ftr" sz="quarter" idx="11"/>
          </p:nvPr>
        </p:nvSpPr>
        <p:spPr/>
        <p:txBody>
          <a:bodyPr/>
          <a:lstStyle/>
          <a:p>
            <a:r>
              <a:rPr lang="en-US" dirty="0" smtClean="0"/>
              <a:t>Medicare - Getting Started</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8</a:t>
            </a:fld>
            <a:endParaRPr lang="en-US" dirty="0"/>
          </a:p>
        </p:txBody>
      </p:sp>
    </p:spTree>
    <p:extLst>
      <p:ext uri="{BB962C8B-B14F-4D97-AF65-F5344CB8AC3E}">
        <p14:creationId xmlns:p14="http://schemas.microsoft.com/office/powerpoint/2010/main" val="1403835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Slide describes when enrollment in Medicare Part A and Part B is automatic." title="Automatic Enrollment- Part A and Part B"/>
          <p:cNvSpPr>
            <a:spLocks noGrp="1"/>
          </p:cNvSpPr>
          <p:nvPr>
            <p:ph type="title"/>
          </p:nvPr>
        </p:nvSpPr>
        <p:spPr>
          <a:xfrm>
            <a:off x="266699" y="1"/>
            <a:ext cx="8626567" cy="1026694"/>
          </a:xfrm>
        </p:spPr>
        <p:txBody>
          <a:bodyPr>
            <a:noAutofit/>
          </a:bodyPr>
          <a:lstStyle/>
          <a:p>
            <a:r>
              <a:rPr lang="en-US" dirty="0" smtClean="0"/>
              <a:t>Automatic Enrollment—Part A and Part B</a:t>
            </a:r>
            <a:endParaRPr lang="en-US" dirty="0"/>
          </a:p>
        </p:txBody>
      </p:sp>
      <p:sp>
        <p:nvSpPr>
          <p:cNvPr id="2" name="Content Placeholder 1" descr="Automatic enrollment for those receiving&#10;Social Security benefits&#10;Railroad Retirement Board benefits&#10;Initial Enrollment Package &#10;Mailed 3 months before&#10;65 or&#10;25th month of disability benefits&#10;Includes your Medicare card&#10;" title="Automatic Enrollment- Medicare Part A and Part B"/>
          <p:cNvSpPr>
            <a:spLocks noGrp="1"/>
          </p:cNvSpPr>
          <p:nvPr>
            <p:ph idx="1"/>
          </p:nvPr>
        </p:nvSpPr>
        <p:spPr/>
        <p:txBody>
          <a:bodyPr/>
          <a:lstStyle/>
          <a:p>
            <a:pPr marL="339725" indent="-339725"/>
            <a:r>
              <a:rPr lang="en-US" dirty="0" smtClean="0"/>
              <a:t>Automatic enrollment for those receiving</a:t>
            </a:r>
          </a:p>
          <a:p>
            <a:pPr marL="685800" lvl="1" indent="-341313"/>
            <a:r>
              <a:rPr lang="en-US" dirty="0" smtClean="0"/>
              <a:t>Social Security benefits</a:t>
            </a:r>
          </a:p>
          <a:p>
            <a:pPr marL="685800" lvl="1" indent="-341313"/>
            <a:r>
              <a:rPr lang="en-US" dirty="0" smtClean="0"/>
              <a:t>RRB benefits</a:t>
            </a:r>
          </a:p>
          <a:p>
            <a:pPr marL="339725" indent="-339725"/>
            <a:r>
              <a:rPr lang="en-US" dirty="0" smtClean="0"/>
              <a:t>Initial Enrollment Period </a:t>
            </a:r>
            <a:br>
              <a:rPr lang="en-US" dirty="0" smtClean="0"/>
            </a:br>
            <a:r>
              <a:rPr lang="en-US" dirty="0" smtClean="0"/>
              <a:t>(IEP) Package </a:t>
            </a:r>
          </a:p>
          <a:p>
            <a:pPr marL="685800" lvl="1" indent="-342900"/>
            <a:r>
              <a:rPr lang="en-US" dirty="0" smtClean="0"/>
              <a:t>Mailed 3 months before</a:t>
            </a:r>
          </a:p>
          <a:p>
            <a:pPr marL="1028700" lvl="2" indent="-342900"/>
            <a:r>
              <a:rPr lang="en-US" dirty="0" smtClean="0"/>
              <a:t>65 or</a:t>
            </a:r>
          </a:p>
          <a:p>
            <a:pPr marL="1028700" lvl="2" indent="-342900"/>
            <a:r>
              <a:rPr lang="en-US" dirty="0" smtClean="0"/>
              <a:t>25th month of disability benefits</a:t>
            </a:r>
          </a:p>
          <a:p>
            <a:pPr marL="685800" lvl="1" indent="-341313"/>
            <a:r>
              <a:rPr lang="en-US" dirty="0" smtClean="0"/>
              <a:t>Includes your Medicare card</a:t>
            </a:r>
          </a:p>
          <a:p>
            <a:endParaRPr lang="en-US" dirty="0"/>
          </a:p>
        </p:txBody>
      </p:sp>
      <p:pic>
        <p:nvPicPr>
          <p:cNvPr id="9" name="Picture 8" descr="2018 Welcome to Medicare booklet cover page image" title="Automatic Enrollment--Part A and Part B"/>
          <p:cNvPicPr>
            <a:picLocks noChangeAspect="1"/>
          </p:cNvPicPr>
          <p:nvPr/>
        </p:nvPicPr>
        <p:blipFill>
          <a:blip r:embed="rId3"/>
          <a:stretch>
            <a:fillRect/>
          </a:stretch>
        </p:blipFill>
        <p:spPr>
          <a:xfrm>
            <a:off x="6246362" y="2686838"/>
            <a:ext cx="2549691" cy="1645920"/>
          </a:xfrm>
          <a:prstGeom prst="rect">
            <a:avLst/>
          </a:prstGeom>
          <a:ln>
            <a:solidFill>
              <a:schemeClr val="tx1"/>
            </a:solidFill>
          </a:ln>
        </p:spPr>
      </p:pic>
      <p:sp>
        <p:nvSpPr>
          <p:cNvPr id="3" name="Date Placeholder 2"/>
          <p:cNvSpPr>
            <a:spLocks noGrp="1"/>
          </p:cNvSpPr>
          <p:nvPr>
            <p:ph type="dt" sz="half" idx="10"/>
          </p:nvPr>
        </p:nvSpPr>
        <p:spPr/>
        <p:txBody>
          <a:bodyPr/>
          <a:lstStyle/>
          <a:p>
            <a:r>
              <a:rPr lang="en-US" smtClean="0"/>
              <a:t>August 2018</a:t>
            </a:r>
            <a:endParaRPr lang="en-US" dirty="0"/>
          </a:p>
        </p:txBody>
      </p:sp>
      <p:sp>
        <p:nvSpPr>
          <p:cNvPr id="4" name="Footer Placeholder 3"/>
          <p:cNvSpPr>
            <a:spLocks noGrp="1"/>
          </p:cNvSpPr>
          <p:nvPr>
            <p:ph type="ftr" sz="quarter" idx="11"/>
          </p:nvPr>
        </p:nvSpPr>
        <p:spPr/>
        <p:txBody>
          <a:bodyPr/>
          <a:lstStyle/>
          <a:p>
            <a:r>
              <a:rPr lang="en-US" dirty="0" smtClean="0"/>
              <a:t>Medicare - Getting Started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9</a:t>
            </a:fld>
            <a:endParaRPr lang="en-US" dirty="0"/>
          </a:p>
        </p:txBody>
      </p:sp>
    </p:spTree>
    <p:extLst>
      <p:ext uri="{BB962C8B-B14F-4D97-AF65-F5344CB8AC3E}">
        <p14:creationId xmlns:p14="http://schemas.microsoft.com/office/powerpoint/2010/main" val="9575698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24126</TotalTime>
  <Words>24151</Words>
  <Application>Microsoft Office PowerPoint</Application>
  <PresentationFormat>On-screen Show (4:3)</PresentationFormat>
  <Paragraphs>1834</Paragraphs>
  <Slides>78</Slides>
  <Notes>78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78</vt:i4>
      </vt:variant>
    </vt:vector>
  </HeadingPairs>
  <TitlesOfParts>
    <vt:vector size="90" baseType="lpstr">
      <vt:lpstr>Arial</vt:lpstr>
      <vt:lpstr>Avenir Book</vt:lpstr>
      <vt:lpstr>Avenir Heavy</vt:lpstr>
      <vt:lpstr>Calibri</vt:lpstr>
      <vt:lpstr>Calibri </vt:lpstr>
      <vt:lpstr>Courier New</vt:lpstr>
      <vt:lpstr>Minion Pro</vt:lpstr>
      <vt:lpstr>Times New Roman</vt:lpstr>
      <vt:lpstr>Wingdings</vt:lpstr>
      <vt:lpstr>7_Custom Design</vt:lpstr>
      <vt:lpstr>2_Custom Design</vt:lpstr>
      <vt:lpstr>Custom Design</vt:lpstr>
      <vt:lpstr>Medicare—Getting Started</vt:lpstr>
      <vt:lpstr>Contents</vt:lpstr>
      <vt:lpstr>Session Objectives</vt:lpstr>
      <vt:lpstr>Lesson 1—What Is Medicare?</vt:lpstr>
      <vt:lpstr>What Agencies are Responsible for Medicare?</vt:lpstr>
      <vt:lpstr>What Are the 4 Parts of Medicare?</vt:lpstr>
      <vt:lpstr>Your 2 Main Medicare Coverage Choices</vt:lpstr>
      <vt:lpstr>Your Medicare Options—Original Medicare</vt:lpstr>
      <vt:lpstr>Automatic Enrollment—Part A and Part B</vt:lpstr>
      <vt:lpstr>Your Medicare Card</vt:lpstr>
      <vt:lpstr>You Must Take Action to Enroll in Medicare When It’s Not Automatic</vt:lpstr>
      <vt:lpstr>Initial Enrollment Period (IEP)</vt:lpstr>
      <vt:lpstr>Yearly Open Enrollment Period (OEP) for People with Medicare</vt:lpstr>
      <vt:lpstr> General Enrollment Period (GEP) </vt:lpstr>
      <vt:lpstr>NEW: Medicare Advantage Open Enrollment Period (MA OEP)</vt:lpstr>
      <vt:lpstr>Medicare Special Enrollment Period (SEP)—Group Health Plan (GHP) Coverage Ends</vt:lpstr>
      <vt:lpstr>Other Medicare Special Enrollment Periods (SEPs)</vt:lpstr>
      <vt:lpstr>5-Star Special Enrollment Period (SEP)</vt:lpstr>
      <vt:lpstr>Check Your Knowledge―Question 1</vt:lpstr>
      <vt:lpstr>Lesson 2—Original Medicare Part A and Part B</vt:lpstr>
      <vt:lpstr>Original Medicare Coverage Part A—Hospital Insurance</vt:lpstr>
      <vt:lpstr>Original Medicare  Part A—Hospital Insurance (continued)</vt:lpstr>
      <vt:lpstr>Paying for Medicare Part A</vt:lpstr>
      <vt:lpstr>Part A—What You Pay  in Original Medicare</vt:lpstr>
      <vt:lpstr>Benefit Periods in Original Medicare</vt:lpstr>
      <vt:lpstr> Decision: Do I Need to Sign up for Part A? </vt:lpstr>
      <vt:lpstr>Original Medicare  Part B—Medical Insurance</vt:lpstr>
      <vt:lpstr>What You Pay—Part B Premiums</vt:lpstr>
      <vt:lpstr>Monthly Part B Standard Premium—Income Related Monthly Adjustment Amount (IRMAA) for 2018</vt:lpstr>
      <vt:lpstr>Part B—What You Pay in Original Medicare</vt:lpstr>
      <vt:lpstr>Decision: Should I Keep/Sign up for Part B?</vt:lpstr>
      <vt:lpstr>When You Must Have Part B</vt:lpstr>
      <vt:lpstr>Part B and Active Employment </vt:lpstr>
      <vt:lpstr>Check Your Knowledge―Question 2</vt:lpstr>
      <vt:lpstr>Check Your Knowledge―Question 3</vt:lpstr>
      <vt:lpstr>Lesson 3—What’s a Medigap Policy?</vt:lpstr>
      <vt:lpstr>Medigap Plan Types</vt:lpstr>
      <vt:lpstr>Decision: Do I Need a Medigap Policy?</vt:lpstr>
      <vt:lpstr>When Is the Best Time to Buy a Medigap Policy?</vt:lpstr>
      <vt:lpstr>How To Buy a Medigap Policy</vt:lpstr>
      <vt:lpstr>Check Your Knowledge—Question 4</vt:lpstr>
      <vt:lpstr>Lesson 4—Medicare Prescription  Drug Coverage (Part D)</vt:lpstr>
      <vt:lpstr>Medicare Drug Plan Costs— What You Pay in 2018</vt:lpstr>
      <vt:lpstr>Part D—Income-Related Monthly Adjustment Amount (IRMAA)</vt:lpstr>
      <vt:lpstr>How Medicare Part D Works </vt:lpstr>
      <vt:lpstr>Who can join Part D?</vt:lpstr>
      <vt:lpstr>When Can I Enroll in a Part D Plan?</vt:lpstr>
      <vt:lpstr>Choosing a Part D Plan</vt:lpstr>
      <vt:lpstr>Decision: Should I Enroll in a Part D Plan?</vt:lpstr>
      <vt:lpstr>Check Your Knowledge—Question 5</vt:lpstr>
      <vt:lpstr>Check Your Knowledge—Question 6 </vt:lpstr>
      <vt:lpstr>Lesson 5—Medicare Advantage (MA) Plans</vt:lpstr>
      <vt:lpstr>How Medicare Advantage (MA) Plans Work</vt:lpstr>
      <vt:lpstr>When Can I Enroll in a Medicare Advantage  (MA) Plan?</vt:lpstr>
      <vt:lpstr>When Can I Enroll in a Medicare Advantage (MA) Plan? (continued)</vt:lpstr>
      <vt:lpstr>How Do I Enroll in a Medicare Advantage (MA) Plan?</vt:lpstr>
      <vt:lpstr>Decision: Should I Join an  MA Plan?</vt:lpstr>
      <vt:lpstr>Decision Comparison Summary:  How They Work—Coverage</vt:lpstr>
      <vt:lpstr>  How Are Medigap Policies and MA Plans Different?   </vt:lpstr>
      <vt:lpstr>Check Your Knowledge―Question 7</vt:lpstr>
      <vt:lpstr>Check Your Knowledge—Question 8</vt:lpstr>
      <vt:lpstr>Lesson 6—Medicare and the  Health Insurance Marketplace </vt:lpstr>
      <vt:lpstr>Marketplace and Becoming  Eligible for Medicare</vt:lpstr>
      <vt:lpstr>Medicare for People With Disabilities  and the Marketplace</vt:lpstr>
      <vt:lpstr>Choosing Marketplace Instead of Medicare</vt:lpstr>
      <vt:lpstr>Check Your Knowledge—Question 9</vt:lpstr>
      <vt:lpstr>Lesson 7—Help for People with Limited Income and Resources</vt:lpstr>
      <vt:lpstr>2018 Medicare Savings Program  Income/Resource Limits</vt:lpstr>
      <vt:lpstr>What is Extra Help?</vt:lpstr>
      <vt:lpstr>Qualifying for Extra Help</vt:lpstr>
      <vt:lpstr>What is Medicaid?</vt:lpstr>
      <vt:lpstr>How Are Medicare and Medicaid Different?</vt:lpstr>
      <vt:lpstr>What is the Children’s Health Insuarance Program (CHIP)?</vt:lpstr>
      <vt:lpstr>Helpful Websites</vt:lpstr>
      <vt:lpstr>Key Points to Remember</vt:lpstr>
      <vt:lpstr>Acronyms</vt:lpstr>
      <vt:lpstr>Acronyms (continued)</vt:lpstr>
      <vt:lpstr>This Training is Provided by the</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Lare</dc:creator>
  <cp:lastModifiedBy>Shannon Dupre</cp:lastModifiedBy>
  <cp:revision>871</cp:revision>
  <cp:lastPrinted>2018-05-30T19:59:26Z</cp:lastPrinted>
  <dcterms:created xsi:type="dcterms:W3CDTF">2015-11-05T17:26:50Z</dcterms:created>
  <dcterms:modified xsi:type="dcterms:W3CDTF">2018-09-14T14:54:32Z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275689893</vt:i4>
  </property>
  <property fmtid="{D5CDD505-2E9C-101B-9397-08002B2CF9AE}" pid="3" name="_NewReviewCycle">
    <vt:lpwstr/>
  </property>
  <property fmtid="{D5CDD505-2E9C-101B-9397-08002B2CF9AE}" pid="4" name="_EmailSubject">
    <vt:lpwstr>2018_Mod 0_Getting Started With Medicare_v4.pptx for CSG review</vt:lpwstr>
  </property>
  <property fmtid="{D5CDD505-2E9C-101B-9397-08002B2CF9AE}" pid="5" name="_AuthorEmail">
    <vt:lpwstr>Amy.Miner@cms.hhs.gov</vt:lpwstr>
  </property>
  <property fmtid="{D5CDD505-2E9C-101B-9397-08002B2CF9AE}" pid="6" name="_AuthorEmailDisplayName">
    <vt:lpwstr>Miner, Amy L. (CMS/OC)</vt:lpwstr>
  </property>
  <property fmtid="{D5CDD505-2E9C-101B-9397-08002B2CF9AE}" pid="7" name="_PreviousAdHocReviewCycleID">
    <vt:i4>-378952178</vt:i4>
  </property>
</Properties>
</file>