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3" r:id="rId2"/>
    <p:sldId id="279" r:id="rId3"/>
    <p:sldId id="267" r:id="rId4"/>
    <p:sldId id="280" r:id="rId5"/>
    <p:sldId id="273" r:id="rId6"/>
    <p:sldId id="275" r:id="rId7"/>
    <p:sldId id="266" r:id="rId8"/>
    <p:sldId id="261" r:id="rId9"/>
    <p:sldId id="270" r:id="rId10"/>
    <p:sldId id="271" r:id="rId11"/>
    <p:sldId id="272" r:id="rId12"/>
    <p:sldId id="281" r:id="rId13"/>
    <p:sldId id="284" r:id="rId1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E1"/>
    <a:srgbClr val="898989"/>
    <a:srgbClr val="FFA400"/>
    <a:srgbClr val="00263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E0856-72BA-45C0-8817-F548D8335FB5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4FF17-D717-4B0E-99F9-2ADD4A849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36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4445540"/>
          </a:xfrm>
          <a:prstGeom prst="rect">
            <a:avLst/>
          </a:prstGeom>
        </p:spPr>
      </p:pic>
      <p:pic>
        <p:nvPicPr>
          <p:cNvPr id="8" name="Picture 7" descr="dd logo wide with tagline spo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77" y="5387020"/>
            <a:ext cx="5743435" cy="7978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815" y="6525247"/>
            <a:ext cx="457201" cy="29870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1733212" y="6525247"/>
            <a:ext cx="0" cy="229995"/>
          </a:xfrm>
          <a:prstGeom prst="line">
            <a:avLst/>
          </a:prstGeom>
          <a:ln w="19050">
            <a:solidFill>
              <a:srgbClr val="0026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41576" y="1091931"/>
            <a:ext cx="10391635" cy="813070"/>
          </a:xfrm>
        </p:spPr>
        <p:txBody>
          <a:bodyPr>
            <a:noAutofit/>
          </a:bodyPr>
          <a:lstStyle>
            <a:lvl1pPr>
              <a:defRPr sz="4800" b="1" baseline="0">
                <a:solidFill>
                  <a:srgbClr val="00A8E1"/>
                </a:solidFill>
              </a:defRPr>
            </a:lvl1pPr>
          </a:lstStyle>
          <a:p>
            <a:r>
              <a:rPr lang="en-US" dirty="0" smtClean="0"/>
              <a:t>Click to edit – title or client name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41577" y="4191000"/>
            <a:ext cx="10391635" cy="6096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00263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 – presentation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D915-CC4B-4E7E-9DBE-6FEFBA79A08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341577" y="1905000"/>
            <a:ext cx="10391775" cy="762000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– program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341577" y="2667000"/>
            <a:ext cx="10391775" cy="53340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FFA400"/>
                </a:solidFill>
              </a:defRPr>
            </a:lvl1pPr>
          </a:lstStyle>
          <a:p>
            <a:pPr lvl="0"/>
            <a:r>
              <a:rPr lang="en-US" dirty="0" smtClean="0"/>
              <a:t>Click to edit -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2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8D915-CC4B-4E7E-9DBE-6FEFBA79A0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94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D915-CC4B-4E7E-9DBE-6FEFBA79A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3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4445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576" y="3257549"/>
            <a:ext cx="10391635" cy="857251"/>
          </a:xfrm>
        </p:spPr>
        <p:txBody>
          <a:bodyPr>
            <a:normAutofit/>
          </a:bodyPr>
          <a:lstStyle>
            <a:lvl1pPr>
              <a:defRPr sz="4800">
                <a:solidFill>
                  <a:srgbClr val="FFA4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D915-CC4B-4E7E-9DBE-6FEFBA79A08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815" y="6525247"/>
            <a:ext cx="457201" cy="298705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11733212" y="6525247"/>
            <a:ext cx="0" cy="229995"/>
          </a:xfrm>
          <a:prstGeom prst="line">
            <a:avLst/>
          </a:prstGeom>
          <a:ln w="19050">
            <a:solidFill>
              <a:srgbClr val="0026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dd logo wide with tagline spot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77" y="5387020"/>
            <a:ext cx="5743435" cy="79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8317" cy="44153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576" y="3181349"/>
            <a:ext cx="10391635" cy="1009651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D915-CC4B-4E7E-9DBE-6FEFBA79A08D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815" y="6525247"/>
            <a:ext cx="457201" cy="298705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1733212" y="6525247"/>
            <a:ext cx="0" cy="229995"/>
          </a:xfrm>
          <a:prstGeom prst="line">
            <a:avLst/>
          </a:prstGeom>
          <a:ln w="19050">
            <a:solidFill>
              <a:srgbClr val="0026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98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1"/>
            <a:ext cx="12188824" cy="6858000"/>
          </a:xfrm>
          <a:prstGeom prst="rect">
            <a:avLst/>
          </a:prstGeom>
          <a:solidFill>
            <a:srgbClr val="FFA4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1812" y="1981200"/>
            <a:ext cx="11201399" cy="2667000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D915-CC4B-4E7E-9DBE-6FEFBA79A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2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8317" cy="4415369"/>
          </a:xfrm>
          <a:prstGeom prst="rect">
            <a:avLst/>
          </a:prstGeom>
        </p:spPr>
      </p:pic>
      <p:pic>
        <p:nvPicPr>
          <p:cNvPr id="11" name="Picture 2" descr="customer-insigh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1" y="4462995"/>
            <a:ext cx="1593274" cy="131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mkt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476" y="4415369"/>
            <a:ext cx="1593274" cy="131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all-center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276" y="4415369"/>
            <a:ext cx="1593274" cy="131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social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676" y="4415369"/>
            <a:ext cx="1593274" cy="131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ecommerce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395" y="4386795"/>
            <a:ext cx="1593274" cy="131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fulfillment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858" y="4415369"/>
            <a:ext cx="1593274" cy="131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creative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758" y="4339169"/>
            <a:ext cx="1593274" cy="131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event-mgmt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771" y="4339169"/>
            <a:ext cx="1593274" cy="131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 userDrawn="1"/>
        </p:nvSpPr>
        <p:spPr>
          <a:xfrm>
            <a:off x="435973" y="5882221"/>
            <a:ext cx="1143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GillSans"/>
                <a:cs typeface="GillSans"/>
              </a:rPr>
              <a:t>Data Analytics</a:t>
            </a:r>
            <a:endParaRPr lang="en-US" sz="1200" dirty="0">
              <a:latin typeface="GillSans"/>
              <a:cs typeface="GillSans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870313" y="5882221"/>
            <a:ext cx="1371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GillSans"/>
                <a:cs typeface="GillSans"/>
              </a:rPr>
              <a:t>Direct Marketing</a:t>
            </a:r>
            <a:endParaRPr lang="en-US" sz="1200" dirty="0">
              <a:latin typeface="GillSans"/>
              <a:cs typeface="GillSans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3394313" y="5882221"/>
            <a:ext cx="1219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GillSans"/>
                <a:cs typeface="GillSans"/>
              </a:rPr>
              <a:t>Contact Center</a:t>
            </a:r>
            <a:endParaRPr lang="en-US" sz="1200" dirty="0">
              <a:latin typeface="GillSans"/>
              <a:cs typeface="GillSans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4956413" y="5882221"/>
            <a:ext cx="685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GillSans"/>
                <a:cs typeface="GillSans"/>
              </a:rPr>
              <a:t>Social</a:t>
            </a:r>
            <a:endParaRPr lang="en-US" sz="1200" dirty="0">
              <a:latin typeface="GillSans"/>
              <a:cs typeface="GillSans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6181195" y="5882221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latin typeface="GillSans"/>
                <a:cs typeface="GillSans"/>
              </a:rPr>
              <a:t>eCommerce</a:t>
            </a:r>
            <a:endParaRPr lang="en-US" sz="1200" dirty="0">
              <a:latin typeface="GillSans"/>
              <a:cs typeface="GillSans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7631114" y="5882221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GillSans"/>
                <a:cs typeface="GillSans"/>
              </a:rPr>
              <a:t>Fulfillment</a:t>
            </a:r>
            <a:endParaRPr lang="en-US" sz="1200" dirty="0">
              <a:latin typeface="GillSans"/>
              <a:cs typeface="GillSans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9000595" y="5882221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GillSans"/>
                <a:cs typeface="GillSans"/>
              </a:rPr>
              <a:t>Creative Services</a:t>
            </a:r>
            <a:endParaRPr lang="en-US" sz="1200" dirty="0">
              <a:latin typeface="GillSans"/>
              <a:cs typeface="GillSans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10378408" y="588222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GillSans"/>
                <a:cs typeface="GillSans"/>
              </a:rPr>
              <a:t>Event Management</a:t>
            </a:r>
            <a:endParaRPr lang="en-US" sz="1200" dirty="0">
              <a:latin typeface="GillSans"/>
              <a:cs typeface="Gill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576" y="3181349"/>
            <a:ext cx="10391635" cy="1009651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D915-CC4B-4E7E-9DBE-6FEFBA79A08D}" type="slidenum">
              <a:rPr lang="en-US" smtClean="0"/>
              <a:t>‹#›</a:t>
            </a:fld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815" y="6525247"/>
            <a:ext cx="457201" cy="298705"/>
          </a:xfrm>
          <a:prstGeom prst="rect">
            <a:avLst/>
          </a:prstGeom>
        </p:spPr>
      </p:pic>
      <p:cxnSp>
        <p:nvCxnSpPr>
          <p:cNvPr id="28" name="Straight Connector 27"/>
          <p:cNvCxnSpPr/>
          <p:nvPr userDrawn="1"/>
        </p:nvCxnSpPr>
        <p:spPr>
          <a:xfrm>
            <a:off x="11733212" y="6525247"/>
            <a:ext cx="0" cy="229995"/>
          </a:xfrm>
          <a:prstGeom prst="line">
            <a:avLst/>
          </a:prstGeom>
          <a:ln w="19050">
            <a:solidFill>
              <a:srgbClr val="0026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43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" y="0"/>
            <a:ext cx="12186616" cy="12062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152400"/>
            <a:ext cx="10969943" cy="715962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441" y="1206230"/>
            <a:ext cx="10969943" cy="5042169"/>
          </a:xfrm>
        </p:spPr>
        <p:txBody>
          <a:bodyPr/>
          <a:lstStyle>
            <a:lvl1pPr>
              <a:defRPr>
                <a:solidFill>
                  <a:srgbClr val="00263D"/>
                </a:solidFill>
              </a:defRPr>
            </a:lvl1pPr>
            <a:lvl2pPr>
              <a:defRPr>
                <a:solidFill>
                  <a:srgbClr val="00263D"/>
                </a:solidFill>
              </a:defRPr>
            </a:lvl2pPr>
            <a:lvl3pPr>
              <a:defRPr>
                <a:solidFill>
                  <a:srgbClr val="00263D"/>
                </a:solidFill>
              </a:defRPr>
            </a:lvl3pPr>
            <a:lvl4pPr>
              <a:defRPr>
                <a:solidFill>
                  <a:srgbClr val="00263D"/>
                </a:solidFill>
              </a:defRPr>
            </a:lvl4pPr>
            <a:lvl5pPr>
              <a:defRPr>
                <a:solidFill>
                  <a:srgbClr val="00263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 (or center icon for table/picture)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D915-CC4B-4E7E-9DBE-6FEFBA79A08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815" y="6525247"/>
            <a:ext cx="457201" cy="298705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11733212" y="6525247"/>
            <a:ext cx="0" cy="229995"/>
          </a:xfrm>
          <a:prstGeom prst="line">
            <a:avLst/>
          </a:prstGeom>
          <a:ln w="19050">
            <a:solidFill>
              <a:srgbClr val="0026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63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xtend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274638"/>
            <a:ext cx="10969943" cy="1477962"/>
          </a:xfrm>
        </p:spPr>
        <p:txBody>
          <a:bodyPr anchor="t">
            <a:normAutofit/>
          </a:bodyPr>
          <a:lstStyle>
            <a:lvl1pPr>
              <a:defRPr sz="4000">
                <a:solidFill>
                  <a:srgbClr val="00263D"/>
                </a:solidFill>
              </a:defRPr>
            </a:lvl1pPr>
          </a:lstStyle>
          <a:p>
            <a:r>
              <a:rPr lang="en-US" dirty="0" smtClean="0"/>
              <a:t>Click to edit Master title style, for long titles or extended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441" y="1904999"/>
            <a:ext cx="10969943" cy="4343401"/>
          </a:xfrm>
        </p:spPr>
        <p:txBody>
          <a:bodyPr/>
          <a:lstStyle>
            <a:lvl1pPr>
              <a:defRPr>
                <a:solidFill>
                  <a:srgbClr val="00263D"/>
                </a:solidFill>
              </a:defRPr>
            </a:lvl1pPr>
            <a:lvl2pPr>
              <a:defRPr>
                <a:solidFill>
                  <a:srgbClr val="00263D"/>
                </a:solidFill>
              </a:defRPr>
            </a:lvl2pPr>
            <a:lvl3pPr>
              <a:defRPr>
                <a:solidFill>
                  <a:srgbClr val="00263D"/>
                </a:solidFill>
              </a:defRPr>
            </a:lvl3pPr>
            <a:lvl4pPr>
              <a:defRPr>
                <a:solidFill>
                  <a:srgbClr val="00263D"/>
                </a:solidFill>
              </a:defRPr>
            </a:lvl4pPr>
            <a:lvl5pPr>
              <a:defRPr>
                <a:solidFill>
                  <a:srgbClr val="00263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 (or center icon for table/picture)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D915-CC4B-4E7E-9DBE-6FEFBA79A08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88826" cy="3928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815" y="6525247"/>
            <a:ext cx="457201" cy="298705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11733212" y="6525247"/>
            <a:ext cx="0" cy="229995"/>
          </a:xfrm>
          <a:prstGeom prst="line">
            <a:avLst/>
          </a:prstGeom>
          <a:ln w="19050">
            <a:solidFill>
              <a:srgbClr val="0026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53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5184775" y="0"/>
            <a:ext cx="7004050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center icon to insert picture or table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" y="0"/>
            <a:ext cx="5184843" cy="6858000"/>
          </a:xfrm>
          <a:prstGeom prst="rect">
            <a:avLst/>
          </a:prstGeom>
          <a:solidFill>
            <a:srgbClr val="002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274638"/>
            <a:ext cx="45720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600201"/>
            <a:ext cx="4572000" cy="4952999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D915-CC4B-4E7E-9DBE-6FEFBA79A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7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7480300" y="0"/>
            <a:ext cx="4708525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center icon to insert picture or table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7480570" cy="6858000"/>
          </a:xfrm>
          <a:prstGeom prst="rect">
            <a:avLst/>
          </a:prstGeom>
          <a:solidFill>
            <a:srgbClr val="002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274638"/>
            <a:ext cx="6781799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2" y="1600201"/>
            <a:ext cx="6781799" cy="4952999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D915-CC4B-4E7E-9DBE-6FEFBA79A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5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88827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11659"/>
            <a:ext cx="12188826" cy="2057400"/>
          </a:xfrm>
          <a:prstGeom prst="rect">
            <a:avLst/>
          </a:prstGeom>
          <a:blipFill dpi="0"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1851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D915-CC4B-4E7E-9DBE-6FEFBA79A08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979" y="5181600"/>
            <a:ext cx="10490233" cy="86787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263D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17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648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33212" y="6432550"/>
            <a:ext cx="430239" cy="425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98989"/>
                </a:solidFill>
                <a:latin typeface="Gill Sans MT" panose="020B0502020104020203" pitchFamily="34" charset="0"/>
              </a:defRPr>
            </a:lvl1pPr>
          </a:lstStyle>
          <a:p>
            <a:fld id="{4E68D915-CC4B-4E7E-9DBE-6FEFBA79A0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13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63" r:id="rId6"/>
    <p:sldLayoutId id="2147483652" r:id="rId7"/>
    <p:sldLayoutId id="2147483664" r:id="rId8"/>
    <p:sldLayoutId id="2147483654" r:id="rId9"/>
    <p:sldLayoutId id="2147483666" r:id="rId10"/>
    <p:sldLayoutId id="2147483655" r:id="rId11"/>
    <p:sldLayoutId id="2147483665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rgbClr val="00263D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rgbClr val="00A8E1"/>
          </a:solidFill>
          <a:latin typeface="Gill Sans MT" panose="020B0502020104020203" pitchFamily="34" charset="0"/>
          <a:ea typeface="+mn-ea"/>
          <a:cs typeface="+mn-cs"/>
        </a:defRPr>
      </a:lvl1pPr>
      <a:lvl2pPr marL="455613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263D"/>
          </a:solidFill>
          <a:latin typeface="Gill Sans MT" panose="020B0502020104020203" pitchFamily="34" charset="0"/>
          <a:ea typeface="+mn-ea"/>
          <a:cs typeface="+mn-cs"/>
        </a:defRPr>
      </a:lvl2pPr>
      <a:lvl3pPr marL="685800" indent="-228600" algn="l" defTabSz="914400" rtl="0" eaLnBrk="1" latinLnBrk="0" hangingPunct="1">
        <a:spcBef>
          <a:spcPct val="20000"/>
        </a:spcBef>
        <a:buFont typeface="Gill Sans MT" panose="020B0502020104020203" pitchFamily="34" charset="0"/>
        <a:buChar char="–"/>
        <a:defRPr sz="2000" kern="1200">
          <a:solidFill>
            <a:srgbClr val="00263D"/>
          </a:solidFill>
          <a:latin typeface="Gill Sans MT" panose="020B0502020104020203" pitchFamily="34" charset="0"/>
          <a:ea typeface="+mn-ea"/>
          <a:cs typeface="+mn-cs"/>
        </a:defRPr>
      </a:lvl3pPr>
      <a:lvl4pPr marL="1025525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rgbClr val="00263D"/>
          </a:solidFill>
          <a:latin typeface="Gill Sans MT" panose="020B0502020104020203" pitchFamily="34" charset="0"/>
          <a:ea typeface="+mn-ea"/>
          <a:cs typeface="+mn-cs"/>
        </a:defRPr>
      </a:lvl4pPr>
      <a:lvl5pPr marL="13636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rgbClr val="00263D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d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d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D915-CC4B-4E7E-9DBE-6FEFBA79A08D}" type="slidenum">
              <a:rPr lang="en-US" smtClean="0"/>
              <a:t>1</a:t>
            </a:fld>
            <a:endParaRPr lang="en-US"/>
          </a:p>
        </p:txBody>
      </p:sp>
      <p:sp>
        <p:nvSpPr>
          <p:cNvPr id="4" name="Title 21"/>
          <p:cNvSpPr txBox="1">
            <a:spLocks/>
          </p:cNvSpPr>
          <p:nvPr/>
        </p:nvSpPr>
        <p:spPr>
          <a:xfrm>
            <a:off x="1065212" y="762000"/>
            <a:ext cx="10391635" cy="813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Cost Per Lead Program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0684" y="1575070"/>
            <a:ext cx="60254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A Proven Road to Success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638266"/>
            <a:ext cx="12198374" cy="321973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1643" y="3733800"/>
            <a:ext cx="731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Jay Brookes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VP of Sales, Laser Image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717-830-7033</a:t>
            </a:r>
          </a:p>
          <a:p>
            <a:r>
              <a:rPr lang="en-US" sz="4000" dirty="0">
                <a:solidFill>
                  <a:schemeClr val="bg1"/>
                </a:solidFill>
              </a:rPr>
              <a:t>j</a:t>
            </a:r>
            <a:r>
              <a:rPr lang="en-US" sz="4000" dirty="0" smtClean="0">
                <a:solidFill>
                  <a:schemeClr val="bg1"/>
                </a:solidFill>
              </a:rPr>
              <a:t>ay.brookes@laser2mail.com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783" y="4397965"/>
            <a:ext cx="3065535" cy="122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18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2015 Medicare Health Plans Update (booklet lead)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D915-CC4B-4E7E-9DBE-6FEFBA79A08D}" type="slidenum">
              <a:rPr lang="en-US" smtClean="0"/>
              <a:t>10</a:t>
            </a:fld>
            <a:endParaRPr lang="en-US"/>
          </a:p>
        </p:txBody>
      </p:sp>
      <p:pic>
        <p:nvPicPr>
          <p:cNvPr id="5" name="Content Placeholder 3" descr="Screen Clipping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884612" y="1163331"/>
            <a:ext cx="4114799" cy="5421237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31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Lead Program Available in These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182880">
            <a:normAutofit fontScale="40000" lnSpcReduction="20000"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5100" dirty="0"/>
              <a:t>Alaska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5100" dirty="0"/>
              <a:t>Alabama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5100" dirty="0"/>
              <a:t>Arkansas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5100" dirty="0"/>
              <a:t>Colorado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5100" dirty="0"/>
              <a:t>Connecticut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5100" dirty="0"/>
              <a:t>Georgia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5100" dirty="0"/>
              <a:t>Hawaii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5100" dirty="0"/>
              <a:t>Illinois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5100" dirty="0"/>
              <a:t>Indiana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5100" dirty="0"/>
              <a:t>Kentucky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5100" dirty="0"/>
              <a:t>Louisiana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5100" dirty="0"/>
              <a:t>Maryland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5100" dirty="0"/>
              <a:t>Michigan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5100" dirty="0" smtClean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5100" dirty="0"/>
          </a:p>
          <a:p>
            <a:endParaRPr lang="en-US" sz="51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5100" dirty="0"/>
              <a:t>Minnesota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5100" dirty="0"/>
              <a:t>Missouri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5100" dirty="0"/>
              <a:t>Mississippi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5100" dirty="0"/>
              <a:t>Montana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5100" dirty="0"/>
              <a:t>North Carolina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5100" dirty="0"/>
              <a:t>Nebraska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5100" dirty="0"/>
              <a:t>Ohio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5100" dirty="0"/>
              <a:t>Oklahoma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5100" dirty="0"/>
              <a:t>Pennsylvania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5100" dirty="0"/>
              <a:t>South Carolina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5100" dirty="0"/>
              <a:t>Tennessee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5100" dirty="0"/>
              <a:t>Virginia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D915-CC4B-4E7E-9DBE-6FEFBA79A0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Per Lead Prospecting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187" y="1394930"/>
            <a:ext cx="10969943" cy="5042169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0A8E1"/>
                </a:solidFill>
              </a:rPr>
              <a:t>The technical systems, mailing equipment, list partners and agent lead management, are the state of the art available in the industry today.</a:t>
            </a:r>
          </a:p>
          <a:p>
            <a:endParaRPr lang="en-US" sz="4800" dirty="0">
              <a:solidFill>
                <a:srgbClr val="00A8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D915-CC4B-4E7E-9DBE-6FEFBA79A0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3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D915-CC4B-4E7E-9DBE-6FEFBA79A08D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21"/>
          <p:cNvSpPr txBox="1">
            <a:spLocks/>
          </p:cNvSpPr>
          <p:nvPr/>
        </p:nvSpPr>
        <p:spPr>
          <a:xfrm>
            <a:off x="1065212" y="762000"/>
            <a:ext cx="10391635" cy="813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Cost Per Lead Program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0684" y="1575070"/>
            <a:ext cx="60254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A Proven Road to Success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638266"/>
            <a:ext cx="12198374" cy="321973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1643" y="3733800"/>
            <a:ext cx="731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Jay Brookes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VP of Sales, Laser Image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717-830-7033</a:t>
            </a:r>
          </a:p>
          <a:p>
            <a:r>
              <a:rPr lang="en-US" sz="4000" dirty="0">
                <a:solidFill>
                  <a:schemeClr val="bg1"/>
                </a:solidFill>
              </a:rPr>
              <a:t>j</a:t>
            </a:r>
            <a:r>
              <a:rPr lang="en-US" sz="4000" dirty="0" smtClean="0">
                <a:solidFill>
                  <a:schemeClr val="bg1"/>
                </a:solidFill>
              </a:rPr>
              <a:t>ay.brookes@laser2mail.com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783" y="4397965"/>
            <a:ext cx="3065535" cy="122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6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Lead vs Mail by </a:t>
            </a:r>
            <a:r>
              <a:rPr lang="en-US" dirty="0" smtClean="0"/>
              <a:t>1000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914400">
            <a:normAutofit fontScale="92500"/>
          </a:bodyPr>
          <a:lstStyle/>
          <a:p>
            <a:r>
              <a:rPr lang="en-US" sz="3200" b="1" dirty="0" smtClean="0">
                <a:solidFill>
                  <a:srgbClr val="00A8E1"/>
                </a:solidFill>
              </a:rPr>
              <a:t>Per Lead</a:t>
            </a:r>
          </a:p>
          <a:p>
            <a:r>
              <a:rPr lang="en-US" sz="2000" b="1" dirty="0" smtClean="0"/>
              <a:t>We </a:t>
            </a:r>
            <a:r>
              <a:rPr lang="en-US" sz="2000" b="1" dirty="0"/>
              <a:t>Assume The Response Rate Risk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We estimate how many leads are available in a county/zip </a:t>
            </a:r>
            <a:r>
              <a:rPr lang="en-US" sz="2000" dirty="0" smtClean="0"/>
              <a:t>codes</a:t>
            </a: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You only pay a price per </a:t>
            </a:r>
            <a:r>
              <a:rPr lang="en-US" sz="2000" dirty="0" smtClean="0"/>
              <a:t>lead</a:t>
            </a: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Plan your lead budget with </a:t>
            </a:r>
            <a:r>
              <a:rPr lang="en-US" sz="2000" dirty="0" smtClean="0"/>
              <a:t>accuracy</a:t>
            </a: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We use the most sophisticated list modeling and demographic systems available in the industry today to accomplish </a:t>
            </a:r>
            <a:r>
              <a:rPr lang="en-US" sz="2000" dirty="0" smtClean="0"/>
              <a:t>this</a:t>
            </a: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Various lead pieces are available </a:t>
            </a:r>
            <a:endParaRPr lang="en-U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3200" b="1" dirty="0" smtClean="0">
                <a:solidFill>
                  <a:srgbClr val="00A8E1"/>
                </a:solidFill>
              </a:rPr>
              <a:t>Per Mail</a:t>
            </a:r>
          </a:p>
          <a:p>
            <a:r>
              <a:rPr lang="en-US" sz="2000" b="1" dirty="0"/>
              <a:t>You Take All The Response Rate Risk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You select the lead </a:t>
            </a:r>
            <a:r>
              <a:rPr lang="en-US" sz="2000" dirty="0" smtClean="0"/>
              <a:t>piece</a:t>
            </a: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You select the demographic </a:t>
            </a:r>
            <a:r>
              <a:rPr lang="en-US" sz="2000" dirty="0" smtClean="0"/>
              <a:t>profile</a:t>
            </a: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You pay for the mail on a per thousand mail piece basis</a:t>
            </a:r>
            <a:r>
              <a:rPr lang="en-US" sz="2000" dirty="0" smtClean="0"/>
              <a:t>.</a:t>
            </a: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You accept the returns, 1.3%, 1.7%, 2.3% ???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You plan your prospecting based on </a:t>
            </a:r>
            <a:r>
              <a:rPr lang="en-US" sz="2000" dirty="0" smtClean="0"/>
              <a:t>???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>
                <a:solidFill>
                  <a:srgbClr val="FFA400"/>
                </a:solidFill>
              </a:rPr>
              <a:t>One bad mailing (poor returns) can put you and your agency out of business for weeks</a:t>
            </a:r>
            <a:r>
              <a:rPr lang="en-US" sz="2000" dirty="0" smtClean="0">
                <a:solidFill>
                  <a:srgbClr val="FFA400"/>
                </a:solidFill>
              </a:rPr>
              <a:t>!</a:t>
            </a:r>
            <a:endParaRPr lang="en-US" sz="2000" dirty="0">
              <a:solidFill>
                <a:srgbClr val="FFA4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D915-CC4B-4E7E-9DBE-6FEFBA79A0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6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Order Per </a:t>
            </a:r>
            <a:r>
              <a:rPr lang="en-US" dirty="0" smtClean="0"/>
              <a:t>Lead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rgbClr val="00A8E1"/>
                </a:solidFill>
              </a:rPr>
              <a:t>Medicare Planned </a:t>
            </a:r>
            <a:r>
              <a:rPr lang="en-US" dirty="0" smtClean="0">
                <a:solidFill>
                  <a:srgbClr val="00A8E1"/>
                </a:solidFill>
              </a:rPr>
              <a:t>Production</a:t>
            </a: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dirty="0" smtClean="0"/>
              <a:t>Knowing </a:t>
            </a:r>
            <a:r>
              <a:rPr lang="en-US" sz="2000" dirty="0"/>
              <a:t>how many leads you are purchasing you will be able to predict your workflow and consequently your production </a:t>
            </a:r>
            <a:r>
              <a:rPr lang="en-US" sz="2000" dirty="0" smtClean="0"/>
              <a:t>potential</a:t>
            </a:r>
            <a:endParaRPr lang="en-US" sz="2000" dirty="0"/>
          </a:p>
          <a:p>
            <a:pPr marL="739775" lvl="3" indent="0">
              <a:buNone/>
            </a:pPr>
            <a:r>
              <a:rPr lang="en-US" dirty="0"/>
              <a:t>Example:</a:t>
            </a:r>
          </a:p>
          <a:p>
            <a:pPr marL="1420813" lvl="4" indent="-342900">
              <a:buFont typeface="Arial" panose="020B0604020202020204" pitchFamily="34" charset="0"/>
              <a:buChar char="•"/>
            </a:pPr>
            <a:r>
              <a:rPr lang="en-US" dirty="0"/>
              <a:t>50 Leads @ $22 per lead = $1,100 cost</a:t>
            </a:r>
          </a:p>
          <a:p>
            <a:pPr marL="1420813" lvl="4" indent="-342900">
              <a:buFont typeface="Arial" panose="020B0604020202020204" pitchFamily="34" charset="0"/>
              <a:buChar char="•"/>
            </a:pPr>
            <a:r>
              <a:rPr lang="en-US" dirty="0"/>
              <a:t>50 Leads = 25 appointments </a:t>
            </a:r>
          </a:p>
          <a:p>
            <a:pPr marL="1420813" lvl="4" indent="-342900">
              <a:buFont typeface="Arial" panose="020B0604020202020204" pitchFamily="34" charset="0"/>
              <a:buChar char="•"/>
            </a:pPr>
            <a:r>
              <a:rPr lang="en-US" dirty="0"/>
              <a:t>25 appointments = 12.5 sales x $1500 = $18,750 annualized premium</a:t>
            </a:r>
          </a:p>
          <a:p>
            <a:pPr marL="1420813" lvl="4" indent="-342900">
              <a:buFont typeface="Arial" panose="020B0604020202020204" pitchFamily="34" charset="0"/>
              <a:buChar char="•"/>
            </a:pPr>
            <a:r>
              <a:rPr lang="en-US" dirty="0"/>
              <a:t>Average Medicare premium, or equivalent, $1,500</a:t>
            </a:r>
          </a:p>
          <a:p>
            <a:pPr marL="1420813" lvl="4" indent="-342900">
              <a:buFont typeface="Arial" panose="020B0604020202020204" pitchFamily="34" charset="0"/>
              <a:buChar char="•"/>
            </a:pPr>
            <a:r>
              <a:rPr lang="en-US" dirty="0"/>
              <a:t>Return on investment = Your commission rate x $18,750 </a:t>
            </a:r>
            <a:r>
              <a:rPr lang="en-US" dirty="0" smtClean="0"/>
              <a:t>premium</a:t>
            </a:r>
          </a:p>
          <a:p>
            <a:pPr marL="169863" lvl="1" indent="0">
              <a:buNone/>
            </a:pPr>
            <a:endParaRPr lang="en-US" b="1" dirty="0">
              <a:solidFill>
                <a:srgbClr val="00A8E1"/>
              </a:solidFill>
            </a:endParaRPr>
          </a:p>
          <a:p>
            <a:pPr marL="169863" lvl="1" indent="0">
              <a:buNone/>
            </a:pPr>
            <a:r>
              <a:rPr lang="en-US" b="1" dirty="0" smtClean="0">
                <a:solidFill>
                  <a:srgbClr val="00A8E1"/>
                </a:solidFill>
              </a:rPr>
              <a:t>In </a:t>
            </a:r>
            <a:r>
              <a:rPr lang="en-US" b="1" dirty="0">
                <a:solidFill>
                  <a:srgbClr val="00A8E1"/>
                </a:solidFill>
              </a:rPr>
              <a:t>today’s complicated world of insurance selling all that is required of you is to receive your leads and go to work. </a:t>
            </a:r>
          </a:p>
          <a:p>
            <a:pPr marL="400050" lvl="2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D915-CC4B-4E7E-9DBE-6FEFBA79A0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6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It Works…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D915-CC4B-4E7E-9DBE-6FEFBA79A0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Creative\Media\photos\Places\maps, signs and text based\South East Michigan Map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2" t="24594" r="42561" b="6747"/>
          <a:stretch/>
        </p:blipFill>
        <p:spPr bwMode="auto">
          <a:xfrm>
            <a:off x="5202934" y="0"/>
            <a:ext cx="7001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You chose the area you want to work </a:t>
            </a:r>
            <a:r>
              <a:rPr lang="en-US" dirty="0" smtClean="0"/>
              <a:t>in</a:t>
            </a:r>
          </a:p>
          <a:p>
            <a:pPr marL="912813" lvl="1" indent="-457200">
              <a:lnSpc>
                <a:spcPct val="110000"/>
              </a:lnSpc>
              <a:spcAft>
                <a:spcPts val="600"/>
              </a:spcAft>
            </a:pPr>
            <a:r>
              <a:rPr lang="en-US" dirty="0" smtClean="0"/>
              <a:t>Choose </a:t>
            </a:r>
            <a:r>
              <a:rPr lang="en-US" dirty="0"/>
              <a:t>by county sectional center or zip </a:t>
            </a:r>
            <a:r>
              <a:rPr lang="en-US" dirty="0" smtClean="0"/>
              <a:t>codes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We </a:t>
            </a:r>
            <a:r>
              <a:rPr lang="en-US" dirty="0"/>
              <a:t>will tell you how many leads can be produced in that </a:t>
            </a:r>
            <a:r>
              <a:rPr lang="en-US" dirty="0" smtClean="0"/>
              <a:t>area</a:t>
            </a:r>
            <a:r>
              <a:rPr lang="en-US" dirty="0"/>
              <a:t> </a:t>
            </a:r>
            <a:r>
              <a:rPr lang="en-US" dirty="0" smtClean="0"/>
              <a:t>(Not </a:t>
            </a:r>
            <a:r>
              <a:rPr lang="en-US" dirty="0"/>
              <a:t>all areas are available) </a:t>
            </a:r>
            <a:endParaRPr lang="en-US" dirty="0" smtClean="0"/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You choose from our lead menu which lead piece you want to </a:t>
            </a:r>
            <a:r>
              <a:rPr lang="en-US" dirty="0" smtClean="0"/>
              <a:t>use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D915-CC4B-4E7E-9DBE-6FEFBA79A0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5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pPr marL="457200" indent="-4572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800" dirty="0" smtClean="0"/>
              <a:t>We </a:t>
            </a:r>
            <a:r>
              <a:rPr lang="en-US" sz="6800" dirty="0"/>
              <a:t>quote you the price based on the type of lead selected and the number </a:t>
            </a:r>
            <a:r>
              <a:rPr lang="en-US" sz="6800" dirty="0" smtClean="0"/>
              <a:t>of </a:t>
            </a:r>
            <a:r>
              <a:rPr lang="en-US" sz="6800" dirty="0"/>
              <a:t>leads we can produce available in the </a:t>
            </a:r>
            <a:r>
              <a:rPr lang="en-US" sz="6800" dirty="0" smtClean="0"/>
              <a:t>area</a:t>
            </a:r>
            <a:r>
              <a:rPr lang="en-US" sz="6800" dirty="0"/>
              <a:t> </a:t>
            </a:r>
            <a:r>
              <a:rPr lang="en-US" sz="6800" dirty="0" smtClean="0"/>
              <a:t>(Minimum </a:t>
            </a:r>
            <a:r>
              <a:rPr lang="en-US" sz="6800" dirty="0"/>
              <a:t>order 50 leads, $1,000</a:t>
            </a:r>
            <a:r>
              <a:rPr lang="en-US" sz="6800" dirty="0" smtClean="0"/>
              <a:t>)*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800" dirty="0"/>
              <a:t>You will be informed on when to expect your first </a:t>
            </a:r>
            <a:r>
              <a:rPr lang="en-US" sz="6800" dirty="0" smtClean="0"/>
              <a:t>leads</a:t>
            </a:r>
            <a:endParaRPr lang="en-US" sz="6800" dirty="0"/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800" dirty="0"/>
              <a:t>When your leads arrive you go to work selling, knowing how many prospects you will be </a:t>
            </a:r>
            <a:r>
              <a:rPr lang="en-US" sz="6800" dirty="0" smtClean="0"/>
              <a:t>working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700" i="1" dirty="0"/>
          </a:p>
          <a:p>
            <a:r>
              <a:rPr lang="en-US" sz="3700" i="1" dirty="0" smtClean="0">
                <a:solidFill>
                  <a:prstClr val="white"/>
                </a:solidFill>
              </a:rPr>
              <a:t>*</a:t>
            </a:r>
            <a:r>
              <a:rPr lang="en-US" sz="3700" i="1" dirty="0"/>
              <a:t>A matured lead order is the responses received 90 days after order date.  A refund will be generated for any portion of the number of leads order which were not received.  </a:t>
            </a:r>
          </a:p>
          <a:p>
            <a:pPr lvl="0"/>
            <a:endParaRPr lang="en-US" sz="4100" dirty="0" smtClean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D915-CC4B-4E7E-9DBE-6FEFBA79A08D}" type="slidenum">
              <a:rPr lang="en-US" smtClean="0"/>
              <a:t>6</a:t>
            </a:fld>
            <a:endParaRPr lang="en-US"/>
          </a:p>
        </p:txBody>
      </p:sp>
      <p:pic>
        <p:nvPicPr>
          <p:cNvPr id="2050" name="Picture 2" descr="Z:\Creative\Media\photos\Sales\People smiling and pointing at a computer scree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4" r="17352" b="1472"/>
          <a:stretch/>
        </p:blipFill>
        <p:spPr bwMode="auto">
          <a:xfrm>
            <a:off x="5158854" y="0"/>
            <a:ext cx="70299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34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Per Lead Counts Tulsa, </a:t>
            </a:r>
            <a:r>
              <a:rPr lang="en-US" dirty="0" smtClean="0"/>
              <a:t>OK Area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729924"/>
              </p:ext>
            </p:extLst>
          </p:nvPr>
        </p:nvGraphicFramePr>
        <p:xfrm>
          <a:off x="3808412" y="1138808"/>
          <a:ext cx="4572000" cy="5079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</a:tblGrid>
              <a:tr h="212129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Tulsa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solidFill>
                      <a:srgbClr val="00A8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8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8E1"/>
                    </a:solidFill>
                  </a:tcPr>
                </a:tc>
              </a:tr>
              <a:tr h="31914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County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solidFill>
                      <a:srgbClr val="00A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Count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solidFill>
                      <a:srgbClr val="00A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 smtClean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Qty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 Leads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solidFill>
                      <a:srgbClr val="00A8E1"/>
                    </a:solidFill>
                  </a:tcPr>
                </a:tc>
              </a:tr>
              <a:tr h="212129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Adair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644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13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solidFill>
                      <a:srgbClr val="000000">
                        <a:alpha val="20000"/>
                      </a:srgbClr>
                    </a:solidFill>
                  </a:tcPr>
                </a:tc>
              </a:tr>
              <a:tr h="212129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Cherokee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solidFill>
                      <a:srgbClr val="0000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1,846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solidFill>
                      <a:srgbClr val="0000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37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solidFill>
                      <a:srgbClr val="000000">
                        <a:alpha val="10196"/>
                      </a:srgbClr>
                    </a:solidFill>
                  </a:tcPr>
                </a:tc>
              </a:tr>
              <a:tr h="212129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Craig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741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15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solidFill>
                      <a:srgbClr val="000000">
                        <a:alpha val="20000"/>
                      </a:srgbClr>
                    </a:solidFill>
                  </a:tcPr>
                </a:tc>
              </a:tr>
              <a:tr h="212129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Delaware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solidFill>
                      <a:srgbClr val="0000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1,941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solidFill>
                      <a:srgbClr val="0000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39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solidFill>
                      <a:srgbClr val="000000">
                        <a:alpha val="10196"/>
                      </a:srgbClr>
                    </a:solidFill>
                  </a:tcPr>
                </a:tc>
              </a:tr>
              <a:tr h="212129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Haskell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519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10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solidFill>
                      <a:srgbClr val="000000">
                        <a:alpha val="20000"/>
                      </a:srgbClr>
                    </a:solidFill>
                  </a:tcPr>
                </a:tc>
              </a:tr>
              <a:tr h="212129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Kay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solidFill>
                      <a:srgbClr val="0000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2,016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solidFill>
                      <a:srgbClr val="0000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40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solidFill>
                      <a:srgbClr val="000000">
                        <a:alpha val="10196"/>
                      </a:srgbClr>
                    </a:solidFill>
                  </a:tcPr>
                </a:tc>
              </a:tr>
              <a:tr h="212129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Latimer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443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9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solidFill>
                      <a:srgbClr val="000000">
                        <a:alpha val="20000"/>
                      </a:srgbClr>
                    </a:solidFill>
                  </a:tcPr>
                </a:tc>
              </a:tr>
              <a:tr h="212129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Le Flore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solidFill>
                      <a:srgbClr val="0000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2,050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solidFill>
                      <a:srgbClr val="0000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41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solidFill>
                      <a:srgbClr val="000000">
                        <a:alpha val="10196"/>
                      </a:srgbClr>
                    </a:solidFill>
                  </a:tcPr>
                </a:tc>
              </a:tr>
              <a:tr h="212129"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 smtClean="0">
                          <a:latin typeface="Gill Sans MT" panose="020B0502020104020203" pitchFamily="34" charset="0"/>
                        </a:rPr>
                        <a:t>Mcintosh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1,167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23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solidFill>
                      <a:srgbClr val="000000">
                        <a:alpha val="20000"/>
                      </a:srgbClr>
                    </a:solidFill>
                  </a:tcPr>
                </a:tc>
              </a:tr>
              <a:tr h="212129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Mayes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solidFill>
                      <a:srgbClr val="0000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1,529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solidFill>
                      <a:srgbClr val="0000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31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solidFill>
                      <a:srgbClr val="000000">
                        <a:alpha val="10196"/>
                      </a:srgbClr>
                    </a:solidFill>
                  </a:tcPr>
                </a:tc>
              </a:tr>
              <a:tr h="212129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Muskogee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2,508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50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solidFill>
                      <a:srgbClr val="000000">
                        <a:alpha val="20000"/>
                      </a:srgbClr>
                    </a:solidFill>
                  </a:tcPr>
                </a:tc>
              </a:tr>
              <a:tr h="212129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Nowata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solidFill>
                      <a:srgbClr val="0000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303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solidFill>
                      <a:srgbClr val="0000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6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solidFill>
                      <a:srgbClr val="000000">
                        <a:alpha val="10196"/>
                      </a:srgbClr>
                    </a:solidFill>
                  </a:tcPr>
                </a:tc>
              </a:tr>
              <a:tr h="212129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Osage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1,735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35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solidFill>
                      <a:srgbClr val="000000">
                        <a:alpha val="20000"/>
                      </a:srgbClr>
                    </a:solidFill>
                  </a:tcPr>
                </a:tc>
              </a:tr>
              <a:tr h="212129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Ottawa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solidFill>
                      <a:srgbClr val="0000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1,447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solidFill>
                      <a:srgbClr val="0000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29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solidFill>
                      <a:srgbClr val="000000">
                        <a:alpha val="10196"/>
                      </a:srgbClr>
                    </a:solidFill>
                  </a:tcPr>
                </a:tc>
              </a:tr>
              <a:tr h="212129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Pittsburg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1,804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36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solidFill>
                      <a:srgbClr val="000000">
                        <a:alpha val="20000"/>
                      </a:srgbClr>
                    </a:solidFill>
                  </a:tcPr>
                </a:tc>
              </a:tr>
              <a:tr h="212129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Rogers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solidFill>
                      <a:srgbClr val="0000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2,830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solidFill>
                      <a:srgbClr val="0000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57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solidFill>
                      <a:srgbClr val="000000">
                        <a:alpha val="10196"/>
                      </a:srgbClr>
                    </a:solidFill>
                  </a:tcPr>
                </a:tc>
              </a:tr>
              <a:tr h="212129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Sequoyah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1,638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33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solidFill>
                      <a:srgbClr val="000000">
                        <a:alpha val="20000"/>
                      </a:srgbClr>
                    </a:solidFill>
                  </a:tcPr>
                </a:tc>
              </a:tr>
              <a:tr h="212129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Tulsa</a:t>
                      </a:r>
                      <a:endParaRPr lang="en-US" sz="11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solidFill>
                      <a:srgbClr val="89898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16,029</a:t>
                      </a:r>
                      <a:endParaRPr lang="en-US" sz="11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solidFill>
                      <a:srgbClr val="89898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321</a:t>
                      </a:r>
                      <a:endParaRPr lang="en-US" sz="11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solidFill>
                      <a:srgbClr val="898989">
                        <a:alpha val="20000"/>
                      </a:srgbClr>
                    </a:solidFill>
                  </a:tcPr>
                </a:tc>
              </a:tr>
              <a:tr h="212129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Wagoner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lnB w="12700" cmpd="sng">
                      <a:noFill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2,272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lnB w="12700" cmpd="sng">
                      <a:noFill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Gill Sans MT" panose="020B0502020104020203" pitchFamily="34" charset="0"/>
                        </a:rPr>
                        <a:t>45</a:t>
                      </a:r>
                      <a:endParaRPr lang="en-US" sz="1100" dirty="0"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lnB w="12700" cmpd="sng">
                      <a:noFill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Washington</a:t>
                      </a:r>
                      <a:endParaRPr lang="en-US" sz="11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898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1,982</a:t>
                      </a:r>
                      <a:endParaRPr lang="en-US" sz="11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898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40</a:t>
                      </a:r>
                      <a:endParaRPr lang="en-US" sz="11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8989">
                        <a:alpha val="20000"/>
                      </a:srgbClr>
                    </a:solidFill>
                  </a:tcPr>
                </a:tc>
              </a:tr>
              <a:tr h="212129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latin typeface="Gill Sans MT" panose="020B0502020104020203" pitchFamily="34" charset="0"/>
                        </a:rPr>
                        <a:t>Total</a:t>
                      </a:r>
                      <a:endParaRPr lang="en-US" sz="1100" b="1" dirty="0"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lnT w="12700" cmpd="sng">
                      <a:noFill/>
                    </a:lnT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Gill Sans MT" panose="020B0502020104020203" pitchFamily="34" charset="0"/>
                        </a:rPr>
                        <a:t>45,444</a:t>
                      </a:r>
                      <a:endParaRPr lang="en-US" sz="1100" b="1" dirty="0"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lnT w="12700" cmpd="sng">
                      <a:noFill/>
                    </a:lnT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Gill Sans MT" panose="020B0502020104020203" pitchFamily="34" charset="0"/>
                        </a:rPr>
                        <a:t>909</a:t>
                      </a:r>
                      <a:endParaRPr lang="en-US" sz="1100" b="1" dirty="0">
                        <a:latin typeface="Gill Sans MT" panose="020B0502020104020203" pitchFamily="34" charset="0"/>
                      </a:endParaRPr>
                    </a:p>
                  </a:txBody>
                  <a:tcPr marL="46646" marR="46646" marT="23322" marB="23322" anchor="ctr">
                    <a:lnT w="12700" cmpd="sng">
                      <a:noFill/>
                    </a:lnT>
                    <a:solidFill>
                      <a:srgbClr val="0000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D915-CC4B-4E7E-9DBE-6FEFBA79A08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55912" y="6324600"/>
            <a:ext cx="647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1600" dirty="0">
                <a:solidFill>
                  <a:srgbClr val="00263D"/>
                </a:solidFill>
                <a:latin typeface="Gill Sans MT" panose="020B0502020104020203" pitchFamily="34" charset="0"/>
              </a:rPr>
              <a:t>(Demographics include Medicare dual eligible and supplement eligible)</a:t>
            </a:r>
          </a:p>
        </p:txBody>
      </p:sp>
    </p:spTree>
    <p:extLst>
      <p:ext uri="{BB962C8B-B14F-4D97-AF65-F5344CB8AC3E}">
        <p14:creationId xmlns:p14="http://schemas.microsoft.com/office/powerpoint/2010/main" val="354203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2015 Medicare Supplement Comparison Lead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D915-CC4B-4E7E-9DBE-6FEFBA79A08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Content Placeholder 7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1319429"/>
            <a:ext cx="3491548" cy="5157570"/>
          </a:xfrm>
          <a:ln w="28575">
            <a:solidFill>
              <a:schemeClr val="tx1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1319429"/>
            <a:ext cx="3602857" cy="51575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217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1276171" cy="792162"/>
          </a:xfrm>
        </p:spPr>
        <p:txBody>
          <a:bodyPr/>
          <a:lstStyle/>
          <a:p>
            <a:r>
              <a:rPr lang="en-US" dirty="0"/>
              <a:t>2015 Medicare Health Plans </a:t>
            </a:r>
            <a:r>
              <a:rPr lang="en-US" dirty="0" smtClean="0"/>
              <a:t>Update (no </a:t>
            </a:r>
            <a:r>
              <a:rPr lang="en-US" dirty="0"/>
              <a:t>booklet lead)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D915-CC4B-4E7E-9DBE-6FEFBA79A08D}" type="slidenum">
              <a:rPr lang="en-US" smtClean="0"/>
              <a:t>9</a:t>
            </a:fld>
            <a:endParaRPr lang="en-US"/>
          </a:p>
        </p:txBody>
      </p:sp>
      <p:pic>
        <p:nvPicPr>
          <p:cNvPr id="5" name="Content Placeholder 5" descr="Screen Clipping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113212" y="1302655"/>
            <a:ext cx="4038599" cy="5300335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2854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2968</TotalTime>
  <Words>616</Words>
  <Application>Microsoft Office PowerPoint</Application>
  <PresentationFormat>Custom</PresentationFormat>
  <Paragraphs>172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Courier New</vt:lpstr>
      <vt:lpstr>Gill Sans MT</vt:lpstr>
      <vt:lpstr>GillSans</vt:lpstr>
      <vt:lpstr>Wingdings</vt:lpstr>
      <vt:lpstr>Office Theme</vt:lpstr>
      <vt:lpstr>PowerPoint Presentation</vt:lpstr>
      <vt:lpstr>Per Lead vs Mail by 1000</vt:lpstr>
      <vt:lpstr>Why Order Per Lead</vt:lpstr>
      <vt:lpstr>How It Works…</vt:lpstr>
      <vt:lpstr>How It Works</vt:lpstr>
      <vt:lpstr>How It Works</vt:lpstr>
      <vt:lpstr>Example of Per Lead Counts Tulsa, OK Area</vt:lpstr>
      <vt:lpstr>2015 Medicare Supplement Comparison Lead</vt:lpstr>
      <vt:lpstr>2015 Medicare Health Plans Update (no booklet lead)</vt:lpstr>
      <vt:lpstr>2015 Medicare Health Plans Update (booklet lead)</vt:lpstr>
      <vt:lpstr>Per Lead Program Available in These States</vt:lpstr>
      <vt:lpstr>The Per Lead Prospecting System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Pentis, Christine</dc:creator>
  <cp:lastModifiedBy>James</cp:lastModifiedBy>
  <cp:revision>57</cp:revision>
  <dcterms:created xsi:type="dcterms:W3CDTF">2015-04-14T15:10:41Z</dcterms:created>
  <dcterms:modified xsi:type="dcterms:W3CDTF">2015-10-14T15:57:53Z</dcterms:modified>
</cp:coreProperties>
</file>