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4" r:id="rId4"/>
    <p:sldId id="266" r:id="rId5"/>
    <p:sldId id="269" r:id="rId6"/>
    <p:sldId id="274" r:id="rId7"/>
    <p:sldId id="275" r:id="rId8"/>
    <p:sldId id="276" r:id="rId9"/>
    <p:sldId id="278" r:id="rId10"/>
    <p:sldId id="281" r:id="rId11"/>
    <p:sldId id="286" r:id="rId12"/>
    <p:sldId id="287" r:id="rId13"/>
    <p:sldId id="288" r:id="rId14"/>
    <p:sldId id="289" r:id="rId15"/>
  </p:sldIdLst>
  <p:sldSz cx="36576000" cy="20574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 Heavy" panose="020B0604020202020204" charset="0"/>
      <p:regular r:id="rId20"/>
    </p:embeddedFont>
    <p:embeddedFont>
      <p:font typeface="Montserrat Heavy Italics" panose="020B0604020202020204" charset="0"/>
      <p:regular r:id="rId21"/>
    </p:embeddedFont>
    <p:embeddedFont>
      <p:font typeface="Poppins" panose="020B0604020202020204" charset="0"/>
      <p:regular r:id="rId22"/>
    </p:embeddedFont>
    <p:embeddedFont>
      <p:font typeface="Poppins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59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6.sv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1.png"/><Relationship Id="rId4" Type="http://schemas.openxmlformats.org/officeDocument/2006/relationships/image" Target="../media/image16.jpe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5433771"/>
            <a:ext cx="36576000" cy="5439944"/>
            <a:chOff x="0" y="0"/>
            <a:chExt cx="42345362" cy="62980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345363" cy="6298021"/>
            </a:xfrm>
            <a:custGeom>
              <a:avLst/>
              <a:gdLst/>
              <a:ahLst/>
              <a:cxnLst/>
              <a:rect l="l" t="t" r="r" b="b"/>
              <a:pathLst>
                <a:path w="42345363" h="6298021">
                  <a:moveTo>
                    <a:pt x="0" y="0"/>
                  </a:moveTo>
                  <a:lnTo>
                    <a:pt x="42345363" y="0"/>
                  </a:lnTo>
                  <a:lnTo>
                    <a:pt x="42345363" y="6298021"/>
                  </a:lnTo>
                  <a:lnTo>
                    <a:pt x="0" y="6298021"/>
                  </a:lnTo>
                  <a:close/>
                </a:path>
              </a:pathLst>
            </a:custGeom>
            <a:solidFill>
              <a:srgbClr val="0CC0D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42345362" cy="6402796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50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128574" y="16797288"/>
            <a:ext cx="8261860" cy="2251357"/>
          </a:xfrm>
          <a:custGeom>
            <a:avLst/>
            <a:gdLst/>
            <a:ahLst/>
            <a:cxnLst/>
            <a:rect l="l" t="t" r="r" b="b"/>
            <a:pathLst>
              <a:path w="8261860" h="2251357">
                <a:moveTo>
                  <a:pt x="0" y="0"/>
                </a:moveTo>
                <a:lnTo>
                  <a:pt x="8261861" y="0"/>
                </a:lnTo>
                <a:lnTo>
                  <a:pt x="8261861" y="2251357"/>
                </a:lnTo>
                <a:lnTo>
                  <a:pt x="0" y="22513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3128574" y="2265845"/>
            <a:ext cx="6373409" cy="6373383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25604665" y="3040036"/>
            <a:ext cx="7583499" cy="4825001"/>
          </a:xfrm>
          <a:custGeom>
            <a:avLst/>
            <a:gdLst/>
            <a:ahLst/>
            <a:cxnLst/>
            <a:rect l="l" t="t" r="r" b="b"/>
            <a:pathLst>
              <a:path w="7583499" h="4825001">
                <a:moveTo>
                  <a:pt x="0" y="0"/>
                </a:moveTo>
                <a:lnTo>
                  <a:pt x="7583499" y="0"/>
                </a:lnTo>
                <a:lnTo>
                  <a:pt x="7583499" y="4825001"/>
                </a:lnTo>
                <a:lnTo>
                  <a:pt x="0" y="48250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5157810" y="17304523"/>
            <a:ext cx="8020829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>
                <a:solidFill>
                  <a:srgbClr val="F4F4F4"/>
                </a:solidFill>
                <a:latin typeface="Poppins Bold"/>
              </a:rPr>
              <a:t>WWW.PSMBROKERAGE.COM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128574" y="10054954"/>
            <a:ext cx="17534606" cy="1759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646"/>
              </a:lnSpc>
            </a:pPr>
            <a:r>
              <a:rPr lang="en-US" sz="13646">
                <a:solidFill>
                  <a:srgbClr val="FFC500"/>
                </a:solidFill>
                <a:latin typeface="Montserrat Heavy"/>
              </a:rPr>
              <a:t>GREG SEGOVIA III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28574" y="12085526"/>
            <a:ext cx="30059589" cy="1777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60"/>
              </a:lnSpc>
            </a:pPr>
            <a:r>
              <a:rPr lang="en-US" sz="11731">
                <a:solidFill>
                  <a:srgbClr val="FFFFFF"/>
                </a:solidFill>
                <a:latin typeface="Montserrat Heavy Italics"/>
              </a:rPr>
              <a:t>Ins and Outs of an FMO Relationship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167335" y="17926731"/>
            <a:ext cx="8020829" cy="509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20"/>
              </a:lnSpc>
            </a:pPr>
            <a:r>
              <a:rPr lang="en-US" sz="2800">
                <a:solidFill>
                  <a:srgbClr val="F4F4F4"/>
                </a:solidFill>
                <a:latin typeface="Poppins"/>
              </a:rPr>
              <a:t>For Agent Use Only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61899" y="4702903"/>
            <a:ext cx="28084527" cy="12803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943100" lvl="1" indent="-971550">
              <a:lnSpc>
                <a:spcPts val="17010"/>
              </a:lnSpc>
              <a:buFont typeface="Arial"/>
              <a:buChar char="•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Reinvesting back in your business:</a:t>
            </a:r>
          </a:p>
          <a:p>
            <a:pPr marL="3886200" lvl="2" indent="-1295400">
              <a:lnSpc>
                <a:spcPts val="17010"/>
              </a:lnSpc>
              <a:buFont typeface="Arial"/>
              <a:buChar char="⚬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Co-Op </a:t>
            </a:r>
          </a:p>
          <a:p>
            <a:pPr marL="3886200" lvl="2" indent="-1295400">
              <a:lnSpc>
                <a:spcPts val="17010"/>
              </a:lnSpc>
              <a:buFont typeface="Arial"/>
              <a:buChar char="⚬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Reimbursements</a:t>
            </a:r>
          </a:p>
          <a:p>
            <a:pPr marL="1943100" lvl="1" indent="-971550">
              <a:lnSpc>
                <a:spcPts val="17010"/>
              </a:lnSpc>
              <a:buFont typeface="Arial"/>
              <a:buChar char="•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Communication / Updates</a:t>
            </a:r>
          </a:p>
          <a:p>
            <a:pPr marL="1943100" lvl="1" indent="-971550">
              <a:lnSpc>
                <a:spcPts val="17010"/>
              </a:lnSpc>
              <a:buFont typeface="Arial"/>
              <a:buChar char="•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Catered Support Approach</a:t>
            </a:r>
          </a:p>
          <a:p>
            <a:pPr marL="3886200" lvl="2" indent="-1295400">
              <a:lnSpc>
                <a:spcPts val="17010"/>
              </a:lnSpc>
              <a:buFont typeface="Arial"/>
              <a:buChar char="⚬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All shapes / sizes and needs! </a:t>
            </a:r>
          </a:p>
        </p:txBody>
      </p:sp>
      <p:sp>
        <p:nvSpPr>
          <p:cNvPr id="3" name="Freeform 3"/>
          <p:cNvSpPr/>
          <p:nvPr/>
        </p:nvSpPr>
        <p:spPr>
          <a:xfrm>
            <a:off x="5562600" y="7696200"/>
            <a:ext cx="812981" cy="812981"/>
          </a:xfrm>
          <a:custGeom>
            <a:avLst/>
            <a:gdLst/>
            <a:ahLst/>
            <a:cxnLst/>
            <a:rect l="l" t="t" r="r" b="b"/>
            <a:pathLst>
              <a:path w="812981" h="812981">
                <a:moveTo>
                  <a:pt x="0" y="0"/>
                </a:moveTo>
                <a:lnTo>
                  <a:pt x="812981" y="0"/>
                </a:lnTo>
                <a:lnTo>
                  <a:pt x="812981" y="812981"/>
                </a:lnTo>
                <a:lnTo>
                  <a:pt x="0" y="812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562600" y="9906000"/>
            <a:ext cx="812981" cy="812981"/>
          </a:xfrm>
          <a:custGeom>
            <a:avLst/>
            <a:gdLst/>
            <a:ahLst/>
            <a:cxnLst/>
            <a:rect l="l" t="t" r="r" b="b"/>
            <a:pathLst>
              <a:path w="812981" h="812981">
                <a:moveTo>
                  <a:pt x="0" y="0"/>
                </a:moveTo>
                <a:lnTo>
                  <a:pt x="812981" y="0"/>
                </a:lnTo>
                <a:lnTo>
                  <a:pt x="812981" y="812981"/>
                </a:lnTo>
                <a:lnTo>
                  <a:pt x="0" y="812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562600" y="16306800"/>
            <a:ext cx="812981" cy="812981"/>
          </a:xfrm>
          <a:custGeom>
            <a:avLst/>
            <a:gdLst/>
            <a:ahLst/>
            <a:cxnLst/>
            <a:rect l="l" t="t" r="r" b="b"/>
            <a:pathLst>
              <a:path w="812981" h="812981">
                <a:moveTo>
                  <a:pt x="0" y="0"/>
                </a:moveTo>
                <a:lnTo>
                  <a:pt x="812981" y="0"/>
                </a:lnTo>
                <a:lnTo>
                  <a:pt x="812981" y="812981"/>
                </a:lnTo>
                <a:lnTo>
                  <a:pt x="0" y="812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490740" y="2066925"/>
            <a:ext cx="29697424" cy="1803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646"/>
              </a:lnSpc>
            </a:pPr>
            <a:r>
              <a:rPr lang="en-US" sz="13646">
                <a:solidFill>
                  <a:srgbClr val="FFC500"/>
                </a:solidFill>
                <a:latin typeface="Montserrat Heavy"/>
              </a:rPr>
              <a:t>Steadfast Support </a:t>
            </a:r>
          </a:p>
        </p:txBody>
      </p:sp>
      <p:sp>
        <p:nvSpPr>
          <p:cNvPr id="7" name="Freeform 7"/>
          <p:cNvSpPr/>
          <p:nvPr/>
        </p:nvSpPr>
        <p:spPr>
          <a:xfrm>
            <a:off x="31131502" y="-2204567"/>
            <a:ext cx="7322355" cy="7322355"/>
          </a:xfrm>
          <a:custGeom>
            <a:avLst/>
            <a:gdLst/>
            <a:ahLst/>
            <a:cxnLst/>
            <a:rect l="l" t="t" r="r" b="b"/>
            <a:pathLst>
              <a:path w="7322355" h="7322355">
                <a:moveTo>
                  <a:pt x="0" y="0"/>
                </a:moveTo>
                <a:lnTo>
                  <a:pt x="7322355" y="0"/>
                </a:lnTo>
                <a:lnTo>
                  <a:pt x="7322355" y="7322355"/>
                </a:lnTo>
                <a:lnTo>
                  <a:pt x="0" y="73223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3070905" y="12973"/>
            <a:ext cx="3505096" cy="3476186"/>
            <a:chOff x="0" y="0"/>
            <a:chExt cx="4751400" cy="402450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751400" cy="4024507"/>
            </a:xfrm>
            <a:custGeom>
              <a:avLst/>
              <a:gdLst/>
              <a:ahLst/>
              <a:cxnLst/>
              <a:rect l="l" t="t" r="r" b="b"/>
              <a:pathLst>
                <a:path w="4751400" h="4024507">
                  <a:moveTo>
                    <a:pt x="0" y="0"/>
                  </a:moveTo>
                  <a:lnTo>
                    <a:pt x="4751400" y="0"/>
                  </a:lnTo>
                  <a:lnTo>
                    <a:pt x="4751400" y="4024507"/>
                  </a:lnTo>
                  <a:lnTo>
                    <a:pt x="0" y="4024507"/>
                  </a:lnTo>
                  <a:close/>
                </a:path>
              </a:pathLst>
            </a:custGeom>
            <a:solidFill>
              <a:srgbClr val="0CC0D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04775"/>
              <a:ext cx="4751400" cy="4129282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504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33610207" y="587288"/>
            <a:ext cx="2288745" cy="2251357"/>
          </a:xfrm>
          <a:custGeom>
            <a:avLst/>
            <a:gdLst/>
            <a:ahLst/>
            <a:cxnLst/>
            <a:rect l="l" t="t" r="r" b="b"/>
            <a:pathLst>
              <a:path w="2288745" h="2251357">
                <a:moveTo>
                  <a:pt x="0" y="0"/>
                </a:moveTo>
                <a:lnTo>
                  <a:pt x="2288745" y="0"/>
                </a:lnTo>
                <a:lnTo>
                  <a:pt x="2288745" y="2251357"/>
                </a:lnTo>
                <a:lnTo>
                  <a:pt x="0" y="22513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60977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822672" y="7327993"/>
            <a:ext cx="7365492" cy="8229600"/>
          </a:xfrm>
          <a:custGeom>
            <a:avLst/>
            <a:gdLst/>
            <a:ahLst/>
            <a:cxnLst/>
            <a:rect l="l" t="t" r="r" b="b"/>
            <a:pathLst>
              <a:path w="7365492" h="8229600">
                <a:moveTo>
                  <a:pt x="0" y="0"/>
                </a:moveTo>
                <a:lnTo>
                  <a:pt x="7365492" y="0"/>
                </a:lnTo>
                <a:lnTo>
                  <a:pt x="73654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2">
            <a:extLst>
              <a:ext uri="{FF2B5EF4-FFF2-40B4-BE49-F238E27FC236}">
                <a16:creationId xmlns:a16="http://schemas.microsoft.com/office/drawing/2014/main" id="{B303A0CE-605E-4665-8EB4-FF8DD65D1D2B}"/>
              </a:ext>
            </a:extLst>
          </p:cNvPr>
          <p:cNvGrpSpPr/>
          <p:nvPr/>
        </p:nvGrpSpPr>
        <p:grpSpPr>
          <a:xfrm>
            <a:off x="0" y="19986931"/>
            <a:ext cx="36576000" cy="901394"/>
            <a:chOff x="0" y="0"/>
            <a:chExt cx="42741924" cy="1043577"/>
          </a:xfrm>
        </p:grpSpPr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0594FF74-86AC-4ECE-81A7-DCC8EAC3C4DB}"/>
                </a:ext>
              </a:extLst>
            </p:cNvPr>
            <p:cNvSpPr/>
            <p:nvPr/>
          </p:nvSpPr>
          <p:spPr>
            <a:xfrm>
              <a:off x="0" y="0"/>
              <a:ext cx="42741924" cy="1043577"/>
            </a:xfrm>
            <a:custGeom>
              <a:avLst/>
              <a:gdLst/>
              <a:ahLst/>
              <a:cxnLst/>
              <a:rect l="l" t="t" r="r" b="b"/>
              <a:pathLst>
                <a:path w="42741924" h="1043577">
                  <a:moveTo>
                    <a:pt x="0" y="0"/>
                  </a:moveTo>
                  <a:lnTo>
                    <a:pt x="42741924" y="0"/>
                  </a:lnTo>
                  <a:lnTo>
                    <a:pt x="42741924" y="1043577"/>
                  </a:lnTo>
                  <a:lnTo>
                    <a:pt x="0" y="1043577"/>
                  </a:lnTo>
                  <a:close/>
                </a:path>
              </a:pathLst>
            </a:custGeom>
            <a:solidFill>
              <a:srgbClr val="0CC0DF"/>
            </a:solidFill>
          </p:spPr>
        </p:sp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9D4827BB-E5C9-4C47-8282-81DD0604333B}"/>
                </a:ext>
              </a:extLst>
            </p:cNvPr>
            <p:cNvSpPr txBox="1"/>
            <p:nvPr/>
          </p:nvSpPr>
          <p:spPr>
            <a:xfrm>
              <a:off x="0" y="-104775"/>
              <a:ext cx="42741924" cy="1148352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504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61899" y="4779103"/>
            <a:ext cx="28084527" cy="12468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74905" lvl="1" indent="-1187453">
              <a:lnSpc>
                <a:spcPts val="19800"/>
              </a:lnSpc>
              <a:buFont typeface="Arial"/>
              <a:buChar char="•"/>
            </a:pPr>
            <a:r>
              <a:rPr lang="en-US" sz="11000" dirty="0">
                <a:solidFill>
                  <a:srgbClr val="F4F4F4"/>
                </a:solidFill>
                <a:latin typeface="Poppins"/>
              </a:rPr>
              <a:t>Proprietary / Exclusive Offerings</a:t>
            </a:r>
          </a:p>
          <a:p>
            <a:pPr marL="2374905" lvl="1" indent="-1187453">
              <a:lnSpc>
                <a:spcPts val="19800"/>
              </a:lnSpc>
              <a:buFont typeface="Arial"/>
              <a:buChar char="•"/>
            </a:pPr>
            <a:r>
              <a:rPr lang="en-US" sz="11000" dirty="0">
                <a:solidFill>
                  <a:srgbClr val="F4F4F4"/>
                </a:solidFill>
                <a:latin typeface="Poppins"/>
              </a:rPr>
              <a:t>Verticals of Specialty </a:t>
            </a:r>
          </a:p>
          <a:p>
            <a:pPr marL="2374905" lvl="1" indent="-1187453">
              <a:lnSpc>
                <a:spcPts val="19800"/>
              </a:lnSpc>
              <a:buFont typeface="Arial"/>
              <a:buChar char="•"/>
            </a:pPr>
            <a:r>
              <a:rPr lang="en-US" sz="11000" dirty="0">
                <a:solidFill>
                  <a:srgbClr val="F4F4F4"/>
                </a:solidFill>
                <a:latin typeface="Poppins"/>
              </a:rPr>
              <a:t>Health Insurance Available </a:t>
            </a:r>
          </a:p>
          <a:p>
            <a:pPr marL="2374905" lvl="1" indent="-1187453">
              <a:lnSpc>
                <a:spcPts val="19800"/>
              </a:lnSpc>
              <a:buFont typeface="Arial"/>
              <a:buChar char="•"/>
            </a:pPr>
            <a:r>
              <a:rPr lang="en-US" sz="11000" dirty="0">
                <a:solidFill>
                  <a:srgbClr val="F4F4F4"/>
                </a:solidFill>
                <a:latin typeface="Poppins"/>
              </a:rPr>
              <a:t>Acquisition Strategies / Capabilities</a:t>
            </a:r>
          </a:p>
          <a:p>
            <a:pPr marL="2374905" lvl="1" indent="-1187453">
              <a:lnSpc>
                <a:spcPts val="19800"/>
              </a:lnSpc>
              <a:buFont typeface="Arial"/>
              <a:buChar char="•"/>
            </a:pPr>
            <a:r>
              <a:rPr lang="en-US" sz="11000" dirty="0">
                <a:solidFill>
                  <a:srgbClr val="F4F4F4"/>
                </a:solidFill>
                <a:latin typeface="Poppins"/>
              </a:rPr>
              <a:t>Release Protocol – Open Release?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490740" y="2066925"/>
            <a:ext cx="29697424" cy="1803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646"/>
              </a:lnSpc>
            </a:pPr>
            <a:r>
              <a:rPr lang="en-US" sz="13646">
                <a:solidFill>
                  <a:srgbClr val="FFC500"/>
                </a:solidFill>
                <a:latin typeface="Montserrat Heavy"/>
              </a:rPr>
              <a:t>Additional Considerations </a:t>
            </a:r>
          </a:p>
        </p:txBody>
      </p:sp>
      <p:sp>
        <p:nvSpPr>
          <p:cNvPr id="4" name="Freeform 4"/>
          <p:cNvSpPr/>
          <p:nvPr/>
        </p:nvSpPr>
        <p:spPr>
          <a:xfrm>
            <a:off x="31131502" y="-2204567"/>
            <a:ext cx="7322355" cy="7322355"/>
          </a:xfrm>
          <a:custGeom>
            <a:avLst/>
            <a:gdLst/>
            <a:ahLst/>
            <a:cxnLst/>
            <a:rect l="l" t="t" r="r" b="b"/>
            <a:pathLst>
              <a:path w="7322355" h="7322355">
                <a:moveTo>
                  <a:pt x="0" y="0"/>
                </a:moveTo>
                <a:lnTo>
                  <a:pt x="7322355" y="0"/>
                </a:lnTo>
                <a:lnTo>
                  <a:pt x="7322355" y="7322355"/>
                </a:lnTo>
                <a:lnTo>
                  <a:pt x="0" y="7322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3070905" y="12973"/>
            <a:ext cx="3505096" cy="3476186"/>
            <a:chOff x="0" y="0"/>
            <a:chExt cx="4751400" cy="40245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751400" cy="4024507"/>
            </a:xfrm>
            <a:custGeom>
              <a:avLst/>
              <a:gdLst/>
              <a:ahLst/>
              <a:cxnLst/>
              <a:rect l="l" t="t" r="r" b="b"/>
              <a:pathLst>
                <a:path w="4751400" h="4024507">
                  <a:moveTo>
                    <a:pt x="0" y="0"/>
                  </a:moveTo>
                  <a:lnTo>
                    <a:pt x="4751400" y="0"/>
                  </a:lnTo>
                  <a:lnTo>
                    <a:pt x="4751400" y="4024507"/>
                  </a:lnTo>
                  <a:lnTo>
                    <a:pt x="0" y="4024507"/>
                  </a:lnTo>
                  <a:close/>
                </a:path>
              </a:pathLst>
            </a:custGeom>
            <a:solidFill>
              <a:srgbClr val="0CC0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04775"/>
              <a:ext cx="4751400" cy="4129282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504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3610207" y="587288"/>
            <a:ext cx="2288745" cy="2251357"/>
          </a:xfrm>
          <a:custGeom>
            <a:avLst/>
            <a:gdLst/>
            <a:ahLst/>
            <a:cxnLst/>
            <a:rect l="l" t="t" r="r" b="b"/>
            <a:pathLst>
              <a:path w="2288745" h="2251357">
                <a:moveTo>
                  <a:pt x="0" y="0"/>
                </a:moveTo>
                <a:lnTo>
                  <a:pt x="2288745" y="0"/>
                </a:lnTo>
                <a:lnTo>
                  <a:pt x="2288745" y="2251357"/>
                </a:lnTo>
                <a:lnTo>
                  <a:pt x="0" y="22513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60977"/>
            </a:stretch>
          </a:blipFill>
        </p:spPr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E0A8F48D-FB47-49AB-8934-53D9A749F311}"/>
              </a:ext>
            </a:extLst>
          </p:cNvPr>
          <p:cNvGrpSpPr/>
          <p:nvPr/>
        </p:nvGrpSpPr>
        <p:grpSpPr>
          <a:xfrm>
            <a:off x="0" y="19986931"/>
            <a:ext cx="36576000" cy="901394"/>
            <a:chOff x="0" y="0"/>
            <a:chExt cx="42741924" cy="1043577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176CB2E-AB27-40FF-B907-4E0489EF8AF2}"/>
                </a:ext>
              </a:extLst>
            </p:cNvPr>
            <p:cNvSpPr/>
            <p:nvPr/>
          </p:nvSpPr>
          <p:spPr>
            <a:xfrm>
              <a:off x="0" y="0"/>
              <a:ext cx="42741924" cy="1043577"/>
            </a:xfrm>
            <a:custGeom>
              <a:avLst/>
              <a:gdLst/>
              <a:ahLst/>
              <a:cxnLst/>
              <a:rect l="l" t="t" r="r" b="b"/>
              <a:pathLst>
                <a:path w="42741924" h="1043577">
                  <a:moveTo>
                    <a:pt x="0" y="0"/>
                  </a:moveTo>
                  <a:lnTo>
                    <a:pt x="42741924" y="0"/>
                  </a:lnTo>
                  <a:lnTo>
                    <a:pt x="42741924" y="1043577"/>
                  </a:lnTo>
                  <a:lnTo>
                    <a:pt x="0" y="1043577"/>
                  </a:lnTo>
                  <a:close/>
                </a:path>
              </a:pathLst>
            </a:custGeom>
            <a:solidFill>
              <a:srgbClr val="0CC0DF"/>
            </a:solidFill>
          </p:spPr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148B651F-17E3-4A1D-AA5D-56B6A62FC3DD}"/>
                </a:ext>
              </a:extLst>
            </p:cNvPr>
            <p:cNvSpPr txBox="1"/>
            <p:nvPr/>
          </p:nvSpPr>
          <p:spPr>
            <a:xfrm>
              <a:off x="0" y="-104775"/>
              <a:ext cx="42741924" cy="1148352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504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72814" y="5366623"/>
            <a:ext cx="17454057" cy="11159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58604" lvl="1" indent="-1229302">
              <a:lnSpc>
                <a:spcPts val="22319"/>
              </a:lnSpc>
              <a:buFont typeface="Arial"/>
              <a:buChar char="•"/>
            </a:pPr>
            <a:r>
              <a:rPr lang="en-US" sz="11387">
                <a:solidFill>
                  <a:srgbClr val="F4F4F4"/>
                </a:solidFill>
                <a:latin typeface="Poppins Bold"/>
              </a:rPr>
              <a:t>Synergy</a:t>
            </a:r>
          </a:p>
          <a:p>
            <a:pPr marL="2458604" lvl="1" indent="-1229302">
              <a:lnSpc>
                <a:spcPts val="22319"/>
              </a:lnSpc>
              <a:buFont typeface="Arial"/>
              <a:buChar char="•"/>
            </a:pPr>
            <a:r>
              <a:rPr lang="en-US" sz="11387">
                <a:solidFill>
                  <a:srgbClr val="F4F4F4"/>
                </a:solidFill>
                <a:latin typeface="Poppins Bold"/>
              </a:rPr>
              <a:t>Symbiotic</a:t>
            </a:r>
          </a:p>
          <a:p>
            <a:pPr marL="2458604" lvl="1" indent="-1229302">
              <a:lnSpc>
                <a:spcPts val="22319"/>
              </a:lnSpc>
              <a:buFont typeface="Arial"/>
              <a:buChar char="•"/>
            </a:pPr>
            <a:r>
              <a:rPr lang="en-US" sz="11387">
                <a:solidFill>
                  <a:srgbClr val="F4F4F4"/>
                </a:solidFill>
                <a:latin typeface="Poppins Bold"/>
              </a:rPr>
              <a:t>Vested Partnership</a:t>
            </a:r>
          </a:p>
          <a:p>
            <a:pPr marL="2458604" lvl="1" indent="-1229302">
              <a:lnSpc>
                <a:spcPts val="22319"/>
              </a:lnSpc>
              <a:buFont typeface="Arial"/>
              <a:buChar char="•"/>
            </a:pPr>
            <a:r>
              <a:rPr lang="en-US" sz="11387">
                <a:solidFill>
                  <a:srgbClr val="F4F4F4"/>
                </a:solidFill>
                <a:latin typeface="Poppins Bold"/>
              </a:rPr>
              <a:t>Family-Oriented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490740" y="2066925"/>
            <a:ext cx="30596570" cy="3527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646"/>
              </a:lnSpc>
            </a:pPr>
            <a:r>
              <a:rPr lang="en-US" sz="13646" spc="-204">
                <a:solidFill>
                  <a:srgbClr val="FFC500"/>
                </a:solidFill>
                <a:latin typeface="Montserrat Heavy"/>
              </a:rPr>
              <a:t>Overall FMO-Agent Relationship</a:t>
            </a:r>
          </a:p>
          <a:p>
            <a:pPr>
              <a:lnSpc>
                <a:spcPts val="13646"/>
              </a:lnSpc>
            </a:pPr>
            <a:endParaRPr lang="en-US" sz="13646" spc="-204">
              <a:solidFill>
                <a:srgbClr val="FFC500"/>
              </a:solidFill>
              <a:latin typeface="Montserrat Heavy"/>
            </a:endParaRPr>
          </a:p>
        </p:txBody>
      </p:sp>
      <p:grpSp>
        <p:nvGrpSpPr>
          <p:cNvPr id="7" name="Group 12">
            <a:extLst>
              <a:ext uri="{FF2B5EF4-FFF2-40B4-BE49-F238E27FC236}">
                <a16:creationId xmlns:a16="http://schemas.microsoft.com/office/drawing/2014/main" id="{B417D072-5D97-4A0C-96A0-B2DC34E40AAA}"/>
              </a:ext>
            </a:extLst>
          </p:cNvPr>
          <p:cNvGrpSpPr/>
          <p:nvPr/>
        </p:nvGrpSpPr>
        <p:grpSpPr>
          <a:xfrm>
            <a:off x="0" y="19986931"/>
            <a:ext cx="36576000" cy="901394"/>
            <a:chOff x="0" y="0"/>
            <a:chExt cx="42741924" cy="1043577"/>
          </a:xfrm>
        </p:grpSpPr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C81DC991-7BED-4348-B4B4-309B0B66CFC1}"/>
                </a:ext>
              </a:extLst>
            </p:cNvPr>
            <p:cNvSpPr/>
            <p:nvPr/>
          </p:nvSpPr>
          <p:spPr>
            <a:xfrm>
              <a:off x="0" y="0"/>
              <a:ext cx="42741924" cy="1043577"/>
            </a:xfrm>
            <a:custGeom>
              <a:avLst/>
              <a:gdLst/>
              <a:ahLst/>
              <a:cxnLst/>
              <a:rect l="l" t="t" r="r" b="b"/>
              <a:pathLst>
                <a:path w="42741924" h="1043577">
                  <a:moveTo>
                    <a:pt x="0" y="0"/>
                  </a:moveTo>
                  <a:lnTo>
                    <a:pt x="42741924" y="0"/>
                  </a:lnTo>
                  <a:lnTo>
                    <a:pt x="42741924" y="1043577"/>
                  </a:lnTo>
                  <a:lnTo>
                    <a:pt x="0" y="1043577"/>
                  </a:lnTo>
                  <a:close/>
                </a:path>
              </a:pathLst>
            </a:custGeom>
            <a:solidFill>
              <a:srgbClr val="0CC0DF"/>
            </a:solidFill>
          </p:spPr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7C5BE685-1A8B-49ED-BE95-509D23903F98}"/>
                </a:ext>
              </a:extLst>
            </p:cNvPr>
            <p:cNvSpPr txBox="1"/>
            <p:nvPr/>
          </p:nvSpPr>
          <p:spPr>
            <a:xfrm>
              <a:off x="0" y="-104775"/>
              <a:ext cx="42741924" cy="1148352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504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20834420" y="5690149"/>
            <a:ext cx="0" cy="12204033"/>
          </a:xfrm>
          <a:prstGeom prst="line">
            <a:avLst/>
          </a:prstGeom>
          <a:ln w="952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22948084" y="15167724"/>
            <a:ext cx="7940967" cy="516163"/>
          </a:xfrm>
          <a:custGeom>
            <a:avLst/>
            <a:gdLst/>
            <a:ahLst/>
            <a:cxnLst/>
            <a:rect l="l" t="t" r="r" b="b"/>
            <a:pathLst>
              <a:path w="7940967" h="516163">
                <a:moveTo>
                  <a:pt x="0" y="0"/>
                </a:moveTo>
                <a:lnTo>
                  <a:pt x="7940967" y="0"/>
                </a:lnTo>
                <a:lnTo>
                  <a:pt x="7940967" y="516163"/>
                </a:lnTo>
                <a:lnTo>
                  <a:pt x="0" y="5161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372814" y="5366623"/>
            <a:ext cx="17454057" cy="11159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58604" lvl="1" indent="-1229302">
              <a:lnSpc>
                <a:spcPts val="22319"/>
              </a:lnSpc>
              <a:buFont typeface="Arial"/>
              <a:buChar char="•"/>
            </a:pPr>
            <a:r>
              <a:rPr lang="en-US" sz="11387">
                <a:solidFill>
                  <a:srgbClr val="F4F4F4"/>
                </a:solidFill>
                <a:latin typeface="Poppins Bold"/>
              </a:rPr>
              <a:t>Synergy</a:t>
            </a:r>
          </a:p>
          <a:p>
            <a:pPr marL="2458604" lvl="1" indent="-1229302">
              <a:lnSpc>
                <a:spcPts val="22319"/>
              </a:lnSpc>
              <a:buFont typeface="Arial"/>
              <a:buChar char="•"/>
            </a:pPr>
            <a:r>
              <a:rPr lang="en-US" sz="11387">
                <a:solidFill>
                  <a:srgbClr val="F4F4F4"/>
                </a:solidFill>
                <a:latin typeface="Poppins Bold"/>
              </a:rPr>
              <a:t>Symbiotic</a:t>
            </a:r>
          </a:p>
          <a:p>
            <a:pPr marL="2458604" lvl="1" indent="-1229302">
              <a:lnSpc>
                <a:spcPts val="22319"/>
              </a:lnSpc>
              <a:buFont typeface="Arial"/>
              <a:buChar char="•"/>
            </a:pPr>
            <a:r>
              <a:rPr lang="en-US" sz="11387">
                <a:solidFill>
                  <a:srgbClr val="F4F4F4"/>
                </a:solidFill>
                <a:latin typeface="Poppins Bold"/>
              </a:rPr>
              <a:t>Vested Partnership</a:t>
            </a:r>
          </a:p>
          <a:p>
            <a:pPr marL="2458604" lvl="1" indent="-1229302">
              <a:lnSpc>
                <a:spcPts val="22319"/>
              </a:lnSpc>
              <a:buFont typeface="Arial"/>
              <a:buChar char="•"/>
            </a:pPr>
            <a:r>
              <a:rPr lang="en-US" sz="11387">
                <a:solidFill>
                  <a:srgbClr val="F4F4F4"/>
                </a:solidFill>
                <a:latin typeface="Poppins Bold"/>
              </a:rPr>
              <a:t>Family-Oriented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490740" y="2066925"/>
            <a:ext cx="30596570" cy="3527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646"/>
              </a:lnSpc>
            </a:pPr>
            <a:r>
              <a:rPr lang="en-US" sz="13646" spc="-204">
                <a:solidFill>
                  <a:srgbClr val="FFC500"/>
                </a:solidFill>
                <a:latin typeface="Montserrat Heavy"/>
              </a:rPr>
              <a:t>Overall FMO-Agent Relationship</a:t>
            </a:r>
          </a:p>
          <a:p>
            <a:pPr>
              <a:lnSpc>
                <a:spcPts val="13646"/>
              </a:lnSpc>
            </a:pPr>
            <a:endParaRPr lang="en-US" sz="13646" spc="-204">
              <a:solidFill>
                <a:srgbClr val="FFC500"/>
              </a:solidFill>
              <a:latin typeface="Montserrat Heavy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724092" y="6504067"/>
            <a:ext cx="11363215" cy="8381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500"/>
              </a:lnSpc>
            </a:pPr>
            <a:r>
              <a:rPr lang="en-US" sz="11000" dirty="0">
                <a:solidFill>
                  <a:srgbClr val="F4F4F4"/>
                </a:solidFill>
                <a:latin typeface="Poppins Bold"/>
              </a:rPr>
              <a:t>This is how the RELATIONSHIP with your FMO should be!</a:t>
            </a:r>
          </a:p>
        </p:txBody>
      </p:sp>
      <p:grpSp>
        <p:nvGrpSpPr>
          <p:cNvPr id="10" name="Group 12">
            <a:extLst>
              <a:ext uri="{FF2B5EF4-FFF2-40B4-BE49-F238E27FC236}">
                <a16:creationId xmlns:a16="http://schemas.microsoft.com/office/drawing/2014/main" id="{B252F79E-B113-4493-95F1-663AB172AED9}"/>
              </a:ext>
            </a:extLst>
          </p:cNvPr>
          <p:cNvGrpSpPr/>
          <p:nvPr/>
        </p:nvGrpSpPr>
        <p:grpSpPr>
          <a:xfrm>
            <a:off x="0" y="19986931"/>
            <a:ext cx="36576000" cy="901394"/>
            <a:chOff x="0" y="0"/>
            <a:chExt cx="42741924" cy="1043577"/>
          </a:xfrm>
        </p:grpSpPr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51F2D943-E662-42E9-AADD-E6266F7C10F9}"/>
                </a:ext>
              </a:extLst>
            </p:cNvPr>
            <p:cNvSpPr/>
            <p:nvPr/>
          </p:nvSpPr>
          <p:spPr>
            <a:xfrm>
              <a:off x="0" y="0"/>
              <a:ext cx="42741924" cy="1043577"/>
            </a:xfrm>
            <a:custGeom>
              <a:avLst/>
              <a:gdLst/>
              <a:ahLst/>
              <a:cxnLst/>
              <a:rect l="l" t="t" r="r" b="b"/>
              <a:pathLst>
                <a:path w="42741924" h="1043577">
                  <a:moveTo>
                    <a:pt x="0" y="0"/>
                  </a:moveTo>
                  <a:lnTo>
                    <a:pt x="42741924" y="0"/>
                  </a:lnTo>
                  <a:lnTo>
                    <a:pt x="42741924" y="1043577"/>
                  </a:lnTo>
                  <a:lnTo>
                    <a:pt x="0" y="1043577"/>
                  </a:lnTo>
                  <a:close/>
                </a:path>
              </a:pathLst>
            </a:custGeom>
            <a:solidFill>
              <a:srgbClr val="0CC0DF"/>
            </a:solidFill>
          </p:spPr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5E6A8B13-A049-4898-883F-9A96993AF10D}"/>
                </a:ext>
              </a:extLst>
            </p:cNvPr>
            <p:cNvSpPr txBox="1"/>
            <p:nvPr/>
          </p:nvSpPr>
          <p:spPr>
            <a:xfrm>
              <a:off x="0" y="-104775"/>
              <a:ext cx="42741924" cy="1148352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504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5086522" y="-3606801"/>
            <a:ext cx="25485987" cy="12742993"/>
            <a:chOff x="0" y="0"/>
            <a:chExt cx="812800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CC0D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812800" cy="511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128574" y="8396188"/>
            <a:ext cx="30050064" cy="2661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45"/>
              </a:lnSpc>
            </a:pPr>
            <a:r>
              <a:rPr lang="en-US" sz="20045">
                <a:solidFill>
                  <a:srgbClr val="FFC500"/>
                </a:solidFill>
                <a:latin typeface="Montserrat Heavy"/>
              </a:rPr>
              <a:t>THANK YOU</a:t>
            </a:r>
          </a:p>
        </p:txBody>
      </p:sp>
      <p:sp>
        <p:nvSpPr>
          <p:cNvPr id="6" name="Freeform 6"/>
          <p:cNvSpPr/>
          <p:nvPr/>
        </p:nvSpPr>
        <p:spPr>
          <a:xfrm>
            <a:off x="23416672" y="4827126"/>
            <a:ext cx="8825687" cy="8825687"/>
          </a:xfrm>
          <a:custGeom>
            <a:avLst/>
            <a:gdLst/>
            <a:ahLst/>
            <a:cxnLst/>
            <a:rect l="l" t="t" r="r" b="b"/>
            <a:pathLst>
              <a:path w="8825687" h="8825687">
                <a:moveTo>
                  <a:pt x="0" y="0"/>
                </a:moveTo>
                <a:lnTo>
                  <a:pt x="8825687" y="0"/>
                </a:lnTo>
                <a:lnTo>
                  <a:pt x="8825687" y="8825687"/>
                </a:lnTo>
                <a:lnTo>
                  <a:pt x="0" y="88256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4839839" y="6177232"/>
            <a:ext cx="5979352" cy="5979352"/>
            <a:chOff x="0" y="0"/>
            <a:chExt cx="7972470" cy="797247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972470" cy="7972470"/>
            </a:xfrm>
            <a:custGeom>
              <a:avLst/>
              <a:gdLst/>
              <a:ahLst/>
              <a:cxnLst/>
              <a:rect l="l" t="t" r="r" b="b"/>
              <a:pathLst>
                <a:path w="7972470" h="7972470">
                  <a:moveTo>
                    <a:pt x="0" y="0"/>
                  </a:moveTo>
                  <a:lnTo>
                    <a:pt x="7972470" y="0"/>
                  </a:lnTo>
                  <a:lnTo>
                    <a:pt x="7972470" y="7972470"/>
                  </a:lnTo>
                  <a:lnTo>
                    <a:pt x="0" y="7972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flipH="1">
            <a:off x="3128574" y="2707546"/>
            <a:ext cx="4463150" cy="4463150"/>
          </a:xfrm>
          <a:custGeom>
            <a:avLst/>
            <a:gdLst/>
            <a:ahLst/>
            <a:cxnLst/>
            <a:rect l="l" t="t" r="r" b="b"/>
            <a:pathLst>
              <a:path w="4463150" h="4463150">
                <a:moveTo>
                  <a:pt x="4463151" y="0"/>
                </a:moveTo>
                <a:lnTo>
                  <a:pt x="0" y="0"/>
                </a:lnTo>
                <a:lnTo>
                  <a:pt x="0" y="4463150"/>
                </a:lnTo>
                <a:lnTo>
                  <a:pt x="4463151" y="4463150"/>
                </a:lnTo>
                <a:lnTo>
                  <a:pt x="446315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128574" y="10524220"/>
            <a:ext cx="15319769" cy="178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3877"/>
              </a:lnSpc>
              <a:spcBef>
                <a:spcPct val="0"/>
              </a:spcBef>
            </a:pPr>
            <a:r>
              <a:rPr lang="en-US" sz="9912" u="none">
                <a:solidFill>
                  <a:srgbClr val="F4F4F4"/>
                </a:solidFill>
                <a:latin typeface="Poppins"/>
              </a:rPr>
              <a:t>For Your Attendence</a:t>
            </a:r>
          </a:p>
        </p:txBody>
      </p:sp>
      <p:sp>
        <p:nvSpPr>
          <p:cNvPr id="11" name="Freeform 11"/>
          <p:cNvSpPr/>
          <p:nvPr/>
        </p:nvSpPr>
        <p:spPr>
          <a:xfrm>
            <a:off x="3128574" y="16798643"/>
            <a:ext cx="8261860" cy="2251357"/>
          </a:xfrm>
          <a:custGeom>
            <a:avLst/>
            <a:gdLst/>
            <a:ahLst/>
            <a:cxnLst/>
            <a:rect l="l" t="t" r="r" b="b"/>
            <a:pathLst>
              <a:path w="8261860" h="2251357">
                <a:moveTo>
                  <a:pt x="0" y="0"/>
                </a:moveTo>
                <a:lnTo>
                  <a:pt x="8261861" y="0"/>
                </a:lnTo>
                <a:lnTo>
                  <a:pt x="8261861" y="2251356"/>
                </a:lnTo>
                <a:lnTo>
                  <a:pt x="0" y="22513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5157810" y="17412381"/>
            <a:ext cx="8020829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3600">
                <a:solidFill>
                  <a:srgbClr val="F4F4F4"/>
                </a:solidFill>
                <a:latin typeface="Poppins Bold"/>
              </a:rPr>
              <a:t>WWW.PSMBROKERAGE.COM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5167335" y="18034589"/>
            <a:ext cx="8020829" cy="509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20"/>
              </a:lnSpc>
            </a:pPr>
            <a:r>
              <a:rPr lang="en-US" sz="2800">
                <a:solidFill>
                  <a:srgbClr val="F4F4F4"/>
                </a:solidFill>
                <a:latin typeface="Poppins"/>
              </a:rPr>
              <a:t>For Agent Use Only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85699" y="3959052"/>
            <a:ext cx="30440589" cy="14228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943100" lvl="1" indent="-971550">
              <a:lnSpc>
                <a:spcPts val="14040"/>
              </a:lnSpc>
              <a:buFont typeface="Arial"/>
              <a:buChar char="•"/>
            </a:pPr>
            <a:r>
              <a:rPr lang="en-US" sz="9000" dirty="0">
                <a:solidFill>
                  <a:srgbClr val="F4F4F4"/>
                </a:solidFill>
                <a:latin typeface="Poppins Bold"/>
              </a:rPr>
              <a:t>So many acronyms...??</a:t>
            </a:r>
          </a:p>
          <a:p>
            <a:pPr marL="3886200" lvl="2" indent="-1295400">
              <a:lnSpc>
                <a:spcPts val="14040"/>
              </a:lnSpc>
              <a:buFont typeface="Arial"/>
              <a:buChar char="⚬"/>
            </a:pPr>
            <a:r>
              <a:rPr lang="en-US" sz="9000" dirty="0">
                <a:solidFill>
                  <a:srgbClr val="F4F4F4"/>
                </a:solidFill>
                <a:latin typeface="Poppins"/>
              </a:rPr>
              <a:t>FMO / IMO / NMO / TMO</a:t>
            </a:r>
          </a:p>
          <a:p>
            <a:pPr marL="1943100" lvl="1" indent="-971550">
              <a:lnSpc>
                <a:spcPts val="14040"/>
              </a:lnSpc>
              <a:buFont typeface="Arial"/>
              <a:buChar char="•"/>
            </a:pPr>
            <a:r>
              <a:rPr lang="en-US" sz="9000" dirty="0">
                <a:solidFill>
                  <a:srgbClr val="F4F4F4"/>
                </a:solidFill>
                <a:latin typeface="Poppins Bold"/>
              </a:rPr>
              <a:t>Wholesale Distribution Partner w/ Insurance Carrier</a:t>
            </a:r>
          </a:p>
          <a:p>
            <a:pPr marL="3886200" lvl="2" indent="-1295400">
              <a:lnSpc>
                <a:spcPts val="14040"/>
              </a:lnSpc>
              <a:buFont typeface="Arial"/>
              <a:buChar char="⚬"/>
            </a:pPr>
            <a:r>
              <a:rPr lang="en-US" sz="9000" dirty="0">
                <a:solidFill>
                  <a:srgbClr val="F4F4F4"/>
                </a:solidFill>
                <a:latin typeface="Poppins"/>
              </a:rPr>
              <a:t>Recruit, Educate, Train, Develop, Support Independent Agents and Agencies</a:t>
            </a:r>
          </a:p>
          <a:p>
            <a:pPr marL="3886200" lvl="2" indent="-1295400">
              <a:lnSpc>
                <a:spcPts val="14040"/>
              </a:lnSpc>
              <a:buFont typeface="Arial"/>
              <a:buChar char="⚬"/>
            </a:pPr>
            <a:r>
              <a:rPr lang="en-US" sz="9000" dirty="0">
                <a:solidFill>
                  <a:srgbClr val="F4F4F4"/>
                </a:solidFill>
                <a:latin typeface="Poppins"/>
              </a:rPr>
              <a:t>=&gt; Producing =&gt; Achieve Goals =&gt; Success! </a:t>
            </a:r>
          </a:p>
          <a:p>
            <a:pPr marL="1943100" lvl="1" indent="-971550" algn="l">
              <a:lnSpc>
                <a:spcPts val="14040"/>
              </a:lnSpc>
              <a:buFont typeface="Arial"/>
              <a:buChar char="•"/>
            </a:pPr>
            <a:r>
              <a:rPr lang="en-US" sz="9000" dirty="0">
                <a:solidFill>
                  <a:srgbClr val="F4F4F4"/>
                </a:solidFill>
                <a:latin typeface="Poppins Bold"/>
              </a:rPr>
              <a:t>So much more than that... </a:t>
            </a:r>
          </a:p>
        </p:txBody>
      </p:sp>
      <p:sp>
        <p:nvSpPr>
          <p:cNvPr id="3" name="Freeform 3"/>
          <p:cNvSpPr/>
          <p:nvPr/>
        </p:nvSpPr>
        <p:spPr>
          <a:xfrm>
            <a:off x="5587819" y="6248400"/>
            <a:ext cx="812981" cy="812981"/>
          </a:xfrm>
          <a:custGeom>
            <a:avLst/>
            <a:gdLst/>
            <a:ahLst/>
            <a:cxnLst/>
            <a:rect l="l" t="t" r="r" b="b"/>
            <a:pathLst>
              <a:path w="812981" h="812981">
                <a:moveTo>
                  <a:pt x="0" y="0"/>
                </a:moveTo>
                <a:lnTo>
                  <a:pt x="812981" y="0"/>
                </a:lnTo>
                <a:lnTo>
                  <a:pt x="812981" y="812981"/>
                </a:lnTo>
                <a:lnTo>
                  <a:pt x="0" y="812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86400" y="15163800"/>
            <a:ext cx="812981" cy="812981"/>
          </a:xfrm>
          <a:custGeom>
            <a:avLst/>
            <a:gdLst/>
            <a:ahLst/>
            <a:cxnLst/>
            <a:rect l="l" t="t" r="r" b="b"/>
            <a:pathLst>
              <a:path w="812981" h="812981">
                <a:moveTo>
                  <a:pt x="0" y="0"/>
                </a:moveTo>
                <a:lnTo>
                  <a:pt x="812981" y="0"/>
                </a:lnTo>
                <a:lnTo>
                  <a:pt x="812981" y="812981"/>
                </a:lnTo>
                <a:lnTo>
                  <a:pt x="0" y="812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080949" y="1685210"/>
            <a:ext cx="21378871" cy="1803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646"/>
              </a:lnSpc>
            </a:pPr>
            <a:r>
              <a:rPr lang="en-US" sz="13646">
                <a:solidFill>
                  <a:srgbClr val="FFC500"/>
                </a:solidFill>
                <a:latin typeface="Montserrat Heavy"/>
              </a:rPr>
              <a:t>So what is an FMO? </a:t>
            </a:r>
          </a:p>
        </p:txBody>
      </p:sp>
      <p:sp>
        <p:nvSpPr>
          <p:cNvPr id="7" name="Freeform 7"/>
          <p:cNvSpPr/>
          <p:nvPr/>
        </p:nvSpPr>
        <p:spPr>
          <a:xfrm>
            <a:off x="31131502" y="-2204567"/>
            <a:ext cx="7322355" cy="7322355"/>
          </a:xfrm>
          <a:custGeom>
            <a:avLst/>
            <a:gdLst/>
            <a:ahLst/>
            <a:cxnLst/>
            <a:rect l="l" t="t" r="r" b="b"/>
            <a:pathLst>
              <a:path w="7322355" h="7322355">
                <a:moveTo>
                  <a:pt x="0" y="0"/>
                </a:moveTo>
                <a:lnTo>
                  <a:pt x="7322355" y="0"/>
                </a:lnTo>
                <a:lnTo>
                  <a:pt x="7322355" y="7322355"/>
                </a:lnTo>
                <a:lnTo>
                  <a:pt x="0" y="73223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3070905" y="12973"/>
            <a:ext cx="3505096" cy="3476186"/>
            <a:chOff x="0" y="0"/>
            <a:chExt cx="4751400" cy="402450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751400" cy="4024507"/>
            </a:xfrm>
            <a:custGeom>
              <a:avLst/>
              <a:gdLst/>
              <a:ahLst/>
              <a:cxnLst/>
              <a:rect l="l" t="t" r="r" b="b"/>
              <a:pathLst>
                <a:path w="4751400" h="4024507">
                  <a:moveTo>
                    <a:pt x="0" y="0"/>
                  </a:moveTo>
                  <a:lnTo>
                    <a:pt x="4751400" y="0"/>
                  </a:lnTo>
                  <a:lnTo>
                    <a:pt x="4751400" y="4024507"/>
                  </a:lnTo>
                  <a:lnTo>
                    <a:pt x="0" y="4024507"/>
                  </a:lnTo>
                  <a:close/>
                </a:path>
              </a:pathLst>
            </a:custGeom>
            <a:solidFill>
              <a:srgbClr val="0CC0D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04775"/>
              <a:ext cx="4751400" cy="4129282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504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33610207" y="587288"/>
            <a:ext cx="2288745" cy="2251357"/>
          </a:xfrm>
          <a:custGeom>
            <a:avLst/>
            <a:gdLst/>
            <a:ahLst/>
            <a:cxnLst/>
            <a:rect l="l" t="t" r="r" b="b"/>
            <a:pathLst>
              <a:path w="2288745" h="2251357">
                <a:moveTo>
                  <a:pt x="0" y="0"/>
                </a:moveTo>
                <a:lnTo>
                  <a:pt x="2288745" y="0"/>
                </a:lnTo>
                <a:lnTo>
                  <a:pt x="2288745" y="2251357"/>
                </a:lnTo>
                <a:lnTo>
                  <a:pt x="0" y="22513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60977"/>
            </a:stretch>
          </a:blipFill>
        </p:spPr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5C3EB39F-2E17-43F6-91AA-380E1A8580F4}"/>
              </a:ext>
            </a:extLst>
          </p:cNvPr>
          <p:cNvGrpSpPr/>
          <p:nvPr/>
        </p:nvGrpSpPr>
        <p:grpSpPr>
          <a:xfrm>
            <a:off x="0" y="19986931"/>
            <a:ext cx="36576000" cy="901394"/>
            <a:chOff x="0" y="0"/>
            <a:chExt cx="42741924" cy="1043577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23325B5-EC0B-477D-AD1A-5DCBD7E11FF3}"/>
                </a:ext>
              </a:extLst>
            </p:cNvPr>
            <p:cNvSpPr/>
            <p:nvPr/>
          </p:nvSpPr>
          <p:spPr>
            <a:xfrm>
              <a:off x="0" y="0"/>
              <a:ext cx="42741924" cy="1043577"/>
            </a:xfrm>
            <a:custGeom>
              <a:avLst/>
              <a:gdLst/>
              <a:ahLst/>
              <a:cxnLst/>
              <a:rect l="l" t="t" r="r" b="b"/>
              <a:pathLst>
                <a:path w="42741924" h="1043577">
                  <a:moveTo>
                    <a:pt x="0" y="0"/>
                  </a:moveTo>
                  <a:lnTo>
                    <a:pt x="42741924" y="0"/>
                  </a:lnTo>
                  <a:lnTo>
                    <a:pt x="42741924" y="1043577"/>
                  </a:lnTo>
                  <a:lnTo>
                    <a:pt x="0" y="1043577"/>
                  </a:lnTo>
                  <a:close/>
                </a:path>
              </a:pathLst>
            </a:custGeom>
            <a:solidFill>
              <a:srgbClr val="0CC0DF"/>
            </a:solidFill>
          </p:spPr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A14B206E-CEEF-42D6-A335-D7137557018F}"/>
                </a:ext>
              </a:extLst>
            </p:cNvPr>
            <p:cNvSpPr txBox="1"/>
            <p:nvPr/>
          </p:nvSpPr>
          <p:spPr>
            <a:xfrm>
              <a:off x="0" y="-104775"/>
              <a:ext cx="42741924" cy="1148352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5040"/>
                </a:lnSpc>
              </a:pPr>
              <a:endParaRPr/>
            </a:p>
          </p:txBody>
        </p:sp>
      </p:grpSp>
      <p:sp>
        <p:nvSpPr>
          <p:cNvPr id="15" name="Freeform 4">
            <a:extLst>
              <a:ext uri="{FF2B5EF4-FFF2-40B4-BE49-F238E27FC236}">
                <a16:creationId xmlns:a16="http://schemas.microsoft.com/office/drawing/2014/main" id="{A47A3E10-60FF-4FA8-80E9-F4606030BA62}"/>
              </a:ext>
            </a:extLst>
          </p:cNvPr>
          <p:cNvSpPr/>
          <p:nvPr/>
        </p:nvSpPr>
        <p:spPr>
          <a:xfrm>
            <a:off x="5587819" y="11658600"/>
            <a:ext cx="812981" cy="812981"/>
          </a:xfrm>
          <a:custGeom>
            <a:avLst/>
            <a:gdLst/>
            <a:ahLst/>
            <a:cxnLst/>
            <a:rect l="l" t="t" r="r" b="b"/>
            <a:pathLst>
              <a:path w="812981" h="812981">
                <a:moveTo>
                  <a:pt x="0" y="0"/>
                </a:moveTo>
                <a:lnTo>
                  <a:pt x="812981" y="0"/>
                </a:lnTo>
                <a:lnTo>
                  <a:pt x="812981" y="812982"/>
                </a:lnTo>
                <a:lnTo>
                  <a:pt x="0" y="812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10373" y="4347442"/>
            <a:ext cx="27208227" cy="1341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210"/>
              </a:lnSpc>
            </a:pPr>
            <a:r>
              <a:rPr lang="en-US" sz="9000">
                <a:solidFill>
                  <a:srgbClr val="0CC0DF"/>
                </a:solidFill>
                <a:latin typeface="Poppins Bold"/>
              </a:rPr>
              <a:t>    Foundational Pillars: </a:t>
            </a:r>
          </a:p>
          <a:p>
            <a:pPr marL="1943100" lvl="1" indent="-971550">
              <a:lnSpc>
                <a:spcPts val="15210"/>
              </a:lnSpc>
              <a:buAutoNum type="arabicPeriod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 Portfolio of Carriers / Products</a:t>
            </a:r>
          </a:p>
          <a:p>
            <a:pPr marL="1943100" lvl="1" indent="-971550">
              <a:lnSpc>
                <a:spcPts val="15210"/>
              </a:lnSpc>
              <a:buAutoNum type="arabicPeriod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 Infrastructure – Internal &amp; External</a:t>
            </a:r>
          </a:p>
          <a:p>
            <a:pPr marL="1943100" lvl="1" indent="-971550">
              <a:lnSpc>
                <a:spcPts val="15210"/>
              </a:lnSpc>
              <a:buAutoNum type="arabicPeriod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 Tools / Resources / Platforms</a:t>
            </a:r>
          </a:p>
          <a:p>
            <a:pPr marL="1943100" lvl="1" indent="-971550">
              <a:lnSpc>
                <a:spcPts val="15210"/>
              </a:lnSpc>
              <a:buAutoNum type="arabicPeriod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 Relationships – Carriers / Vendors / Industry Experts</a:t>
            </a:r>
          </a:p>
          <a:p>
            <a:pPr marL="1943100" lvl="1" indent="-971550" algn="l">
              <a:lnSpc>
                <a:spcPts val="15210"/>
              </a:lnSpc>
              <a:buAutoNum type="arabicPeriod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 Support =&gt; Catered Support</a:t>
            </a:r>
          </a:p>
        </p:txBody>
      </p:sp>
      <p:sp>
        <p:nvSpPr>
          <p:cNvPr id="3" name="Freeform 3"/>
          <p:cNvSpPr/>
          <p:nvPr/>
        </p:nvSpPr>
        <p:spPr>
          <a:xfrm>
            <a:off x="3129269" y="4871317"/>
            <a:ext cx="3162529" cy="12908280"/>
          </a:xfrm>
          <a:custGeom>
            <a:avLst/>
            <a:gdLst/>
            <a:ahLst/>
            <a:cxnLst/>
            <a:rect l="l" t="t" r="r" b="b"/>
            <a:pathLst>
              <a:path w="3162529" h="12908280">
                <a:moveTo>
                  <a:pt x="0" y="0"/>
                </a:moveTo>
                <a:lnTo>
                  <a:pt x="3162529" y="0"/>
                </a:lnTo>
                <a:lnTo>
                  <a:pt x="3162529" y="12908280"/>
                </a:lnTo>
                <a:lnTo>
                  <a:pt x="0" y="129082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452640" y="2066925"/>
            <a:ext cx="21378871" cy="1803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646"/>
              </a:lnSpc>
            </a:pPr>
            <a:r>
              <a:rPr lang="en-US" sz="13646">
                <a:solidFill>
                  <a:srgbClr val="FFC500"/>
                </a:solidFill>
                <a:latin typeface="Montserrat Heavy"/>
              </a:rPr>
              <a:t>So what is an FMO? </a:t>
            </a:r>
          </a:p>
        </p:txBody>
      </p:sp>
      <p:sp>
        <p:nvSpPr>
          <p:cNvPr id="5" name="Freeform 5"/>
          <p:cNvSpPr/>
          <p:nvPr/>
        </p:nvSpPr>
        <p:spPr>
          <a:xfrm>
            <a:off x="31131502" y="-2204567"/>
            <a:ext cx="7322355" cy="7322355"/>
          </a:xfrm>
          <a:custGeom>
            <a:avLst/>
            <a:gdLst/>
            <a:ahLst/>
            <a:cxnLst/>
            <a:rect l="l" t="t" r="r" b="b"/>
            <a:pathLst>
              <a:path w="7322355" h="7322355">
                <a:moveTo>
                  <a:pt x="0" y="0"/>
                </a:moveTo>
                <a:lnTo>
                  <a:pt x="7322355" y="0"/>
                </a:lnTo>
                <a:lnTo>
                  <a:pt x="7322355" y="7322355"/>
                </a:lnTo>
                <a:lnTo>
                  <a:pt x="0" y="73223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3070905" y="12973"/>
            <a:ext cx="3505096" cy="3476186"/>
            <a:chOff x="0" y="0"/>
            <a:chExt cx="4751400" cy="40245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751400" cy="4024507"/>
            </a:xfrm>
            <a:custGeom>
              <a:avLst/>
              <a:gdLst/>
              <a:ahLst/>
              <a:cxnLst/>
              <a:rect l="l" t="t" r="r" b="b"/>
              <a:pathLst>
                <a:path w="4751400" h="4024507">
                  <a:moveTo>
                    <a:pt x="0" y="0"/>
                  </a:moveTo>
                  <a:lnTo>
                    <a:pt x="4751400" y="0"/>
                  </a:lnTo>
                  <a:lnTo>
                    <a:pt x="4751400" y="4024507"/>
                  </a:lnTo>
                  <a:lnTo>
                    <a:pt x="0" y="4024507"/>
                  </a:lnTo>
                  <a:close/>
                </a:path>
              </a:pathLst>
            </a:custGeom>
            <a:solidFill>
              <a:srgbClr val="0CC0D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04775"/>
              <a:ext cx="4751400" cy="4129282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504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3610207" y="587288"/>
            <a:ext cx="2288745" cy="2251357"/>
          </a:xfrm>
          <a:custGeom>
            <a:avLst/>
            <a:gdLst/>
            <a:ahLst/>
            <a:cxnLst/>
            <a:rect l="l" t="t" r="r" b="b"/>
            <a:pathLst>
              <a:path w="2288745" h="2251357">
                <a:moveTo>
                  <a:pt x="0" y="0"/>
                </a:moveTo>
                <a:lnTo>
                  <a:pt x="2288745" y="0"/>
                </a:lnTo>
                <a:lnTo>
                  <a:pt x="2288745" y="2251357"/>
                </a:lnTo>
                <a:lnTo>
                  <a:pt x="0" y="22513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60977"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17A73CF-4683-470D-84DF-6FE813542CEE}"/>
              </a:ext>
            </a:extLst>
          </p:cNvPr>
          <p:cNvGrpSpPr/>
          <p:nvPr/>
        </p:nvGrpSpPr>
        <p:grpSpPr>
          <a:xfrm>
            <a:off x="0" y="19986931"/>
            <a:ext cx="36576000" cy="901394"/>
            <a:chOff x="0" y="0"/>
            <a:chExt cx="42741924" cy="1043577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5F7670E-BCFD-47D6-9E02-FE6C5EE8ED7F}"/>
                </a:ext>
              </a:extLst>
            </p:cNvPr>
            <p:cNvSpPr/>
            <p:nvPr/>
          </p:nvSpPr>
          <p:spPr>
            <a:xfrm>
              <a:off x="0" y="0"/>
              <a:ext cx="42741924" cy="1043577"/>
            </a:xfrm>
            <a:custGeom>
              <a:avLst/>
              <a:gdLst/>
              <a:ahLst/>
              <a:cxnLst/>
              <a:rect l="l" t="t" r="r" b="b"/>
              <a:pathLst>
                <a:path w="42741924" h="1043577">
                  <a:moveTo>
                    <a:pt x="0" y="0"/>
                  </a:moveTo>
                  <a:lnTo>
                    <a:pt x="42741924" y="0"/>
                  </a:lnTo>
                  <a:lnTo>
                    <a:pt x="42741924" y="1043577"/>
                  </a:lnTo>
                  <a:lnTo>
                    <a:pt x="0" y="1043577"/>
                  </a:lnTo>
                  <a:close/>
                </a:path>
              </a:pathLst>
            </a:custGeom>
            <a:solidFill>
              <a:srgbClr val="0CC0DF"/>
            </a:solidFill>
          </p:spPr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0A68A4-1B6C-49BD-82B5-EFFF1E2EEF61}"/>
                </a:ext>
              </a:extLst>
            </p:cNvPr>
            <p:cNvSpPr txBox="1"/>
            <p:nvPr/>
          </p:nvSpPr>
          <p:spPr>
            <a:xfrm>
              <a:off x="0" y="-104775"/>
              <a:ext cx="42741924" cy="1148352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504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61899" y="4233437"/>
            <a:ext cx="28084527" cy="15979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943100" lvl="1" indent="-971550">
              <a:lnSpc>
                <a:spcPts val="18180"/>
              </a:lnSpc>
              <a:buFont typeface="Arial"/>
              <a:buChar char="•"/>
            </a:pPr>
            <a:r>
              <a:rPr lang="en-US" sz="9000">
                <a:solidFill>
                  <a:srgbClr val="F4F4F4"/>
                </a:solidFill>
                <a:latin typeface="Poppins Bold"/>
              </a:rPr>
              <a:t>Interview and Inquire – FMO Vetting Process</a:t>
            </a:r>
          </a:p>
          <a:p>
            <a:pPr marL="3886200" lvl="2" indent="-1295400">
              <a:lnSpc>
                <a:spcPts val="18180"/>
              </a:lnSpc>
              <a:buFont typeface="Arial"/>
              <a:buChar char="⚬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Mimic real world qualification process</a:t>
            </a:r>
          </a:p>
          <a:p>
            <a:pPr marL="3886200" lvl="2" indent="-1295400">
              <a:lnSpc>
                <a:spcPts val="18180"/>
              </a:lnSpc>
              <a:buFont typeface="Arial"/>
              <a:buChar char="⚬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Choose the right business partner!</a:t>
            </a:r>
          </a:p>
          <a:p>
            <a:pPr marL="1943100" lvl="1" indent="-971550">
              <a:lnSpc>
                <a:spcPts val="18180"/>
              </a:lnSpc>
              <a:buFont typeface="Arial"/>
              <a:buChar char="•"/>
            </a:pPr>
            <a:r>
              <a:rPr lang="en-US" sz="9000">
                <a:solidFill>
                  <a:srgbClr val="F4F4F4"/>
                </a:solidFill>
                <a:latin typeface="Poppins Bold"/>
              </a:rPr>
              <a:t>Things to consider...</a:t>
            </a:r>
          </a:p>
          <a:p>
            <a:pPr marL="3886200" lvl="2" indent="-1295400">
              <a:lnSpc>
                <a:spcPts val="18180"/>
              </a:lnSpc>
              <a:buFont typeface="Arial"/>
              <a:buChar char="⚬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What questions do I ask? </a:t>
            </a:r>
          </a:p>
          <a:p>
            <a:pPr marL="3886200" lvl="2" indent="-1295400">
              <a:lnSpc>
                <a:spcPts val="18180"/>
              </a:lnSpc>
              <a:buFont typeface="Arial"/>
              <a:buChar char="⚬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Is there an FMO checklist? </a:t>
            </a:r>
          </a:p>
          <a:p>
            <a:pPr algn="l">
              <a:lnSpc>
                <a:spcPts val="18180"/>
              </a:lnSpc>
            </a:pPr>
            <a:endParaRPr lang="en-US" sz="9000">
              <a:solidFill>
                <a:srgbClr val="F4F4F4"/>
              </a:solidFill>
              <a:latin typeface="Poppin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5562600" y="7467600"/>
            <a:ext cx="812981" cy="812981"/>
          </a:xfrm>
          <a:custGeom>
            <a:avLst/>
            <a:gdLst/>
            <a:ahLst/>
            <a:cxnLst/>
            <a:rect l="l" t="t" r="r" b="b"/>
            <a:pathLst>
              <a:path w="812981" h="812981">
                <a:moveTo>
                  <a:pt x="0" y="0"/>
                </a:moveTo>
                <a:lnTo>
                  <a:pt x="812982" y="0"/>
                </a:lnTo>
                <a:lnTo>
                  <a:pt x="812982" y="812982"/>
                </a:lnTo>
                <a:lnTo>
                  <a:pt x="0" y="812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562600" y="9753600"/>
            <a:ext cx="812981" cy="812981"/>
          </a:xfrm>
          <a:custGeom>
            <a:avLst/>
            <a:gdLst/>
            <a:ahLst/>
            <a:cxnLst/>
            <a:rect l="l" t="t" r="r" b="b"/>
            <a:pathLst>
              <a:path w="812981" h="812981">
                <a:moveTo>
                  <a:pt x="0" y="0"/>
                </a:moveTo>
                <a:lnTo>
                  <a:pt x="812982" y="0"/>
                </a:lnTo>
                <a:lnTo>
                  <a:pt x="812982" y="812981"/>
                </a:lnTo>
                <a:lnTo>
                  <a:pt x="0" y="812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562600" y="14427019"/>
            <a:ext cx="812981" cy="812981"/>
          </a:xfrm>
          <a:custGeom>
            <a:avLst/>
            <a:gdLst/>
            <a:ahLst/>
            <a:cxnLst/>
            <a:rect l="l" t="t" r="r" b="b"/>
            <a:pathLst>
              <a:path w="812981" h="812981">
                <a:moveTo>
                  <a:pt x="0" y="0"/>
                </a:moveTo>
                <a:lnTo>
                  <a:pt x="812982" y="0"/>
                </a:lnTo>
                <a:lnTo>
                  <a:pt x="812982" y="812982"/>
                </a:lnTo>
                <a:lnTo>
                  <a:pt x="0" y="812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562600" y="16687800"/>
            <a:ext cx="812981" cy="812981"/>
          </a:xfrm>
          <a:custGeom>
            <a:avLst/>
            <a:gdLst/>
            <a:ahLst/>
            <a:cxnLst/>
            <a:rect l="l" t="t" r="r" b="b"/>
            <a:pathLst>
              <a:path w="812981" h="812981">
                <a:moveTo>
                  <a:pt x="0" y="0"/>
                </a:moveTo>
                <a:lnTo>
                  <a:pt x="812982" y="0"/>
                </a:lnTo>
                <a:lnTo>
                  <a:pt x="812982" y="812982"/>
                </a:lnTo>
                <a:lnTo>
                  <a:pt x="0" y="812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6744110" y="11214080"/>
            <a:ext cx="7376282" cy="7302520"/>
          </a:xfrm>
          <a:custGeom>
            <a:avLst/>
            <a:gdLst/>
            <a:ahLst/>
            <a:cxnLst/>
            <a:rect l="l" t="t" r="r" b="b"/>
            <a:pathLst>
              <a:path w="7376282" h="7302520">
                <a:moveTo>
                  <a:pt x="0" y="0"/>
                </a:moveTo>
                <a:lnTo>
                  <a:pt x="7376282" y="0"/>
                </a:lnTo>
                <a:lnTo>
                  <a:pt x="7376282" y="7302520"/>
                </a:lnTo>
                <a:lnTo>
                  <a:pt x="0" y="7302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490740" y="2066925"/>
            <a:ext cx="21378871" cy="1803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646"/>
              </a:lnSpc>
            </a:pPr>
            <a:r>
              <a:rPr lang="en-US" sz="13646">
                <a:solidFill>
                  <a:srgbClr val="FFC500"/>
                </a:solidFill>
                <a:latin typeface="Montserrat Heavy"/>
              </a:rPr>
              <a:t>What’s Next </a:t>
            </a:r>
          </a:p>
        </p:txBody>
      </p:sp>
      <p:sp>
        <p:nvSpPr>
          <p:cNvPr id="9" name="Freeform 9"/>
          <p:cNvSpPr/>
          <p:nvPr/>
        </p:nvSpPr>
        <p:spPr>
          <a:xfrm>
            <a:off x="31131502" y="-2204567"/>
            <a:ext cx="7322355" cy="7322355"/>
          </a:xfrm>
          <a:custGeom>
            <a:avLst/>
            <a:gdLst/>
            <a:ahLst/>
            <a:cxnLst/>
            <a:rect l="l" t="t" r="r" b="b"/>
            <a:pathLst>
              <a:path w="7322355" h="7322355">
                <a:moveTo>
                  <a:pt x="0" y="0"/>
                </a:moveTo>
                <a:lnTo>
                  <a:pt x="7322355" y="0"/>
                </a:lnTo>
                <a:lnTo>
                  <a:pt x="7322355" y="7322355"/>
                </a:lnTo>
                <a:lnTo>
                  <a:pt x="0" y="73223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5000"/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33070904" y="12973"/>
            <a:ext cx="4104043" cy="3476186"/>
            <a:chOff x="0" y="0"/>
            <a:chExt cx="4751400" cy="40245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751400" cy="4024507"/>
            </a:xfrm>
            <a:custGeom>
              <a:avLst/>
              <a:gdLst/>
              <a:ahLst/>
              <a:cxnLst/>
              <a:rect l="l" t="t" r="r" b="b"/>
              <a:pathLst>
                <a:path w="4751400" h="4024507">
                  <a:moveTo>
                    <a:pt x="0" y="0"/>
                  </a:moveTo>
                  <a:lnTo>
                    <a:pt x="4751400" y="0"/>
                  </a:lnTo>
                  <a:lnTo>
                    <a:pt x="4751400" y="4024507"/>
                  </a:lnTo>
                  <a:lnTo>
                    <a:pt x="0" y="4024507"/>
                  </a:lnTo>
                  <a:close/>
                </a:path>
              </a:pathLst>
            </a:custGeom>
            <a:solidFill>
              <a:srgbClr val="0CC0D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04775"/>
              <a:ext cx="4751400" cy="4129282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504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33610207" y="587288"/>
            <a:ext cx="2288745" cy="2251357"/>
          </a:xfrm>
          <a:custGeom>
            <a:avLst/>
            <a:gdLst/>
            <a:ahLst/>
            <a:cxnLst/>
            <a:rect l="l" t="t" r="r" b="b"/>
            <a:pathLst>
              <a:path w="2288745" h="2251357">
                <a:moveTo>
                  <a:pt x="0" y="0"/>
                </a:moveTo>
                <a:lnTo>
                  <a:pt x="2288745" y="0"/>
                </a:lnTo>
                <a:lnTo>
                  <a:pt x="2288745" y="2251357"/>
                </a:lnTo>
                <a:lnTo>
                  <a:pt x="0" y="22513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260977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-101056" y="19986931"/>
            <a:ext cx="36918532" cy="901394"/>
            <a:chOff x="0" y="0"/>
            <a:chExt cx="42741924" cy="104357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2741924" cy="1043577"/>
            </a:xfrm>
            <a:custGeom>
              <a:avLst/>
              <a:gdLst/>
              <a:ahLst/>
              <a:cxnLst/>
              <a:rect l="l" t="t" r="r" b="b"/>
              <a:pathLst>
                <a:path w="42741924" h="1043577">
                  <a:moveTo>
                    <a:pt x="0" y="0"/>
                  </a:moveTo>
                  <a:lnTo>
                    <a:pt x="42741924" y="0"/>
                  </a:lnTo>
                  <a:lnTo>
                    <a:pt x="42741924" y="1043577"/>
                  </a:lnTo>
                  <a:lnTo>
                    <a:pt x="0" y="1043577"/>
                  </a:lnTo>
                  <a:close/>
                </a:path>
              </a:pathLst>
            </a:custGeom>
            <a:solidFill>
              <a:srgbClr val="0CC0D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104775"/>
              <a:ext cx="42741924" cy="1148352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504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66890" y="7271274"/>
            <a:ext cx="21156225" cy="9351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76270" lvl="1" indent="-1188135">
              <a:lnSpc>
                <a:spcPts val="18600"/>
              </a:lnSpc>
              <a:buFont typeface="Arial"/>
              <a:buChar char="•"/>
            </a:pPr>
            <a:r>
              <a:rPr lang="en-US" sz="11006">
                <a:solidFill>
                  <a:srgbClr val="F4F4F4"/>
                </a:solidFill>
                <a:latin typeface="Poppins Bold"/>
              </a:rPr>
              <a:t>Robust Portfolio</a:t>
            </a:r>
          </a:p>
          <a:p>
            <a:pPr marL="2376270" lvl="1" indent="-1188135">
              <a:lnSpc>
                <a:spcPts val="18600"/>
              </a:lnSpc>
              <a:buFont typeface="Arial"/>
              <a:buChar char="•"/>
            </a:pPr>
            <a:r>
              <a:rPr lang="en-US" sz="11006">
                <a:solidFill>
                  <a:srgbClr val="F4F4F4"/>
                </a:solidFill>
                <a:latin typeface="Poppins Bold"/>
              </a:rPr>
              <a:t>Position in Hierarchy</a:t>
            </a:r>
          </a:p>
          <a:p>
            <a:pPr marL="4752541" lvl="2" indent="-1584180">
              <a:lnSpc>
                <a:spcPts val="18600"/>
              </a:lnSpc>
              <a:buFont typeface="Arial"/>
              <a:buChar char="⚬"/>
            </a:pPr>
            <a:r>
              <a:rPr lang="en-US" sz="11006">
                <a:solidFill>
                  <a:srgbClr val="F4F4F4"/>
                </a:solidFill>
                <a:latin typeface="Poppins"/>
              </a:rPr>
              <a:t>Top Contracts</a:t>
            </a:r>
          </a:p>
          <a:p>
            <a:pPr marL="4752541" lvl="2" indent="-1584180" algn="l">
              <a:lnSpc>
                <a:spcPts val="18600"/>
              </a:lnSpc>
              <a:buFont typeface="Arial"/>
              <a:buChar char="⚬"/>
            </a:pPr>
            <a:r>
              <a:rPr lang="en-US" sz="11006">
                <a:solidFill>
                  <a:srgbClr val="F4F4F4"/>
                </a:solidFill>
                <a:latin typeface="Poppins"/>
              </a:rPr>
              <a:t>Carrier Relationships</a:t>
            </a:r>
          </a:p>
        </p:txBody>
      </p:sp>
      <p:sp>
        <p:nvSpPr>
          <p:cNvPr id="3" name="Freeform 3"/>
          <p:cNvSpPr/>
          <p:nvPr/>
        </p:nvSpPr>
        <p:spPr>
          <a:xfrm>
            <a:off x="6324600" y="12877800"/>
            <a:ext cx="834782" cy="834782"/>
          </a:xfrm>
          <a:custGeom>
            <a:avLst/>
            <a:gdLst/>
            <a:ahLst/>
            <a:cxnLst/>
            <a:rect l="l" t="t" r="r" b="b"/>
            <a:pathLst>
              <a:path w="834782" h="834782">
                <a:moveTo>
                  <a:pt x="0" y="0"/>
                </a:moveTo>
                <a:lnTo>
                  <a:pt x="834782" y="0"/>
                </a:lnTo>
                <a:lnTo>
                  <a:pt x="834782" y="834783"/>
                </a:lnTo>
                <a:lnTo>
                  <a:pt x="0" y="834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324600" y="15240000"/>
            <a:ext cx="834782" cy="834782"/>
          </a:xfrm>
          <a:custGeom>
            <a:avLst/>
            <a:gdLst/>
            <a:ahLst/>
            <a:cxnLst/>
            <a:rect l="l" t="t" r="r" b="b"/>
            <a:pathLst>
              <a:path w="834782" h="834782">
                <a:moveTo>
                  <a:pt x="0" y="0"/>
                </a:moveTo>
                <a:lnTo>
                  <a:pt x="834782" y="0"/>
                </a:lnTo>
                <a:lnTo>
                  <a:pt x="834782" y="834783"/>
                </a:lnTo>
                <a:lnTo>
                  <a:pt x="0" y="834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5433798" y="8943049"/>
            <a:ext cx="8743677" cy="7891168"/>
          </a:xfrm>
          <a:custGeom>
            <a:avLst/>
            <a:gdLst/>
            <a:ahLst/>
            <a:cxnLst/>
            <a:rect l="l" t="t" r="r" b="b"/>
            <a:pathLst>
              <a:path w="8743677" h="7891168">
                <a:moveTo>
                  <a:pt x="0" y="0"/>
                </a:moveTo>
                <a:lnTo>
                  <a:pt x="8743677" y="0"/>
                </a:lnTo>
                <a:lnTo>
                  <a:pt x="8743677" y="7891168"/>
                </a:lnTo>
                <a:lnTo>
                  <a:pt x="0" y="78911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490740" y="1933575"/>
            <a:ext cx="27357254" cy="3849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11"/>
              </a:lnSpc>
            </a:pPr>
            <a:r>
              <a:rPr lang="en-US" sz="13646">
                <a:solidFill>
                  <a:srgbClr val="FFC500"/>
                </a:solidFill>
                <a:latin typeface="Montserrat Heavy"/>
              </a:rPr>
              <a:t>Carriers - Products - Hierarchal Food Chain</a:t>
            </a:r>
          </a:p>
        </p:txBody>
      </p:sp>
      <p:sp>
        <p:nvSpPr>
          <p:cNvPr id="7" name="Freeform 7"/>
          <p:cNvSpPr/>
          <p:nvPr/>
        </p:nvSpPr>
        <p:spPr>
          <a:xfrm>
            <a:off x="31131502" y="-2204567"/>
            <a:ext cx="7322355" cy="7322355"/>
          </a:xfrm>
          <a:custGeom>
            <a:avLst/>
            <a:gdLst/>
            <a:ahLst/>
            <a:cxnLst/>
            <a:rect l="l" t="t" r="r" b="b"/>
            <a:pathLst>
              <a:path w="7322355" h="7322355">
                <a:moveTo>
                  <a:pt x="0" y="0"/>
                </a:moveTo>
                <a:lnTo>
                  <a:pt x="7322355" y="0"/>
                </a:lnTo>
                <a:lnTo>
                  <a:pt x="7322355" y="7322355"/>
                </a:lnTo>
                <a:lnTo>
                  <a:pt x="0" y="73223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5000"/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3070905" y="12973"/>
            <a:ext cx="3505096" cy="3476186"/>
            <a:chOff x="0" y="0"/>
            <a:chExt cx="4751400" cy="402450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751400" cy="4024507"/>
            </a:xfrm>
            <a:custGeom>
              <a:avLst/>
              <a:gdLst/>
              <a:ahLst/>
              <a:cxnLst/>
              <a:rect l="l" t="t" r="r" b="b"/>
              <a:pathLst>
                <a:path w="4751400" h="4024507">
                  <a:moveTo>
                    <a:pt x="0" y="0"/>
                  </a:moveTo>
                  <a:lnTo>
                    <a:pt x="4751400" y="0"/>
                  </a:lnTo>
                  <a:lnTo>
                    <a:pt x="4751400" y="4024507"/>
                  </a:lnTo>
                  <a:lnTo>
                    <a:pt x="0" y="4024507"/>
                  </a:lnTo>
                  <a:close/>
                </a:path>
              </a:pathLst>
            </a:custGeom>
            <a:solidFill>
              <a:srgbClr val="0CC0D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04775"/>
              <a:ext cx="4751400" cy="4129282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504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33610207" y="587288"/>
            <a:ext cx="2288745" cy="2251357"/>
          </a:xfrm>
          <a:custGeom>
            <a:avLst/>
            <a:gdLst/>
            <a:ahLst/>
            <a:cxnLst/>
            <a:rect l="l" t="t" r="r" b="b"/>
            <a:pathLst>
              <a:path w="2288745" h="2251357">
                <a:moveTo>
                  <a:pt x="0" y="0"/>
                </a:moveTo>
                <a:lnTo>
                  <a:pt x="2288745" y="0"/>
                </a:lnTo>
                <a:lnTo>
                  <a:pt x="2288745" y="2251357"/>
                </a:lnTo>
                <a:lnTo>
                  <a:pt x="0" y="22513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260977"/>
            </a:stretch>
          </a:blipFill>
        </p:spPr>
      </p:sp>
      <p:grpSp>
        <p:nvGrpSpPr>
          <p:cNvPr id="15" name="Group 12">
            <a:extLst>
              <a:ext uri="{FF2B5EF4-FFF2-40B4-BE49-F238E27FC236}">
                <a16:creationId xmlns:a16="http://schemas.microsoft.com/office/drawing/2014/main" id="{0ACF001F-55B8-415A-AF0B-7D0FED7463DC}"/>
              </a:ext>
            </a:extLst>
          </p:cNvPr>
          <p:cNvGrpSpPr/>
          <p:nvPr/>
        </p:nvGrpSpPr>
        <p:grpSpPr>
          <a:xfrm>
            <a:off x="0" y="19986931"/>
            <a:ext cx="36576000" cy="901394"/>
            <a:chOff x="0" y="0"/>
            <a:chExt cx="42741924" cy="1043577"/>
          </a:xfrm>
        </p:grpSpPr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F8A6E103-BD36-4FF3-9441-E54E97BD982C}"/>
                </a:ext>
              </a:extLst>
            </p:cNvPr>
            <p:cNvSpPr/>
            <p:nvPr/>
          </p:nvSpPr>
          <p:spPr>
            <a:xfrm>
              <a:off x="0" y="0"/>
              <a:ext cx="42741924" cy="1043577"/>
            </a:xfrm>
            <a:custGeom>
              <a:avLst/>
              <a:gdLst/>
              <a:ahLst/>
              <a:cxnLst/>
              <a:rect l="l" t="t" r="r" b="b"/>
              <a:pathLst>
                <a:path w="42741924" h="1043577">
                  <a:moveTo>
                    <a:pt x="0" y="0"/>
                  </a:moveTo>
                  <a:lnTo>
                    <a:pt x="42741924" y="0"/>
                  </a:lnTo>
                  <a:lnTo>
                    <a:pt x="42741924" y="1043577"/>
                  </a:lnTo>
                  <a:lnTo>
                    <a:pt x="0" y="1043577"/>
                  </a:lnTo>
                  <a:close/>
                </a:path>
              </a:pathLst>
            </a:custGeom>
            <a:solidFill>
              <a:srgbClr val="0CC0DF"/>
            </a:solidFill>
          </p:spPr>
        </p:sp>
        <p:sp>
          <p:nvSpPr>
            <p:cNvPr id="17" name="TextBox 14">
              <a:extLst>
                <a:ext uri="{FF2B5EF4-FFF2-40B4-BE49-F238E27FC236}">
                  <a16:creationId xmlns:a16="http://schemas.microsoft.com/office/drawing/2014/main" id="{524B3776-94E1-4A99-A6B7-473A1D8CC376}"/>
                </a:ext>
              </a:extLst>
            </p:cNvPr>
            <p:cNvSpPr txBox="1"/>
            <p:nvPr/>
          </p:nvSpPr>
          <p:spPr>
            <a:xfrm>
              <a:off x="0" y="-104775"/>
              <a:ext cx="42741924" cy="1148352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504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61899" y="5026753"/>
            <a:ext cx="30126264" cy="12146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943100" lvl="1" indent="-971550">
              <a:lnSpc>
                <a:spcPts val="16110"/>
              </a:lnSpc>
              <a:buFont typeface="Arial"/>
              <a:buChar char="•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Tenured &amp; Experienced</a:t>
            </a:r>
          </a:p>
          <a:p>
            <a:pPr marL="1943100" lvl="1" indent="-971550">
              <a:lnSpc>
                <a:spcPts val="16110"/>
              </a:lnSpc>
              <a:buFont typeface="Arial"/>
              <a:buChar char="•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Family Atmosphere &amp; Culture</a:t>
            </a:r>
          </a:p>
          <a:p>
            <a:pPr marL="1943100" lvl="1" indent="-971550">
              <a:lnSpc>
                <a:spcPts val="16110"/>
              </a:lnSpc>
              <a:buFont typeface="Arial"/>
              <a:buChar char="•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Staff &amp; Administration</a:t>
            </a:r>
          </a:p>
          <a:p>
            <a:pPr marL="1943100" lvl="1" indent="-971550">
              <a:lnSpc>
                <a:spcPts val="16110"/>
              </a:lnSpc>
              <a:buFont typeface="Arial"/>
              <a:buChar char="•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Internal Infrastructure:</a:t>
            </a:r>
          </a:p>
          <a:p>
            <a:pPr marL="3886200" lvl="2" indent="-1295400">
              <a:lnSpc>
                <a:spcPts val="16110"/>
              </a:lnSpc>
              <a:buFont typeface="Arial"/>
              <a:buChar char="⚬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Systems, Specialty Departments, Locality</a:t>
            </a:r>
          </a:p>
          <a:p>
            <a:pPr marL="1943100" lvl="1" indent="-971550">
              <a:lnSpc>
                <a:spcPts val="16110"/>
              </a:lnSpc>
              <a:buFont typeface="Arial"/>
              <a:buChar char="•"/>
            </a:pPr>
            <a:r>
              <a:rPr lang="en-US" sz="9000">
                <a:solidFill>
                  <a:srgbClr val="FFFFFF"/>
                </a:solidFill>
                <a:latin typeface="Poppins"/>
              </a:rPr>
              <a:t>Resourceful / Efficient / Accountable / Available </a:t>
            </a:r>
          </a:p>
        </p:txBody>
      </p:sp>
      <p:sp>
        <p:nvSpPr>
          <p:cNvPr id="3" name="Freeform 3"/>
          <p:cNvSpPr/>
          <p:nvPr/>
        </p:nvSpPr>
        <p:spPr>
          <a:xfrm>
            <a:off x="5638800" y="13944600"/>
            <a:ext cx="812981" cy="812981"/>
          </a:xfrm>
          <a:custGeom>
            <a:avLst/>
            <a:gdLst/>
            <a:ahLst/>
            <a:cxnLst/>
            <a:rect l="l" t="t" r="r" b="b"/>
            <a:pathLst>
              <a:path w="812981" h="812981">
                <a:moveTo>
                  <a:pt x="0" y="0"/>
                </a:moveTo>
                <a:lnTo>
                  <a:pt x="812981" y="0"/>
                </a:lnTo>
                <a:lnTo>
                  <a:pt x="812981" y="812981"/>
                </a:lnTo>
                <a:lnTo>
                  <a:pt x="0" y="812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490740" y="2066925"/>
            <a:ext cx="29697424" cy="1803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646"/>
              </a:lnSpc>
            </a:pPr>
            <a:r>
              <a:rPr lang="en-US" sz="13646">
                <a:solidFill>
                  <a:srgbClr val="FFC500"/>
                </a:solidFill>
                <a:latin typeface="Montserrat Heavy"/>
              </a:rPr>
              <a:t>FMO Infrastructure - Internal</a:t>
            </a:r>
          </a:p>
        </p:txBody>
      </p:sp>
      <p:sp>
        <p:nvSpPr>
          <p:cNvPr id="5" name="Freeform 5"/>
          <p:cNvSpPr/>
          <p:nvPr/>
        </p:nvSpPr>
        <p:spPr>
          <a:xfrm>
            <a:off x="31131502" y="-2204567"/>
            <a:ext cx="7322355" cy="7322355"/>
          </a:xfrm>
          <a:custGeom>
            <a:avLst/>
            <a:gdLst/>
            <a:ahLst/>
            <a:cxnLst/>
            <a:rect l="l" t="t" r="r" b="b"/>
            <a:pathLst>
              <a:path w="7322355" h="7322355">
                <a:moveTo>
                  <a:pt x="0" y="0"/>
                </a:moveTo>
                <a:lnTo>
                  <a:pt x="7322355" y="0"/>
                </a:lnTo>
                <a:lnTo>
                  <a:pt x="7322355" y="7322355"/>
                </a:lnTo>
                <a:lnTo>
                  <a:pt x="0" y="73223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3070905" y="12973"/>
            <a:ext cx="3505096" cy="3476186"/>
            <a:chOff x="0" y="0"/>
            <a:chExt cx="4751400" cy="40245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751400" cy="4024507"/>
            </a:xfrm>
            <a:custGeom>
              <a:avLst/>
              <a:gdLst/>
              <a:ahLst/>
              <a:cxnLst/>
              <a:rect l="l" t="t" r="r" b="b"/>
              <a:pathLst>
                <a:path w="4751400" h="4024507">
                  <a:moveTo>
                    <a:pt x="0" y="0"/>
                  </a:moveTo>
                  <a:lnTo>
                    <a:pt x="4751400" y="0"/>
                  </a:lnTo>
                  <a:lnTo>
                    <a:pt x="4751400" y="4024507"/>
                  </a:lnTo>
                  <a:lnTo>
                    <a:pt x="0" y="4024507"/>
                  </a:lnTo>
                  <a:close/>
                </a:path>
              </a:pathLst>
            </a:custGeom>
            <a:solidFill>
              <a:srgbClr val="0CC0D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04775"/>
              <a:ext cx="4751400" cy="4129282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504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3610207" y="587288"/>
            <a:ext cx="2288745" cy="2251357"/>
          </a:xfrm>
          <a:custGeom>
            <a:avLst/>
            <a:gdLst/>
            <a:ahLst/>
            <a:cxnLst/>
            <a:rect l="l" t="t" r="r" b="b"/>
            <a:pathLst>
              <a:path w="2288745" h="2251357">
                <a:moveTo>
                  <a:pt x="0" y="0"/>
                </a:moveTo>
                <a:lnTo>
                  <a:pt x="2288745" y="0"/>
                </a:lnTo>
                <a:lnTo>
                  <a:pt x="2288745" y="2251357"/>
                </a:lnTo>
                <a:lnTo>
                  <a:pt x="0" y="22513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60977"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7D488D-0618-4D54-921A-3EBD91A9EF95}"/>
              </a:ext>
            </a:extLst>
          </p:cNvPr>
          <p:cNvGrpSpPr/>
          <p:nvPr/>
        </p:nvGrpSpPr>
        <p:grpSpPr>
          <a:xfrm>
            <a:off x="0" y="19986931"/>
            <a:ext cx="36576000" cy="901394"/>
            <a:chOff x="0" y="0"/>
            <a:chExt cx="42741924" cy="1043577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14D381E-4ECD-4DD4-87BD-B2885A755E90}"/>
                </a:ext>
              </a:extLst>
            </p:cNvPr>
            <p:cNvSpPr/>
            <p:nvPr/>
          </p:nvSpPr>
          <p:spPr>
            <a:xfrm>
              <a:off x="0" y="0"/>
              <a:ext cx="42741924" cy="1043577"/>
            </a:xfrm>
            <a:custGeom>
              <a:avLst/>
              <a:gdLst/>
              <a:ahLst/>
              <a:cxnLst/>
              <a:rect l="l" t="t" r="r" b="b"/>
              <a:pathLst>
                <a:path w="42741924" h="1043577">
                  <a:moveTo>
                    <a:pt x="0" y="0"/>
                  </a:moveTo>
                  <a:lnTo>
                    <a:pt x="42741924" y="0"/>
                  </a:lnTo>
                  <a:lnTo>
                    <a:pt x="42741924" y="1043577"/>
                  </a:lnTo>
                  <a:lnTo>
                    <a:pt x="0" y="1043577"/>
                  </a:lnTo>
                  <a:close/>
                </a:path>
              </a:pathLst>
            </a:custGeom>
            <a:solidFill>
              <a:srgbClr val="0CC0DF"/>
            </a:solidFill>
          </p:spPr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FDF470F-8D6E-4AE0-87FF-41F918BFD38D}"/>
                </a:ext>
              </a:extLst>
            </p:cNvPr>
            <p:cNvSpPr txBox="1"/>
            <p:nvPr/>
          </p:nvSpPr>
          <p:spPr>
            <a:xfrm>
              <a:off x="0" y="-104775"/>
              <a:ext cx="42741924" cy="1148352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504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61899" y="6681740"/>
            <a:ext cx="28084527" cy="11268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943100" lvl="1" indent="-971550">
              <a:lnSpc>
                <a:spcPts val="14850"/>
              </a:lnSpc>
              <a:buFont typeface="Arial"/>
              <a:buChar char="•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E-Contracting</a:t>
            </a:r>
          </a:p>
          <a:p>
            <a:pPr marL="1943100" lvl="1" indent="-971550">
              <a:lnSpc>
                <a:spcPts val="14850"/>
              </a:lnSpc>
              <a:buFont typeface="Arial"/>
              <a:buChar char="•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Quoting / Enrollment Platforms</a:t>
            </a:r>
          </a:p>
          <a:p>
            <a:pPr marL="1943100" lvl="1" indent="-971550">
              <a:lnSpc>
                <a:spcPts val="14850"/>
              </a:lnSpc>
              <a:buFont typeface="Arial"/>
              <a:buChar char="•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CRM / Data Management </a:t>
            </a:r>
          </a:p>
          <a:p>
            <a:pPr marL="1943100" lvl="1" indent="-971550">
              <a:lnSpc>
                <a:spcPts val="14850"/>
              </a:lnSpc>
              <a:buFont typeface="Arial"/>
              <a:buChar char="•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Product / Sales Training </a:t>
            </a:r>
          </a:p>
          <a:p>
            <a:pPr marL="1943100" lvl="1" indent="-971550">
              <a:lnSpc>
                <a:spcPts val="14850"/>
              </a:lnSpc>
              <a:buFont typeface="Arial"/>
              <a:buChar char="•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Business Building Resources </a:t>
            </a:r>
          </a:p>
          <a:p>
            <a:pPr marL="1943100" lvl="1" indent="-971550">
              <a:lnSpc>
                <a:spcPts val="14850"/>
              </a:lnSpc>
              <a:buFont typeface="Arial"/>
              <a:buChar char="•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Evolving Technology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490740" y="1933575"/>
            <a:ext cx="29697424" cy="3849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11"/>
              </a:lnSpc>
            </a:pPr>
            <a:r>
              <a:rPr lang="en-US" sz="13646">
                <a:solidFill>
                  <a:srgbClr val="FFC500"/>
                </a:solidFill>
                <a:latin typeface="Montserrat Heavy"/>
              </a:rPr>
              <a:t>FMO Infrastructure – External Tools / Resources / Platforms</a:t>
            </a:r>
          </a:p>
        </p:txBody>
      </p:sp>
      <p:sp>
        <p:nvSpPr>
          <p:cNvPr id="4" name="Freeform 4"/>
          <p:cNvSpPr/>
          <p:nvPr/>
        </p:nvSpPr>
        <p:spPr>
          <a:xfrm>
            <a:off x="26952574" y="9269382"/>
            <a:ext cx="6723824" cy="6826218"/>
          </a:xfrm>
          <a:custGeom>
            <a:avLst/>
            <a:gdLst/>
            <a:ahLst/>
            <a:cxnLst/>
            <a:rect l="l" t="t" r="r" b="b"/>
            <a:pathLst>
              <a:path w="6723824" h="6826218">
                <a:moveTo>
                  <a:pt x="0" y="0"/>
                </a:moveTo>
                <a:lnTo>
                  <a:pt x="6723824" y="0"/>
                </a:lnTo>
                <a:lnTo>
                  <a:pt x="6723824" y="6826217"/>
                </a:lnTo>
                <a:lnTo>
                  <a:pt x="0" y="6826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1131502" y="-2204567"/>
            <a:ext cx="7322355" cy="7322355"/>
          </a:xfrm>
          <a:custGeom>
            <a:avLst/>
            <a:gdLst/>
            <a:ahLst/>
            <a:cxnLst/>
            <a:rect l="l" t="t" r="r" b="b"/>
            <a:pathLst>
              <a:path w="7322355" h="7322355">
                <a:moveTo>
                  <a:pt x="0" y="0"/>
                </a:moveTo>
                <a:lnTo>
                  <a:pt x="7322355" y="0"/>
                </a:lnTo>
                <a:lnTo>
                  <a:pt x="7322355" y="7322355"/>
                </a:lnTo>
                <a:lnTo>
                  <a:pt x="0" y="73223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3070905" y="12973"/>
            <a:ext cx="3505096" cy="3476186"/>
            <a:chOff x="0" y="0"/>
            <a:chExt cx="4751400" cy="40245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751400" cy="4024507"/>
            </a:xfrm>
            <a:custGeom>
              <a:avLst/>
              <a:gdLst/>
              <a:ahLst/>
              <a:cxnLst/>
              <a:rect l="l" t="t" r="r" b="b"/>
              <a:pathLst>
                <a:path w="4751400" h="4024507">
                  <a:moveTo>
                    <a:pt x="0" y="0"/>
                  </a:moveTo>
                  <a:lnTo>
                    <a:pt x="4751400" y="0"/>
                  </a:lnTo>
                  <a:lnTo>
                    <a:pt x="4751400" y="4024507"/>
                  </a:lnTo>
                  <a:lnTo>
                    <a:pt x="0" y="4024507"/>
                  </a:lnTo>
                  <a:close/>
                </a:path>
              </a:pathLst>
            </a:custGeom>
            <a:solidFill>
              <a:srgbClr val="0CC0D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04775"/>
              <a:ext cx="4751400" cy="4129282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504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3610207" y="587288"/>
            <a:ext cx="2288745" cy="2251357"/>
          </a:xfrm>
          <a:custGeom>
            <a:avLst/>
            <a:gdLst/>
            <a:ahLst/>
            <a:cxnLst/>
            <a:rect l="l" t="t" r="r" b="b"/>
            <a:pathLst>
              <a:path w="2288745" h="2251357">
                <a:moveTo>
                  <a:pt x="0" y="0"/>
                </a:moveTo>
                <a:lnTo>
                  <a:pt x="2288745" y="0"/>
                </a:lnTo>
                <a:lnTo>
                  <a:pt x="2288745" y="2251357"/>
                </a:lnTo>
                <a:lnTo>
                  <a:pt x="0" y="22513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60977"/>
            </a:stretch>
          </a:blipFill>
        </p:spPr>
      </p:sp>
      <p:grpSp>
        <p:nvGrpSpPr>
          <p:cNvPr id="16" name="Group 12">
            <a:extLst>
              <a:ext uri="{FF2B5EF4-FFF2-40B4-BE49-F238E27FC236}">
                <a16:creationId xmlns:a16="http://schemas.microsoft.com/office/drawing/2014/main" id="{59A5CED3-115D-401E-A898-C9E7271F5DB5}"/>
              </a:ext>
            </a:extLst>
          </p:cNvPr>
          <p:cNvGrpSpPr/>
          <p:nvPr/>
        </p:nvGrpSpPr>
        <p:grpSpPr>
          <a:xfrm>
            <a:off x="0" y="19986931"/>
            <a:ext cx="36576000" cy="901394"/>
            <a:chOff x="0" y="0"/>
            <a:chExt cx="42741924" cy="1043577"/>
          </a:xfrm>
        </p:grpSpPr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4587D39C-E9AF-4B99-A239-10E40C8064A0}"/>
                </a:ext>
              </a:extLst>
            </p:cNvPr>
            <p:cNvSpPr/>
            <p:nvPr/>
          </p:nvSpPr>
          <p:spPr>
            <a:xfrm>
              <a:off x="0" y="0"/>
              <a:ext cx="42741924" cy="1043577"/>
            </a:xfrm>
            <a:custGeom>
              <a:avLst/>
              <a:gdLst/>
              <a:ahLst/>
              <a:cxnLst/>
              <a:rect l="l" t="t" r="r" b="b"/>
              <a:pathLst>
                <a:path w="42741924" h="1043577">
                  <a:moveTo>
                    <a:pt x="0" y="0"/>
                  </a:moveTo>
                  <a:lnTo>
                    <a:pt x="42741924" y="0"/>
                  </a:lnTo>
                  <a:lnTo>
                    <a:pt x="42741924" y="1043577"/>
                  </a:lnTo>
                  <a:lnTo>
                    <a:pt x="0" y="1043577"/>
                  </a:lnTo>
                  <a:close/>
                </a:path>
              </a:pathLst>
            </a:custGeom>
            <a:solidFill>
              <a:srgbClr val="0CC0DF"/>
            </a:solidFill>
          </p:spPr>
        </p:sp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71F4B52-149C-4225-990E-8D414B5E9CC6}"/>
                </a:ext>
              </a:extLst>
            </p:cNvPr>
            <p:cNvSpPr txBox="1"/>
            <p:nvPr/>
          </p:nvSpPr>
          <p:spPr>
            <a:xfrm>
              <a:off x="0" y="-104775"/>
              <a:ext cx="42741924" cy="1148352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504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61899" y="5044379"/>
            <a:ext cx="14545465" cy="12359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943100" lvl="1" indent="-971550">
              <a:lnSpc>
                <a:spcPts val="16380"/>
              </a:lnSpc>
              <a:buFont typeface="Arial"/>
              <a:buChar char="•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Carriers / Reps</a:t>
            </a:r>
          </a:p>
          <a:p>
            <a:pPr marL="1943100" lvl="1" indent="-971550">
              <a:lnSpc>
                <a:spcPts val="16380"/>
              </a:lnSpc>
              <a:buFont typeface="Arial"/>
              <a:buChar char="•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Vendors</a:t>
            </a:r>
          </a:p>
          <a:p>
            <a:pPr marL="3886200" lvl="2" indent="-1295400">
              <a:lnSpc>
                <a:spcPts val="16380"/>
              </a:lnSpc>
              <a:buFont typeface="Arial"/>
              <a:buChar char="⚬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Leads</a:t>
            </a:r>
          </a:p>
          <a:p>
            <a:pPr marL="3886200" lvl="2" indent="-1295400">
              <a:lnSpc>
                <a:spcPts val="16380"/>
              </a:lnSpc>
              <a:buFont typeface="Arial"/>
              <a:buChar char="⚬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Marketing</a:t>
            </a:r>
          </a:p>
          <a:p>
            <a:pPr marL="3886200" lvl="2" indent="-1295400">
              <a:lnSpc>
                <a:spcPts val="16380"/>
              </a:lnSpc>
              <a:buFont typeface="Arial"/>
              <a:buChar char="⚬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Business Mgmt.</a:t>
            </a:r>
          </a:p>
          <a:p>
            <a:pPr marL="1943100" lvl="1" indent="-971550">
              <a:lnSpc>
                <a:spcPts val="16380"/>
              </a:lnSpc>
              <a:buFont typeface="Arial"/>
              <a:buChar char="•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Industry Experts </a:t>
            </a:r>
          </a:p>
        </p:txBody>
      </p:sp>
      <p:sp>
        <p:nvSpPr>
          <p:cNvPr id="3" name="Freeform 3"/>
          <p:cNvSpPr/>
          <p:nvPr/>
        </p:nvSpPr>
        <p:spPr>
          <a:xfrm>
            <a:off x="5638800" y="14173200"/>
            <a:ext cx="812981" cy="812981"/>
          </a:xfrm>
          <a:custGeom>
            <a:avLst/>
            <a:gdLst/>
            <a:ahLst/>
            <a:cxnLst/>
            <a:rect l="l" t="t" r="r" b="b"/>
            <a:pathLst>
              <a:path w="812981" h="812981">
                <a:moveTo>
                  <a:pt x="0" y="0"/>
                </a:moveTo>
                <a:lnTo>
                  <a:pt x="812981" y="0"/>
                </a:lnTo>
                <a:lnTo>
                  <a:pt x="812981" y="812981"/>
                </a:lnTo>
                <a:lnTo>
                  <a:pt x="0" y="812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638800" y="12039600"/>
            <a:ext cx="812981" cy="812981"/>
          </a:xfrm>
          <a:custGeom>
            <a:avLst/>
            <a:gdLst/>
            <a:ahLst/>
            <a:cxnLst/>
            <a:rect l="l" t="t" r="r" b="b"/>
            <a:pathLst>
              <a:path w="812981" h="812981">
                <a:moveTo>
                  <a:pt x="0" y="0"/>
                </a:moveTo>
                <a:lnTo>
                  <a:pt x="812981" y="0"/>
                </a:lnTo>
                <a:lnTo>
                  <a:pt x="812981" y="812981"/>
                </a:lnTo>
                <a:lnTo>
                  <a:pt x="0" y="812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8800" y="10080534"/>
            <a:ext cx="812981" cy="812981"/>
          </a:xfrm>
          <a:custGeom>
            <a:avLst/>
            <a:gdLst/>
            <a:ahLst/>
            <a:cxnLst/>
            <a:rect l="l" t="t" r="r" b="b"/>
            <a:pathLst>
              <a:path w="812981" h="812981">
                <a:moveTo>
                  <a:pt x="0" y="0"/>
                </a:moveTo>
                <a:lnTo>
                  <a:pt x="812981" y="0"/>
                </a:lnTo>
                <a:lnTo>
                  <a:pt x="812981" y="812982"/>
                </a:lnTo>
                <a:lnTo>
                  <a:pt x="0" y="812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8604924" y="6477134"/>
            <a:ext cx="5798230" cy="10141829"/>
          </a:xfrm>
          <a:custGeom>
            <a:avLst/>
            <a:gdLst/>
            <a:ahLst/>
            <a:cxnLst/>
            <a:rect l="l" t="t" r="r" b="b"/>
            <a:pathLst>
              <a:path w="5798230" h="10141829">
                <a:moveTo>
                  <a:pt x="0" y="0"/>
                </a:moveTo>
                <a:lnTo>
                  <a:pt x="5798229" y="0"/>
                </a:lnTo>
                <a:lnTo>
                  <a:pt x="5798229" y="10141829"/>
                </a:lnTo>
                <a:lnTo>
                  <a:pt x="0" y="101418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8450" r="-13356" b="-3532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4829128" y="6477134"/>
            <a:ext cx="5798230" cy="10141829"/>
          </a:xfrm>
          <a:custGeom>
            <a:avLst/>
            <a:gdLst/>
            <a:ahLst/>
            <a:cxnLst/>
            <a:rect l="l" t="t" r="r" b="b"/>
            <a:pathLst>
              <a:path w="5798230" h="10141829">
                <a:moveTo>
                  <a:pt x="0" y="0"/>
                </a:moveTo>
                <a:lnTo>
                  <a:pt x="5798230" y="0"/>
                </a:lnTo>
                <a:lnTo>
                  <a:pt x="5798230" y="10141829"/>
                </a:lnTo>
                <a:lnTo>
                  <a:pt x="0" y="101418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325" r="-10325" b="-3532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1052309" y="6477134"/>
            <a:ext cx="5523691" cy="10141829"/>
          </a:xfrm>
          <a:custGeom>
            <a:avLst/>
            <a:gdLst/>
            <a:ahLst/>
            <a:cxnLst/>
            <a:rect l="l" t="t" r="r" b="b"/>
            <a:pathLst>
              <a:path w="5798230" h="10141829">
                <a:moveTo>
                  <a:pt x="0" y="0"/>
                </a:moveTo>
                <a:lnTo>
                  <a:pt x="5798229" y="0"/>
                </a:lnTo>
                <a:lnTo>
                  <a:pt x="5798229" y="10141829"/>
                </a:lnTo>
                <a:lnTo>
                  <a:pt x="0" y="101418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4713" r="-136047" b="-3532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8605436" y="15270884"/>
            <a:ext cx="5798191" cy="1348079"/>
          </a:xfrm>
          <a:custGeom>
            <a:avLst/>
            <a:gdLst/>
            <a:ahLst/>
            <a:cxnLst/>
            <a:rect l="l" t="t" r="r" b="b"/>
            <a:pathLst>
              <a:path w="5798191" h="1348079">
                <a:moveTo>
                  <a:pt x="0" y="0"/>
                </a:moveTo>
                <a:lnTo>
                  <a:pt x="5798191" y="0"/>
                </a:lnTo>
                <a:lnTo>
                  <a:pt x="5798191" y="1348079"/>
                </a:lnTo>
                <a:lnTo>
                  <a:pt x="0" y="13480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6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490740" y="2066925"/>
            <a:ext cx="29697424" cy="1803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646"/>
              </a:lnSpc>
            </a:pPr>
            <a:r>
              <a:rPr lang="en-US" sz="13646">
                <a:solidFill>
                  <a:srgbClr val="FFC500"/>
                </a:solidFill>
                <a:latin typeface="Montserrat Heavy"/>
              </a:rPr>
              <a:t>Important Relationships </a:t>
            </a:r>
          </a:p>
        </p:txBody>
      </p:sp>
      <p:sp>
        <p:nvSpPr>
          <p:cNvPr id="11" name="Freeform 11"/>
          <p:cNvSpPr/>
          <p:nvPr/>
        </p:nvSpPr>
        <p:spPr>
          <a:xfrm>
            <a:off x="24828872" y="15270884"/>
            <a:ext cx="5798191" cy="1348079"/>
          </a:xfrm>
          <a:custGeom>
            <a:avLst/>
            <a:gdLst/>
            <a:ahLst/>
            <a:cxnLst/>
            <a:rect l="l" t="t" r="r" b="b"/>
            <a:pathLst>
              <a:path w="5798191" h="1348079">
                <a:moveTo>
                  <a:pt x="0" y="0"/>
                </a:moveTo>
                <a:lnTo>
                  <a:pt x="5798191" y="0"/>
                </a:lnTo>
                <a:lnTo>
                  <a:pt x="5798191" y="1348079"/>
                </a:lnTo>
                <a:lnTo>
                  <a:pt x="0" y="13480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6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1052349" y="15270884"/>
            <a:ext cx="5523652" cy="1348079"/>
          </a:xfrm>
          <a:custGeom>
            <a:avLst/>
            <a:gdLst/>
            <a:ahLst/>
            <a:cxnLst/>
            <a:rect l="l" t="t" r="r" b="b"/>
            <a:pathLst>
              <a:path w="5798191" h="1348079">
                <a:moveTo>
                  <a:pt x="0" y="0"/>
                </a:moveTo>
                <a:lnTo>
                  <a:pt x="5798190" y="0"/>
                </a:lnTo>
                <a:lnTo>
                  <a:pt x="5798190" y="1348079"/>
                </a:lnTo>
                <a:lnTo>
                  <a:pt x="0" y="13480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6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1131502" y="-2204567"/>
            <a:ext cx="7322355" cy="7322355"/>
          </a:xfrm>
          <a:custGeom>
            <a:avLst/>
            <a:gdLst/>
            <a:ahLst/>
            <a:cxnLst/>
            <a:rect l="l" t="t" r="r" b="b"/>
            <a:pathLst>
              <a:path w="7322355" h="7322355">
                <a:moveTo>
                  <a:pt x="0" y="0"/>
                </a:moveTo>
                <a:lnTo>
                  <a:pt x="7322355" y="0"/>
                </a:lnTo>
                <a:lnTo>
                  <a:pt x="7322355" y="7322355"/>
                </a:lnTo>
                <a:lnTo>
                  <a:pt x="0" y="732235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25000"/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33070905" y="12973"/>
            <a:ext cx="3505096" cy="3476186"/>
            <a:chOff x="0" y="0"/>
            <a:chExt cx="4751400" cy="402450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751400" cy="4024507"/>
            </a:xfrm>
            <a:custGeom>
              <a:avLst/>
              <a:gdLst/>
              <a:ahLst/>
              <a:cxnLst/>
              <a:rect l="l" t="t" r="r" b="b"/>
              <a:pathLst>
                <a:path w="4751400" h="4024507">
                  <a:moveTo>
                    <a:pt x="0" y="0"/>
                  </a:moveTo>
                  <a:lnTo>
                    <a:pt x="4751400" y="0"/>
                  </a:lnTo>
                  <a:lnTo>
                    <a:pt x="4751400" y="4024507"/>
                  </a:lnTo>
                  <a:lnTo>
                    <a:pt x="0" y="4024507"/>
                  </a:lnTo>
                  <a:close/>
                </a:path>
              </a:pathLst>
            </a:custGeom>
            <a:solidFill>
              <a:srgbClr val="0CC0D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104775"/>
              <a:ext cx="4751400" cy="4129282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504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33610207" y="587288"/>
            <a:ext cx="2288745" cy="2251357"/>
          </a:xfrm>
          <a:custGeom>
            <a:avLst/>
            <a:gdLst/>
            <a:ahLst/>
            <a:cxnLst/>
            <a:rect l="l" t="t" r="r" b="b"/>
            <a:pathLst>
              <a:path w="2288745" h="2251357">
                <a:moveTo>
                  <a:pt x="0" y="0"/>
                </a:moveTo>
                <a:lnTo>
                  <a:pt x="2288745" y="0"/>
                </a:lnTo>
                <a:lnTo>
                  <a:pt x="2288745" y="2251357"/>
                </a:lnTo>
                <a:lnTo>
                  <a:pt x="0" y="225135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260977"/>
            </a:stretch>
          </a:blipFill>
        </p:spPr>
      </p:sp>
      <p:grpSp>
        <p:nvGrpSpPr>
          <p:cNvPr id="21" name="Group 12">
            <a:extLst>
              <a:ext uri="{FF2B5EF4-FFF2-40B4-BE49-F238E27FC236}">
                <a16:creationId xmlns:a16="http://schemas.microsoft.com/office/drawing/2014/main" id="{018AC6F1-D8BF-4A51-8975-2801F2360394}"/>
              </a:ext>
            </a:extLst>
          </p:cNvPr>
          <p:cNvGrpSpPr/>
          <p:nvPr/>
        </p:nvGrpSpPr>
        <p:grpSpPr>
          <a:xfrm>
            <a:off x="0" y="19986931"/>
            <a:ext cx="36576000" cy="901394"/>
            <a:chOff x="0" y="0"/>
            <a:chExt cx="42741924" cy="1043577"/>
          </a:xfrm>
        </p:grpSpPr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D0DCBCE5-B304-4C88-ACC2-51185BDD627B}"/>
                </a:ext>
              </a:extLst>
            </p:cNvPr>
            <p:cNvSpPr/>
            <p:nvPr/>
          </p:nvSpPr>
          <p:spPr>
            <a:xfrm>
              <a:off x="0" y="0"/>
              <a:ext cx="42741924" cy="1043577"/>
            </a:xfrm>
            <a:custGeom>
              <a:avLst/>
              <a:gdLst/>
              <a:ahLst/>
              <a:cxnLst/>
              <a:rect l="l" t="t" r="r" b="b"/>
              <a:pathLst>
                <a:path w="42741924" h="1043577">
                  <a:moveTo>
                    <a:pt x="0" y="0"/>
                  </a:moveTo>
                  <a:lnTo>
                    <a:pt x="42741924" y="0"/>
                  </a:lnTo>
                  <a:lnTo>
                    <a:pt x="42741924" y="1043577"/>
                  </a:lnTo>
                  <a:lnTo>
                    <a:pt x="0" y="1043577"/>
                  </a:lnTo>
                  <a:close/>
                </a:path>
              </a:pathLst>
            </a:custGeom>
            <a:solidFill>
              <a:srgbClr val="0CC0DF"/>
            </a:solidFill>
          </p:spPr>
        </p:sp>
        <p:sp>
          <p:nvSpPr>
            <p:cNvPr id="23" name="TextBox 14">
              <a:extLst>
                <a:ext uri="{FF2B5EF4-FFF2-40B4-BE49-F238E27FC236}">
                  <a16:creationId xmlns:a16="http://schemas.microsoft.com/office/drawing/2014/main" id="{87018849-A053-4C3A-A616-EC29095D0DA8}"/>
                </a:ext>
              </a:extLst>
            </p:cNvPr>
            <p:cNvSpPr txBox="1"/>
            <p:nvPr/>
          </p:nvSpPr>
          <p:spPr>
            <a:xfrm>
              <a:off x="0" y="-104775"/>
              <a:ext cx="42741924" cy="1148352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504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61899" y="4988653"/>
            <a:ext cx="28084527" cy="1244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943100" lvl="1" indent="-971550">
              <a:lnSpc>
                <a:spcPts val="14040"/>
              </a:lnSpc>
              <a:buFont typeface="Arial"/>
              <a:buChar char="•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1-on-1 Mentorship =&gt; Dedicated Support Post          (feel like on an island)</a:t>
            </a:r>
          </a:p>
          <a:p>
            <a:pPr marL="1943100" lvl="1" indent="-971550">
              <a:lnSpc>
                <a:spcPts val="14040"/>
              </a:lnSpc>
              <a:buFont typeface="Arial"/>
              <a:buChar char="•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Business Building Aspects:</a:t>
            </a:r>
          </a:p>
          <a:p>
            <a:pPr marL="3886200" lvl="2" indent="-1295400">
              <a:lnSpc>
                <a:spcPts val="14040"/>
              </a:lnSpc>
              <a:buFont typeface="Arial"/>
              <a:buChar char="⚬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Leads</a:t>
            </a:r>
          </a:p>
          <a:p>
            <a:pPr marL="3886200" lvl="2" indent="-1295400">
              <a:lnSpc>
                <a:spcPts val="14040"/>
              </a:lnSpc>
              <a:buFont typeface="Arial"/>
              <a:buChar char="⚬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Marketing</a:t>
            </a:r>
          </a:p>
          <a:p>
            <a:pPr marL="3886200" lvl="2" indent="-1295400">
              <a:lnSpc>
                <a:spcPts val="14040"/>
              </a:lnSpc>
              <a:buFont typeface="Arial"/>
              <a:buChar char="⚬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Compliance</a:t>
            </a:r>
          </a:p>
          <a:p>
            <a:pPr marL="3886200" lvl="2" indent="-1295400">
              <a:lnSpc>
                <a:spcPts val="14040"/>
              </a:lnSpc>
              <a:buFont typeface="Arial"/>
              <a:buChar char="⚬"/>
            </a:pPr>
            <a:r>
              <a:rPr lang="en-US" sz="9000">
                <a:solidFill>
                  <a:srgbClr val="F4F4F4"/>
                </a:solidFill>
                <a:latin typeface="Poppins"/>
              </a:rPr>
              <a:t>Educational Guides</a:t>
            </a:r>
          </a:p>
        </p:txBody>
      </p:sp>
      <p:sp>
        <p:nvSpPr>
          <p:cNvPr id="3" name="Freeform 3"/>
          <p:cNvSpPr/>
          <p:nvPr/>
        </p:nvSpPr>
        <p:spPr>
          <a:xfrm>
            <a:off x="5562600" y="10896600"/>
            <a:ext cx="812981" cy="812981"/>
          </a:xfrm>
          <a:custGeom>
            <a:avLst/>
            <a:gdLst/>
            <a:ahLst/>
            <a:cxnLst/>
            <a:rect l="l" t="t" r="r" b="b"/>
            <a:pathLst>
              <a:path w="812981" h="812981">
                <a:moveTo>
                  <a:pt x="0" y="0"/>
                </a:moveTo>
                <a:lnTo>
                  <a:pt x="812981" y="0"/>
                </a:lnTo>
                <a:lnTo>
                  <a:pt x="812981" y="812981"/>
                </a:lnTo>
                <a:lnTo>
                  <a:pt x="0" y="812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562600" y="12649200"/>
            <a:ext cx="812981" cy="812981"/>
          </a:xfrm>
          <a:custGeom>
            <a:avLst/>
            <a:gdLst/>
            <a:ahLst/>
            <a:cxnLst/>
            <a:rect l="l" t="t" r="r" b="b"/>
            <a:pathLst>
              <a:path w="812981" h="812981">
                <a:moveTo>
                  <a:pt x="0" y="0"/>
                </a:moveTo>
                <a:lnTo>
                  <a:pt x="812981" y="0"/>
                </a:lnTo>
                <a:lnTo>
                  <a:pt x="812981" y="812982"/>
                </a:lnTo>
                <a:lnTo>
                  <a:pt x="0" y="812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562600" y="14478000"/>
            <a:ext cx="812981" cy="812981"/>
          </a:xfrm>
          <a:custGeom>
            <a:avLst/>
            <a:gdLst/>
            <a:ahLst/>
            <a:cxnLst/>
            <a:rect l="l" t="t" r="r" b="b"/>
            <a:pathLst>
              <a:path w="812981" h="812981">
                <a:moveTo>
                  <a:pt x="0" y="0"/>
                </a:moveTo>
                <a:lnTo>
                  <a:pt x="812981" y="0"/>
                </a:lnTo>
                <a:lnTo>
                  <a:pt x="812981" y="812981"/>
                </a:lnTo>
                <a:lnTo>
                  <a:pt x="0" y="812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562600" y="16230600"/>
            <a:ext cx="812981" cy="812981"/>
          </a:xfrm>
          <a:custGeom>
            <a:avLst/>
            <a:gdLst/>
            <a:ahLst/>
            <a:cxnLst/>
            <a:rect l="l" t="t" r="r" b="b"/>
            <a:pathLst>
              <a:path w="812981" h="812981">
                <a:moveTo>
                  <a:pt x="0" y="0"/>
                </a:moveTo>
                <a:lnTo>
                  <a:pt x="812981" y="0"/>
                </a:lnTo>
                <a:lnTo>
                  <a:pt x="812981" y="812981"/>
                </a:lnTo>
                <a:lnTo>
                  <a:pt x="0" y="812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403583" y="10320520"/>
            <a:ext cx="11106896" cy="6261512"/>
          </a:xfrm>
          <a:custGeom>
            <a:avLst/>
            <a:gdLst/>
            <a:ahLst/>
            <a:cxnLst/>
            <a:rect l="l" t="t" r="r" b="b"/>
            <a:pathLst>
              <a:path w="11106896" h="6261512">
                <a:moveTo>
                  <a:pt x="0" y="0"/>
                </a:moveTo>
                <a:lnTo>
                  <a:pt x="11106896" y="0"/>
                </a:lnTo>
                <a:lnTo>
                  <a:pt x="11106896" y="6261513"/>
                </a:lnTo>
                <a:lnTo>
                  <a:pt x="0" y="62615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490740" y="2066925"/>
            <a:ext cx="29697424" cy="1803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646"/>
              </a:lnSpc>
            </a:pPr>
            <a:r>
              <a:rPr lang="en-US" sz="13646">
                <a:solidFill>
                  <a:srgbClr val="FFC500"/>
                </a:solidFill>
                <a:latin typeface="Montserrat Heavy"/>
              </a:rPr>
              <a:t>Steadfast Support </a:t>
            </a:r>
          </a:p>
        </p:txBody>
      </p:sp>
      <p:sp>
        <p:nvSpPr>
          <p:cNvPr id="9" name="Freeform 9"/>
          <p:cNvSpPr/>
          <p:nvPr/>
        </p:nvSpPr>
        <p:spPr>
          <a:xfrm>
            <a:off x="31131502" y="-2204567"/>
            <a:ext cx="7322355" cy="7322355"/>
          </a:xfrm>
          <a:custGeom>
            <a:avLst/>
            <a:gdLst/>
            <a:ahLst/>
            <a:cxnLst/>
            <a:rect l="l" t="t" r="r" b="b"/>
            <a:pathLst>
              <a:path w="7322355" h="7322355">
                <a:moveTo>
                  <a:pt x="0" y="0"/>
                </a:moveTo>
                <a:lnTo>
                  <a:pt x="7322355" y="0"/>
                </a:lnTo>
                <a:lnTo>
                  <a:pt x="7322355" y="7322355"/>
                </a:lnTo>
                <a:lnTo>
                  <a:pt x="0" y="73223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5000"/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33070905" y="12973"/>
            <a:ext cx="3505096" cy="3476186"/>
            <a:chOff x="0" y="0"/>
            <a:chExt cx="4751400" cy="40245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751400" cy="4024507"/>
            </a:xfrm>
            <a:custGeom>
              <a:avLst/>
              <a:gdLst/>
              <a:ahLst/>
              <a:cxnLst/>
              <a:rect l="l" t="t" r="r" b="b"/>
              <a:pathLst>
                <a:path w="4751400" h="4024507">
                  <a:moveTo>
                    <a:pt x="0" y="0"/>
                  </a:moveTo>
                  <a:lnTo>
                    <a:pt x="4751400" y="0"/>
                  </a:lnTo>
                  <a:lnTo>
                    <a:pt x="4751400" y="4024507"/>
                  </a:lnTo>
                  <a:lnTo>
                    <a:pt x="0" y="4024507"/>
                  </a:lnTo>
                  <a:close/>
                </a:path>
              </a:pathLst>
            </a:custGeom>
            <a:solidFill>
              <a:srgbClr val="0CC0D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04775"/>
              <a:ext cx="4751400" cy="4129282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504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33610207" y="587288"/>
            <a:ext cx="2288745" cy="2251357"/>
          </a:xfrm>
          <a:custGeom>
            <a:avLst/>
            <a:gdLst/>
            <a:ahLst/>
            <a:cxnLst/>
            <a:rect l="l" t="t" r="r" b="b"/>
            <a:pathLst>
              <a:path w="2288745" h="2251357">
                <a:moveTo>
                  <a:pt x="0" y="0"/>
                </a:moveTo>
                <a:lnTo>
                  <a:pt x="2288745" y="0"/>
                </a:lnTo>
                <a:lnTo>
                  <a:pt x="2288745" y="2251357"/>
                </a:lnTo>
                <a:lnTo>
                  <a:pt x="0" y="22513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260977"/>
            </a:stretch>
          </a:blipFill>
        </p:spPr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60B3DABC-E5F6-469E-A093-E1E95395C49D}"/>
              </a:ext>
            </a:extLst>
          </p:cNvPr>
          <p:cNvGrpSpPr/>
          <p:nvPr/>
        </p:nvGrpSpPr>
        <p:grpSpPr>
          <a:xfrm>
            <a:off x="0" y="19986931"/>
            <a:ext cx="36576000" cy="901394"/>
            <a:chOff x="0" y="0"/>
            <a:chExt cx="42741924" cy="1043577"/>
          </a:xfrm>
        </p:grpSpPr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F2CF45E1-CBBB-48E6-9333-8A03CB711028}"/>
                </a:ext>
              </a:extLst>
            </p:cNvPr>
            <p:cNvSpPr/>
            <p:nvPr/>
          </p:nvSpPr>
          <p:spPr>
            <a:xfrm>
              <a:off x="0" y="0"/>
              <a:ext cx="42741924" cy="1043577"/>
            </a:xfrm>
            <a:custGeom>
              <a:avLst/>
              <a:gdLst/>
              <a:ahLst/>
              <a:cxnLst/>
              <a:rect l="l" t="t" r="r" b="b"/>
              <a:pathLst>
                <a:path w="42741924" h="1043577">
                  <a:moveTo>
                    <a:pt x="0" y="0"/>
                  </a:moveTo>
                  <a:lnTo>
                    <a:pt x="42741924" y="0"/>
                  </a:lnTo>
                  <a:lnTo>
                    <a:pt x="42741924" y="1043577"/>
                  </a:lnTo>
                  <a:lnTo>
                    <a:pt x="0" y="1043577"/>
                  </a:lnTo>
                  <a:close/>
                </a:path>
              </a:pathLst>
            </a:custGeom>
            <a:solidFill>
              <a:srgbClr val="0CC0DF"/>
            </a:solidFill>
          </p:spPr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4E3180C1-DB87-4733-9D7B-56B1955E8EBF}"/>
                </a:ext>
              </a:extLst>
            </p:cNvPr>
            <p:cNvSpPr txBox="1"/>
            <p:nvPr/>
          </p:nvSpPr>
          <p:spPr>
            <a:xfrm>
              <a:off x="0" y="-104775"/>
              <a:ext cx="42741924" cy="1148352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5040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344</Words>
  <Application>Microsoft Office PowerPoint</Application>
  <PresentationFormat>Custom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Montserrat Heavy</vt:lpstr>
      <vt:lpstr>Poppins Bold</vt:lpstr>
      <vt:lpstr>Montserrat Heavy Italics</vt:lpstr>
      <vt:lpstr>Poppins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Greg - NABIP - FMO</dc:title>
  <dc:creator>Vandenberg, Lucas</dc:creator>
  <cp:lastModifiedBy>Vandenberg, Lucas</cp:lastModifiedBy>
  <cp:revision>5</cp:revision>
  <dcterms:created xsi:type="dcterms:W3CDTF">2006-08-16T00:00:00Z</dcterms:created>
  <dcterms:modified xsi:type="dcterms:W3CDTF">2024-04-25T14:37:24Z</dcterms:modified>
  <dc:identifier>DAF-SuetT4Q</dc:identifier>
</cp:coreProperties>
</file>